
<file path=[Content_Types].xml><?xml version="1.0" encoding="utf-8"?>
<Types xmlns="http://schemas.openxmlformats.org/package/2006/content-types">
  <Default Extension="xml" ContentType="application/xml"/>
  <Default Extension="svg" ContentType="image/svg+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gif" ContentType="image/gif"/>
  <Default Extension="bin" ContentType="application/vnd.openxmlformats-officedocument.oleObject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sldIdLst>
    <p:sldId id="2598" r:id="rId2"/>
    <p:sldId id="2596" r:id="rId3"/>
    <p:sldId id="2597" r:id="rId4"/>
    <p:sldId id="2406" r:id="rId5"/>
    <p:sldId id="2580" r:id="rId6"/>
    <p:sldId id="2575" r:id="rId7"/>
    <p:sldId id="2559" r:id="rId8"/>
    <p:sldId id="2594" r:id="rId9"/>
    <p:sldId id="2593" r:id="rId10"/>
    <p:sldId id="2599" r:id="rId11"/>
    <p:sldId id="2606" r:id="rId12"/>
    <p:sldId id="2600" r:id="rId13"/>
    <p:sldId id="2601" r:id="rId14"/>
    <p:sldId id="2604" r:id="rId15"/>
    <p:sldId id="2605" r:id="rId16"/>
    <p:sldId id="2602" r:id="rId17"/>
    <p:sldId id="2603" r:id="rId18"/>
    <p:sldId id="2592" r:id="rId19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7355" userDrawn="1">
          <p15:clr>
            <a:srgbClr val="A4A3A4"/>
          </p15:clr>
        </p15:guide>
        <p15:guide id="3" pos="325" userDrawn="1">
          <p15:clr>
            <a:srgbClr val="A4A3A4"/>
          </p15:clr>
        </p15:guide>
        <p15:guide id="4" orient="horz" pos="23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D6E71"/>
    <a:srgbClr val="F7F42F"/>
    <a:srgbClr val="D9D9D9"/>
    <a:srgbClr val="F9F9F9"/>
    <a:srgbClr val="F8F8F8"/>
    <a:srgbClr val="F2F2F2"/>
    <a:srgbClr val="F7F52E"/>
    <a:srgbClr val="F6F52E"/>
    <a:srgbClr val="38EA00"/>
    <a:srgbClr val="FCFF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C083E6E3-FA7D-4D7B-A595-EF9225AFEA82}" styleName="Светлый стиль 1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05" autoAdjust="0"/>
    <p:restoredTop sz="96126"/>
  </p:normalViewPr>
  <p:slideViewPr>
    <p:cSldViewPr snapToObjects="1">
      <p:cViewPr>
        <p:scale>
          <a:sx n="106" d="100"/>
          <a:sy n="106" d="100"/>
        </p:scale>
        <p:origin x="584" y="144"/>
      </p:cViewPr>
      <p:guideLst>
        <p:guide orient="horz" pos="2160"/>
        <p:guide pos="7355"/>
        <p:guide pos="325"/>
        <p:guide orient="horz" pos="23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885EA2-1721-4741-86C6-9C18E53139D1}" type="datetimeFigureOut">
              <a:rPr lang="ru-RU" smtClean="0"/>
              <a:t>11.04.2024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0C1BBF-91D5-4FC5-A271-B12048E9DC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54743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Поменять выделение на зеленый)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CF03DD-97C2-FB4A-B30E-154A149DEFE3}" type="slidenum">
              <a:rPr lang="x-none" smtClean="0"/>
              <a:t>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7529837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См к прошлому слайду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CF03DD-97C2-FB4A-B30E-154A149DEFE3}" type="slidenum">
              <a:rPr lang="x-none" smtClean="0"/>
              <a:t>16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3710552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См к прошлому слайду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CF03DD-97C2-FB4A-B30E-154A149DEFE3}" type="slidenum">
              <a:rPr lang="x-none" smtClean="0"/>
              <a:t>17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617789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Поменять выделение на зеленый)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CF03DD-97C2-FB4A-B30E-154A149DEFE3}" type="slidenum">
              <a:rPr lang="x-none" smtClean="0"/>
              <a:t>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50063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3FAE32-57C3-4C45-ABC7-3BF65A86CDF8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29029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9" name="Google Shape;9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762885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2FD416-7ABF-42B3-B2FE-E887F4761F05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69218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См к прошлому слайду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CF03DD-97C2-FB4A-B30E-154A149DEFE3}" type="slidenum">
              <a:rPr lang="x-none" smtClean="0"/>
              <a:t>12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8327620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См к прошлому слайду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CF03DD-97C2-FB4A-B30E-154A149DEFE3}" type="slidenum">
              <a:rPr lang="x-none" smtClean="0"/>
              <a:t>13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093916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2" name="Google Shape;342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Google Shape;343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14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513448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2" name="Google Shape;342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Google Shape;343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15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477335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6E9FD35-168B-9A40-BA9E-ACC37D76AB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7C9AFEC3-E9C0-4647-92E9-5B5062B629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C575339-6AA5-2746-BA98-01785D7188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368AB-64E4-314F-9ED0-904A3B1E1EBD}" type="datetimeFigureOut">
              <a:rPr lang="x-none" smtClean="0"/>
              <a:t>11.04.2024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9F6F8F2-2713-A249-98CD-8F225955F9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C7B7BE0-21EB-4D4B-8210-7564ADA5D9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EE67F-255E-1C4F-BFFF-7F32010004D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3167302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5BF867E-1540-7842-B753-03DBCA259D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3072CA65-459D-D24C-8E65-1DDCF64BE9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3517882-F058-834B-9455-2C45936601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368AB-64E4-314F-9ED0-904A3B1E1EBD}" type="datetimeFigureOut">
              <a:rPr lang="x-none" smtClean="0"/>
              <a:t>11.04.2024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614F17B-8CFF-8F47-ADD4-EE9C0D550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D452B54-C9CF-3F4F-B043-5827CE2AB6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EE67F-255E-1C4F-BFFF-7F32010004D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749517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55F9A377-9F2A-0648-A656-85F23AA5F3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0BF51466-75CA-F043-904C-5C4B4B8146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73FEBDF-0D2C-E549-B43A-A07DA97482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368AB-64E4-314F-9ED0-904A3B1E1EBD}" type="datetimeFigureOut">
              <a:rPr lang="x-none" smtClean="0"/>
              <a:t>11.04.2024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388417E-AC73-554C-A2D4-3F7A5E6F86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C65C116-47A4-C14C-8985-3559BE498B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EE67F-255E-1C4F-BFFF-7F32010004D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4767919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381B911-FE24-49C3-8FA1-4CA8857E80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4874"/>
          </a:xfrm>
          <a:noFill/>
          <a:effectLst>
            <a:softEdge rad="0"/>
          </a:effectLst>
        </p:spPr>
        <p:txBody>
          <a:bodyPr>
            <a:normAutofit/>
          </a:bodyPr>
          <a:lstStyle>
            <a:lvl1pPr marL="0" algn="l" defTabSz="914400" rtl="0" eaLnBrk="1" latinLnBrk="0" hangingPunct="1">
              <a:defRPr lang="ru-RU" sz="2400" b="1" kern="1200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ru-RU" dirty="0"/>
              <a:t> 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A8AED75C-6FC1-4A54-A4C7-6ABA0E74F8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24E4C9F5-D1A4-4094-A7DD-C44676990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780EE-7D0F-4169-9B25-A34EBD5CEA3A}" type="datetimeFigureOut">
              <a:rPr lang="ru-RU" smtClean="0"/>
              <a:t>11.04.2024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49994EF2-3623-4D35-9D23-0383465D3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002926AA-14E9-4EC1-A63F-E3A285F66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A1875-FCFD-4C30-8DEA-8B3239A939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10201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1" i="0">
                <a:solidFill>
                  <a:srgbClr val="3A393C"/>
                </a:solidFill>
                <a:latin typeface="Segoe UI"/>
                <a:cs typeface="Segoe U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4/11/24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A6A6A6"/>
                </a:solidFill>
                <a:latin typeface="Segoe UI"/>
                <a:cs typeface="Segoe UI"/>
              </a:defRPr>
            </a:lvl1pPr>
          </a:lstStyle>
          <a:p>
            <a:pPr marL="38099">
              <a:spcBef>
                <a:spcPts val="195"/>
              </a:spcBef>
            </a:pPr>
            <a:fld id="{81D60167-4931-47E6-BA6A-407CBD079E47}" type="slidenum">
              <a:rPr lang="ru-RU" smtClean="0"/>
              <a:pPr marL="38099">
                <a:spcBef>
                  <a:spcPts val="195"/>
                </a:spcBef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690302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4E695AC-789F-834A-96A4-BEECCE01E0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2319F59-DEFA-714C-8B36-F2243A60A3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8377D3E-9EC6-7F4B-9D34-D603457AF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368AB-64E4-314F-9ED0-904A3B1E1EBD}" type="datetimeFigureOut">
              <a:rPr lang="x-none" smtClean="0"/>
              <a:t>11.04.2024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19389E7-580E-8847-B046-7E3A70B87E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52C332A-C699-3B44-AFE2-7D183AF5B2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EE67F-255E-1C4F-BFFF-7F32010004D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7169708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5F76859-E968-1843-BA77-E9587EDE59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1070B03-A7C9-BD40-BBB4-FEFCA3D0C0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0FFAE14-C846-184D-9443-D36569C5ED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368AB-64E4-314F-9ED0-904A3B1E1EBD}" type="datetimeFigureOut">
              <a:rPr lang="x-none" smtClean="0"/>
              <a:t>11.04.2024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1AA4A43-D114-0749-B706-4E8846BA14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4A29064-11AB-A840-900F-8906EAAFDD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EE67F-255E-1C4F-BFFF-7F32010004D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103082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3F163CD-EF5E-604D-A376-D245F9D613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8B29388-316D-004E-A5A9-608EE1A59D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F64B951E-8081-CC42-BE20-7E058EC8B9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7F00DC6A-F5A4-4048-A378-8AA5D9DAEC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368AB-64E4-314F-9ED0-904A3B1E1EBD}" type="datetimeFigureOut">
              <a:rPr lang="x-none" smtClean="0"/>
              <a:t>11.04.2024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6733A4F0-B3FB-0941-B1AE-BE822E815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E750484-9692-4D4F-BD56-1B923DCE1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EE67F-255E-1C4F-BFFF-7F32010004D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0006837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F47CFD8-C72D-A74E-AA67-970F4C5031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FDD0F1E-5B6B-3441-8ABF-89C492D041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263B1639-305B-2846-8033-50D43E5772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DEDF1038-852B-2C4A-AE3B-59A42C19F3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0969552D-EBE3-194F-B7AF-C814E17A6D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6055F7EE-55C0-3D4A-9D14-774107825B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368AB-64E4-314F-9ED0-904A3B1E1EBD}" type="datetimeFigureOut">
              <a:rPr lang="x-none" smtClean="0"/>
              <a:t>11.04.2024</a:t>
            </a:fld>
            <a:endParaRPr lang="x-none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1D50B2DB-73DA-9A40-8DE6-18D8E7A58B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C3A7508C-97EE-4E47-9F43-755F27876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EE67F-255E-1C4F-BFFF-7F32010004D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9746263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2AC46CC-69E0-5145-A753-09044E1C57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F6730670-520B-6640-B6A8-CB2563355D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368AB-64E4-314F-9ED0-904A3B1E1EBD}" type="datetimeFigureOut">
              <a:rPr lang="x-none" smtClean="0"/>
              <a:t>11.04.2024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CD498891-1329-8F46-973B-35DB32EF2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CC204C38-2E91-0548-B20A-39D767F72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EE67F-255E-1C4F-BFFF-7F32010004D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6940728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9478E6CC-FD3D-EE45-A928-5A3D5435D6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368AB-64E4-314F-9ED0-904A3B1E1EBD}" type="datetimeFigureOut">
              <a:rPr lang="x-none" smtClean="0"/>
              <a:t>11.04.2024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2096A673-95E0-AC4B-B571-DE84E0354D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095EB16E-D15B-FD4C-B0FF-4316A5A2D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EE67F-255E-1C4F-BFFF-7F32010004D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779524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125C823-3CA1-A649-A3D0-7E2AEA8AF0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67D1E60-B162-EA43-AFD3-5B5B59FD6C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36AB64B5-4FF9-DF49-92A5-C26563D9C6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3AD0BD71-C154-0E43-A56F-628A9245CB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368AB-64E4-314F-9ED0-904A3B1E1EBD}" type="datetimeFigureOut">
              <a:rPr lang="x-none" smtClean="0"/>
              <a:t>11.04.2024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F7ABF1D7-505B-D34E-8F0C-8DDA276219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D3D4528-6F60-9540-9EFD-E267F742A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EE67F-255E-1C4F-BFFF-7F32010004D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7520262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E579D2B-278B-704A-B411-A63189B6AD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F884DCD0-2332-7740-8DBC-DF5D34D0C7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66A59683-ABCD-8D48-998C-B5A3B5E24A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5CE5D1B-650B-EE40-A481-94E2229503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368AB-64E4-314F-9ED0-904A3B1E1EBD}" type="datetimeFigureOut">
              <a:rPr lang="x-none" smtClean="0"/>
              <a:t>11.04.2024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A67B72D-0D2B-2C4D-863E-D50D7EF89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8EFC4432-883F-7D45-AEDB-F57ABC2782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EE67F-255E-1C4F-BFFF-7F32010004D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788683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0B252759-7F7D-BE44-9F08-EE3ABB3B96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39CB8AB-10FE-1A4D-A7CF-C9BFE70A9E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21AC438-D997-D442-90B1-742B689484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D368AB-64E4-314F-9ED0-904A3B1E1EBD}" type="datetimeFigureOut">
              <a:rPr lang="x-none" smtClean="0"/>
              <a:t>11.04.2024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0FC340F-4327-6E42-B179-B142D65BC5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8F786AF-85CE-8143-8D8E-55407BB74C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BEE67F-255E-1C4F-BFFF-7F32010004D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501405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4.svg"/><Relationship Id="rId5" Type="http://schemas.openxmlformats.org/officeDocument/2006/relationships/image" Target="../media/image59.png"/><Relationship Id="rId6" Type="http://schemas.openxmlformats.org/officeDocument/2006/relationships/image" Target="../media/image6.svg"/><Relationship Id="rId7" Type="http://schemas.openxmlformats.org/officeDocument/2006/relationships/image" Target="../media/image5.png"/><Relationship Id="rId8" Type="http://schemas.openxmlformats.org/officeDocument/2006/relationships/image" Target="../media/image8.svg"/><Relationship Id="rId9" Type="http://schemas.openxmlformats.org/officeDocument/2006/relationships/image" Target="../media/image60.png"/><Relationship Id="rId10" Type="http://schemas.openxmlformats.org/officeDocument/2006/relationships/image" Target="../media/image14.sv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64.png"/><Relationship Id="rId20" Type="http://schemas.openxmlformats.org/officeDocument/2006/relationships/image" Target="../media/image20.svg"/><Relationship Id="rId21" Type="http://schemas.openxmlformats.org/officeDocument/2006/relationships/hyperlink" Target="NULL" TargetMode="External"/><Relationship Id="rId10" Type="http://schemas.openxmlformats.org/officeDocument/2006/relationships/image" Target="../media/image10.svg"/><Relationship Id="rId11" Type="http://schemas.openxmlformats.org/officeDocument/2006/relationships/image" Target="../media/image65.png"/><Relationship Id="rId12" Type="http://schemas.openxmlformats.org/officeDocument/2006/relationships/image" Target="../media/image66.png"/><Relationship Id="rId13" Type="http://schemas.openxmlformats.org/officeDocument/2006/relationships/image" Target="../media/image13.svg"/><Relationship Id="rId14" Type="http://schemas.openxmlformats.org/officeDocument/2006/relationships/image" Target="../media/image67.png"/><Relationship Id="rId15" Type="http://schemas.openxmlformats.org/officeDocument/2006/relationships/image" Target="../media/image68.png"/><Relationship Id="rId16" Type="http://schemas.openxmlformats.org/officeDocument/2006/relationships/image" Target="../media/image69.png"/><Relationship Id="rId17" Type="http://schemas.openxmlformats.org/officeDocument/2006/relationships/image" Target="../media/image70.png"/><Relationship Id="rId18" Type="http://schemas.openxmlformats.org/officeDocument/2006/relationships/image" Target="../media/image33.png"/><Relationship Id="rId19" Type="http://schemas.openxmlformats.org/officeDocument/2006/relationships/image" Target="../media/image7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1.png"/><Relationship Id="rId4" Type="http://schemas.openxmlformats.org/officeDocument/2006/relationships/image" Target="../media/image4.svg"/><Relationship Id="rId5" Type="http://schemas.openxmlformats.org/officeDocument/2006/relationships/image" Target="../media/image62.png"/><Relationship Id="rId6" Type="http://schemas.openxmlformats.org/officeDocument/2006/relationships/image" Target="../media/image6.svg"/><Relationship Id="rId7" Type="http://schemas.openxmlformats.org/officeDocument/2006/relationships/image" Target="../media/image63.png"/><Relationship Id="rId8" Type="http://schemas.openxmlformats.org/officeDocument/2006/relationships/image" Target="../media/image8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4" Type="http://schemas.openxmlformats.org/officeDocument/2006/relationships/image" Target="../media/image75.svg"/><Relationship Id="rId5" Type="http://schemas.openxmlformats.org/officeDocument/2006/relationships/image" Target="../media/image73.png"/><Relationship Id="rId6" Type="http://schemas.openxmlformats.org/officeDocument/2006/relationships/image" Target="../media/image77.svg"/><Relationship Id="rId7" Type="http://schemas.openxmlformats.org/officeDocument/2006/relationships/image" Target="../media/image43.png"/><Relationship Id="rId8" Type="http://schemas.openxmlformats.org/officeDocument/2006/relationships/image" Target="../media/image79.sv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4" Type="http://schemas.openxmlformats.org/officeDocument/2006/relationships/image" Target="../media/image75.svg"/><Relationship Id="rId5" Type="http://schemas.openxmlformats.org/officeDocument/2006/relationships/image" Target="../media/image73.png"/><Relationship Id="rId6" Type="http://schemas.openxmlformats.org/officeDocument/2006/relationships/image" Target="../media/image77.svg"/><Relationship Id="rId7" Type="http://schemas.openxmlformats.org/officeDocument/2006/relationships/image" Target="../media/image43.png"/><Relationship Id="rId8" Type="http://schemas.openxmlformats.org/officeDocument/2006/relationships/image" Target="../media/image79.sv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4" Type="http://schemas.openxmlformats.org/officeDocument/2006/relationships/image" Target="../media/image23.sv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1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9.png"/><Relationship Id="rId12" Type="http://schemas.openxmlformats.org/officeDocument/2006/relationships/image" Target="../media/image32.sv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hyperlink" Target="https://zakupki.gov.ru/epz/main/public/user-feedback.html" TargetMode="External"/><Relationship Id="rId4" Type="http://schemas.openxmlformats.org/officeDocument/2006/relationships/image" Target="../media/image75.png"/><Relationship Id="rId5" Type="http://schemas.openxmlformats.org/officeDocument/2006/relationships/image" Target="../media/image25.svg"/><Relationship Id="rId6" Type="http://schemas.openxmlformats.org/officeDocument/2006/relationships/image" Target="../media/image76.png"/><Relationship Id="rId7" Type="http://schemas.openxmlformats.org/officeDocument/2006/relationships/image" Target="../media/image77.png"/><Relationship Id="rId8" Type="http://schemas.openxmlformats.org/officeDocument/2006/relationships/image" Target="../media/image28.svg"/><Relationship Id="rId9" Type="http://schemas.openxmlformats.org/officeDocument/2006/relationships/image" Target="../media/image78.png"/><Relationship Id="rId10" Type="http://schemas.openxmlformats.org/officeDocument/2006/relationships/image" Target="../media/image30.sv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8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81.png"/><Relationship Id="rId5" Type="http://schemas.openxmlformats.org/officeDocument/2006/relationships/image" Target="../media/image103.sv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4" Type="http://schemas.openxmlformats.org/officeDocument/2006/relationships/image" Target="../media/image84.gif"/><Relationship Id="rId5" Type="http://schemas.openxmlformats.org/officeDocument/2006/relationships/image" Target="../media/image85.png"/><Relationship Id="rId6" Type="http://schemas.openxmlformats.org/officeDocument/2006/relationships/image" Target="../media/image86.png"/><Relationship Id="rId7" Type="http://schemas.openxmlformats.org/officeDocument/2006/relationships/image" Target="../media/image87.png"/><Relationship Id="rId8" Type="http://schemas.openxmlformats.org/officeDocument/2006/relationships/image" Target="../media/image88.jpeg"/><Relationship Id="rId9" Type="http://schemas.openxmlformats.org/officeDocument/2006/relationships/image" Target="../media/image89.png"/><Relationship Id="rId10" Type="http://schemas.openxmlformats.org/officeDocument/2006/relationships/image" Target="../media/image90.jpg"/><Relationship Id="rId11" Type="http://schemas.openxmlformats.org/officeDocument/2006/relationships/image" Target="../media/image91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2.gif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6.png"/><Relationship Id="rId20" Type="http://schemas.openxmlformats.org/officeDocument/2006/relationships/image" Target="../media/image12.png"/><Relationship Id="rId21" Type="http://schemas.openxmlformats.org/officeDocument/2006/relationships/image" Target="../media/image13.png"/><Relationship Id="rId22" Type="http://schemas.openxmlformats.org/officeDocument/2006/relationships/image" Target="../media/image14.png"/><Relationship Id="rId23" Type="http://schemas.openxmlformats.org/officeDocument/2006/relationships/image" Target="../media/image23.svg"/><Relationship Id="rId24" Type="http://schemas.openxmlformats.org/officeDocument/2006/relationships/image" Target="../media/image15.png"/><Relationship Id="rId25" Type="http://schemas.openxmlformats.org/officeDocument/2006/relationships/image" Target="../media/image25.svg"/><Relationship Id="rId26" Type="http://schemas.openxmlformats.org/officeDocument/2006/relationships/image" Target="../media/image16.png"/><Relationship Id="rId27" Type="http://schemas.openxmlformats.org/officeDocument/2006/relationships/image" Target="../media/image27.svg"/><Relationship Id="rId28" Type="http://schemas.openxmlformats.org/officeDocument/2006/relationships/image" Target="../media/image17.png"/><Relationship Id="rId29" Type="http://schemas.openxmlformats.org/officeDocument/2006/relationships/image" Target="../media/image29.svg"/><Relationship Id="rId30" Type="http://schemas.openxmlformats.org/officeDocument/2006/relationships/image" Target="../media/image18.png"/><Relationship Id="rId31" Type="http://schemas.openxmlformats.org/officeDocument/2006/relationships/image" Target="../media/image31.svg"/><Relationship Id="rId10" Type="http://schemas.openxmlformats.org/officeDocument/2006/relationships/image" Target="../media/image10.svg"/><Relationship Id="rId11" Type="http://schemas.openxmlformats.org/officeDocument/2006/relationships/image" Target="../media/image7.png"/><Relationship Id="rId12" Type="http://schemas.openxmlformats.org/officeDocument/2006/relationships/image" Target="../media/image12.svg"/><Relationship Id="rId13" Type="http://schemas.openxmlformats.org/officeDocument/2006/relationships/image" Target="../media/image8.png"/><Relationship Id="rId14" Type="http://schemas.openxmlformats.org/officeDocument/2006/relationships/image" Target="../media/image14.svg"/><Relationship Id="rId15" Type="http://schemas.openxmlformats.org/officeDocument/2006/relationships/image" Target="../media/image9.png"/><Relationship Id="rId16" Type="http://schemas.openxmlformats.org/officeDocument/2006/relationships/image" Target="../media/image16.svg"/><Relationship Id="rId17" Type="http://schemas.openxmlformats.org/officeDocument/2006/relationships/image" Target="../media/image10.png"/><Relationship Id="rId18" Type="http://schemas.openxmlformats.org/officeDocument/2006/relationships/image" Target="../media/image11.png"/><Relationship Id="rId19" Type="http://schemas.openxmlformats.org/officeDocument/2006/relationships/image" Target="../media/image19.sv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image" Target="../media/image4.svg"/><Relationship Id="rId5" Type="http://schemas.openxmlformats.org/officeDocument/2006/relationships/image" Target="../media/image4.png"/><Relationship Id="rId6" Type="http://schemas.openxmlformats.org/officeDocument/2006/relationships/image" Target="../media/image6.svg"/><Relationship Id="rId7" Type="http://schemas.openxmlformats.org/officeDocument/2006/relationships/image" Target="../media/image5.png"/><Relationship Id="rId8" Type="http://schemas.openxmlformats.org/officeDocument/2006/relationships/image" Target="../media/image8.sv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22.png"/><Relationship Id="rId20" Type="http://schemas.openxmlformats.org/officeDocument/2006/relationships/image" Target="../media/image49.svg"/><Relationship Id="rId21" Type="http://schemas.openxmlformats.org/officeDocument/2006/relationships/image" Target="../media/image28.png"/><Relationship Id="rId22" Type="http://schemas.openxmlformats.org/officeDocument/2006/relationships/image" Target="../media/image51.svg"/><Relationship Id="rId23" Type="http://schemas.openxmlformats.org/officeDocument/2006/relationships/image" Target="../media/image29.png"/><Relationship Id="rId24" Type="http://schemas.openxmlformats.org/officeDocument/2006/relationships/image" Target="../media/image53.svg"/><Relationship Id="rId25" Type="http://schemas.openxmlformats.org/officeDocument/2006/relationships/image" Target="../media/image30.png"/><Relationship Id="rId26" Type="http://schemas.openxmlformats.org/officeDocument/2006/relationships/image" Target="../media/image55.svg"/><Relationship Id="rId27" Type="http://schemas.openxmlformats.org/officeDocument/2006/relationships/image" Target="../media/image31.png"/><Relationship Id="rId28" Type="http://schemas.openxmlformats.org/officeDocument/2006/relationships/image" Target="../media/image57.svg"/><Relationship Id="rId29" Type="http://schemas.openxmlformats.org/officeDocument/2006/relationships/image" Target="../media/image32.png"/><Relationship Id="rId30" Type="http://schemas.openxmlformats.org/officeDocument/2006/relationships/image" Target="../media/image59.svg"/><Relationship Id="rId10" Type="http://schemas.openxmlformats.org/officeDocument/2006/relationships/image" Target="../media/image39.svg"/><Relationship Id="rId11" Type="http://schemas.openxmlformats.org/officeDocument/2006/relationships/image" Target="../media/image23.png"/><Relationship Id="rId12" Type="http://schemas.openxmlformats.org/officeDocument/2006/relationships/image" Target="../media/image41.svg"/><Relationship Id="rId13" Type="http://schemas.openxmlformats.org/officeDocument/2006/relationships/image" Target="../media/image24.png"/><Relationship Id="rId14" Type="http://schemas.openxmlformats.org/officeDocument/2006/relationships/image" Target="../media/image43.svg"/><Relationship Id="rId15" Type="http://schemas.openxmlformats.org/officeDocument/2006/relationships/image" Target="../media/image25.png"/><Relationship Id="rId16" Type="http://schemas.openxmlformats.org/officeDocument/2006/relationships/image" Target="../media/image45.svg"/><Relationship Id="rId17" Type="http://schemas.openxmlformats.org/officeDocument/2006/relationships/image" Target="../media/image26.png"/><Relationship Id="rId18" Type="http://schemas.openxmlformats.org/officeDocument/2006/relationships/image" Target="../media/image47.svg"/><Relationship Id="rId19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9.png"/><Relationship Id="rId4" Type="http://schemas.openxmlformats.org/officeDocument/2006/relationships/image" Target="../media/image33.svg"/><Relationship Id="rId5" Type="http://schemas.openxmlformats.org/officeDocument/2006/relationships/image" Target="../media/image20.png"/><Relationship Id="rId6" Type="http://schemas.openxmlformats.org/officeDocument/2006/relationships/image" Target="../media/image35.svg"/><Relationship Id="rId7" Type="http://schemas.openxmlformats.org/officeDocument/2006/relationships/image" Target="../media/image21.png"/><Relationship Id="rId8" Type="http://schemas.openxmlformats.org/officeDocument/2006/relationships/image" Target="../media/image37.svg"/></Relationships>
</file>

<file path=ppt/slides/_rels/slide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0.png"/><Relationship Id="rId12" Type="http://schemas.openxmlformats.org/officeDocument/2006/relationships/image" Target="../media/image11.svg"/><Relationship Id="rId13" Type="http://schemas.openxmlformats.org/officeDocument/2006/relationships/image" Target="../media/image41.png"/><Relationship Id="rId14" Type="http://schemas.openxmlformats.org/officeDocument/2006/relationships/image" Target="../media/image13.svg"/><Relationship Id="rId15" Type="http://schemas.openxmlformats.org/officeDocument/2006/relationships/image" Target="../media/image42.png"/><Relationship Id="rId16" Type="http://schemas.openxmlformats.org/officeDocument/2006/relationships/image" Target="../media/image15.svg"/><Relationship Id="rId17" Type="http://schemas.openxmlformats.org/officeDocument/2006/relationships/image" Target="../media/image43.png"/><Relationship Id="rId18" Type="http://schemas.openxmlformats.org/officeDocument/2006/relationships/image" Target="../media/image17.sv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6" Type="http://schemas.openxmlformats.org/officeDocument/2006/relationships/image" Target="../media/image37.png"/><Relationship Id="rId7" Type="http://schemas.openxmlformats.org/officeDocument/2006/relationships/image" Target="../media/image38.png"/><Relationship Id="rId8" Type="http://schemas.openxmlformats.org/officeDocument/2006/relationships/image" Target="../media/image7.svg"/><Relationship Id="rId9" Type="http://schemas.openxmlformats.org/officeDocument/2006/relationships/image" Target="../media/image39.png"/><Relationship Id="rId10" Type="http://schemas.openxmlformats.org/officeDocument/2006/relationships/image" Target="../media/image9.svg"/></Relationships>
</file>

<file path=ppt/slides/_rels/slide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8.png"/><Relationship Id="rId12" Type="http://schemas.openxmlformats.org/officeDocument/2006/relationships/image" Target="../media/image49.emf"/><Relationship Id="rId13" Type="http://schemas.openxmlformats.org/officeDocument/2006/relationships/image" Target="../media/image50.png"/><Relationship Id="rId1" Type="http://schemas.openxmlformats.org/officeDocument/2006/relationships/vmlDrawing" Target="../drawings/vmlDrawing1.vml"/><Relationship Id="rId2" Type="http://schemas.openxmlformats.org/officeDocument/2006/relationships/tags" Target="../tags/tag1.xml"/><Relationship Id="rId3" Type="http://schemas.openxmlformats.org/officeDocument/2006/relationships/slideLayout" Target="../slideLayouts/slideLayout1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44.emf"/><Relationship Id="rId6" Type="http://schemas.openxmlformats.org/officeDocument/2006/relationships/image" Target="../media/image45.emf"/><Relationship Id="rId7" Type="http://schemas.openxmlformats.org/officeDocument/2006/relationships/image" Target="../media/image46.png"/><Relationship Id="rId8" Type="http://schemas.openxmlformats.org/officeDocument/2006/relationships/image" Target="../media/image21.svg"/><Relationship Id="rId9" Type="http://schemas.openxmlformats.org/officeDocument/2006/relationships/image" Target="../media/image47.png"/><Relationship Id="rId10" Type="http://schemas.openxmlformats.org/officeDocument/2006/relationships/image" Target="../media/image23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microsoft.com/office/2007/relationships/hdphoto" Target="../media/hdphoto1.wdp"/><Relationship Id="rId5" Type="http://schemas.openxmlformats.org/officeDocument/2006/relationships/image" Target="../media/image52.png"/><Relationship Id="rId6" Type="http://schemas.openxmlformats.org/officeDocument/2006/relationships/image" Target="../media/image53.jpe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11" Type="http://schemas.openxmlformats.org/officeDocument/2006/relationships/hyperlink" Target="https://&#1095;&#1077;&#1089;&#1090;&#1085;&#1099;&#1081;&#1079;&#1085;&#1072;&#1082;.&#1088;&#1092;/business/projects/beer/equipment/program/" TargetMode="External"/><Relationship Id="rId12" Type="http://schemas.openxmlformats.org/officeDocument/2006/relationships/hyperlink" Target="https://www.youtube.com/watch?v=4p-Bj8-kZIU" TargetMode="External"/><Relationship Id="rId1" Type="http://schemas.openxmlformats.org/officeDocument/2006/relationships/vmlDrawing" Target="../drawings/vmlDrawing2.vml"/><Relationship Id="rId2" Type="http://schemas.openxmlformats.org/officeDocument/2006/relationships/tags" Target="../tags/tag2.xml"/><Relationship Id="rId3" Type="http://schemas.openxmlformats.org/officeDocument/2006/relationships/slideLayout" Target="../slideLayouts/slideLayout1.xml"/><Relationship Id="rId4" Type="http://schemas.openxmlformats.org/officeDocument/2006/relationships/oleObject" Target="../embeddings/oleObject2.bin"/><Relationship Id="rId5" Type="http://schemas.openxmlformats.org/officeDocument/2006/relationships/image" Target="../media/image44.emf"/><Relationship Id="rId6" Type="http://schemas.openxmlformats.org/officeDocument/2006/relationships/image" Target="../media/image54.png"/><Relationship Id="rId7" Type="http://schemas.openxmlformats.org/officeDocument/2006/relationships/hyperlink" Target="https://&#1095;&#1077;&#1089;&#1090;&#1085;&#1099;&#1081;&#1079;&#1085;&#1072;&#1082;.&#1088;&#1092;/business/projects/beer/partners/retail/software/" TargetMode="External"/><Relationship Id="rId8" Type="http://schemas.openxmlformats.org/officeDocument/2006/relationships/hyperlink" Target="https://&#1095;&#1077;&#1089;&#1090;&#1085;&#1099;&#1081;&#1079;&#1085;&#1072;&#1082;.&#1088;&#1092;/business/doc/?id=&#1055;&#1086;&#1076;&#1082;&#1083;&#1102;&#1095;&#1077;&#1085;&#1080;&#1077;_&#1082;&#1077;&#1075;&#1072;.html" TargetMode="External"/><Relationship Id="rId9" Type="http://schemas.openxmlformats.org/officeDocument/2006/relationships/hyperlink" Target="https://markirovka.ru/video_instructions/sozdanie-dokumenta-podkluchenie-kega/" TargetMode="External"/><Relationship Id="rId10" Type="http://schemas.openxmlformats.org/officeDocument/2006/relationships/image" Target="../media/image5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oleObject" Target="../embeddings/oleObject3.bin"/><Relationship Id="rId5" Type="http://schemas.openxmlformats.org/officeDocument/2006/relationships/image" Target="../media/image44.emf"/><Relationship Id="rId6" Type="http://schemas.openxmlformats.org/officeDocument/2006/relationships/image" Target="../media/image56.jpeg"/><Relationship Id="rId7" Type="http://schemas.openxmlformats.org/officeDocument/2006/relationships/image" Target="../media/image57.jpeg"/><Relationship Id="rId1" Type="http://schemas.openxmlformats.org/officeDocument/2006/relationships/vmlDrawing" Target="../drawings/vmlDrawing3.vml"/><Relationship Id="rId2" Type="http://schemas.openxmlformats.org/officeDocument/2006/relationships/tags" Target="../tags/tag3.xml"/></Relationships>
</file>

<file path=ppt/slides/_rels/slide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8.png"/><Relationship Id="rId12" Type="http://schemas.openxmlformats.org/officeDocument/2006/relationships/image" Target="../media/image49.emf"/><Relationship Id="rId13" Type="http://schemas.openxmlformats.org/officeDocument/2006/relationships/image" Target="../media/image50.png"/><Relationship Id="rId1" Type="http://schemas.openxmlformats.org/officeDocument/2006/relationships/vmlDrawing" Target="../drawings/vmlDrawing4.vml"/><Relationship Id="rId2" Type="http://schemas.openxmlformats.org/officeDocument/2006/relationships/tags" Target="../tags/tag4.xml"/><Relationship Id="rId3" Type="http://schemas.openxmlformats.org/officeDocument/2006/relationships/slideLayout" Target="../slideLayouts/slideLayout1.xml"/><Relationship Id="rId4" Type="http://schemas.openxmlformats.org/officeDocument/2006/relationships/oleObject" Target="../embeddings/oleObject4.bin"/><Relationship Id="rId5" Type="http://schemas.openxmlformats.org/officeDocument/2006/relationships/image" Target="../media/image44.emf"/><Relationship Id="rId6" Type="http://schemas.openxmlformats.org/officeDocument/2006/relationships/image" Target="../media/image45.emf"/><Relationship Id="rId7" Type="http://schemas.openxmlformats.org/officeDocument/2006/relationships/image" Target="../media/image46.png"/><Relationship Id="rId8" Type="http://schemas.openxmlformats.org/officeDocument/2006/relationships/image" Target="../media/image21.svg"/><Relationship Id="rId9" Type="http://schemas.openxmlformats.org/officeDocument/2006/relationships/image" Target="../media/image47.png"/><Relationship Id="rId10" Type="http://schemas.openxmlformats.org/officeDocument/2006/relationships/image" Target="../media/image2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366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10">
            <a:extLst>
              <a:ext uri="{FF2B5EF4-FFF2-40B4-BE49-F238E27FC236}">
                <a16:creationId xmlns:a16="http://schemas.microsoft.com/office/drawing/2014/main" xmlns="" id="{CDF5F6AB-91BF-EF4D-A91A-67F6468F95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37"/>
          <a:stretch/>
        </p:blipFill>
        <p:spPr>
          <a:xfrm>
            <a:off x="6105034" y="5081"/>
            <a:ext cx="6086966" cy="6852919"/>
          </a:xfrm>
          <a:prstGeom prst="rect">
            <a:avLst/>
          </a:prstGeom>
        </p:spPr>
      </p:pic>
      <p:sp>
        <p:nvSpPr>
          <p:cNvPr id="6" name="Прямоугольник 3">
            <a:extLst>
              <a:ext uri="{FF2B5EF4-FFF2-40B4-BE49-F238E27FC236}">
                <a16:creationId xmlns:a16="http://schemas.microsoft.com/office/drawing/2014/main" xmlns="" id="{111138AE-DB9F-BD4F-9BAE-EE7937A30C54}"/>
              </a:ext>
            </a:extLst>
          </p:cNvPr>
          <p:cNvSpPr/>
          <p:nvPr/>
        </p:nvSpPr>
        <p:spPr>
          <a:xfrm>
            <a:off x="703561" y="2641636"/>
            <a:ext cx="3595723" cy="660144"/>
          </a:xfrm>
          <a:prstGeom prst="rect">
            <a:avLst/>
          </a:prstGeom>
        </p:spPr>
        <p:txBody>
          <a:bodyPr wrap="square" lIns="0" tIns="144000" rIns="0" bIns="144000">
            <a:spAutoFit/>
          </a:bodyPr>
          <a:lstStyle/>
          <a:p>
            <a:pPr defTabSz="839852"/>
            <a:r>
              <a:rPr lang="ru-RU" sz="2400" b="1" dirty="0">
                <a:solidFill>
                  <a:prstClr val="white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Маркировка товаров</a:t>
            </a:r>
          </a:p>
        </p:txBody>
      </p:sp>
      <p:cxnSp>
        <p:nvCxnSpPr>
          <p:cNvPr id="7" name="Прямая соединительная линия 11">
            <a:extLst>
              <a:ext uri="{FF2B5EF4-FFF2-40B4-BE49-F238E27FC236}">
                <a16:creationId xmlns:a16="http://schemas.microsoft.com/office/drawing/2014/main" xmlns="" id="{2C9F3023-DFCF-BE41-9588-0E70E1311962}"/>
              </a:ext>
            </a:extLst>
          </p:cNvPr>
          <p:cNvCxnSpPr>
            <a:cxnSpLocks/>
          </p:cNvCxnSpPr>
          <p:nvPr/>
        </p:nvCxnSpPr>
        <p:spPr>
          <a:xfrm flipH="1">
            <a:off x="703561" y="3301781"/>
            <a:ext cx="3367544" cy="0"/>
          </a:xfrm>
          <a:prstGeom prst="line">
            <a:avLst/>
          </a:prstGeom>
          <a:ln w="41275">
            <a:solidFill>
              <a:srgbClr val="F6F4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Рисунок 12">
            <a:extLst>
              <a:ext uri="{FF2B5EF4-FFF2-40B4-BE49-F238E27FC236}">
                <a16:creationId xmlns:a16="http://schemas.microsoft.com/office/drawing/2014/main" xmlns="" id="{42C76869-C41B-8F46-B43B-F246B4899D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3560" y="5481565"/>
            <a:ext cx="3367545" cy="73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651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1" name="Google Shape;152;p17">
            <a:extLst>
              <a:ext uri="{FF2B5EF4-FFF2-40B4-BE49-F238E27FC236}">
                <a16:creationId xmlns="" xmlns:a16="http://schemas.microsoft.com/office/drawing/2014/main" id="{E1AD25F6-6E4F-601C-D311-4704820B15F4}"/>
              </a:ext>
            </a:extLst>
          </p:cNvPr>
          <p:cNvCxnSpPr>
            <a:cxnSpLocks/>
          </p:cNvCxnSpPr>
          <p:nvPr/>
        </p:nvCxnSpPr>
        <p:spPr>
          <a:xfrm>
            <a:off x="1940784" y="5075832"/>
            <a:ext cx="9718088" cy="0"/>
          </a:xfrm>
          <a:prstGeom prst="straightConnector1">
            <a:avLst/>
          </a:prstGeom>
          <a:noFill/>
          <a:ln w="25400" cap="flat" cmpd="sng">
            <a:solidFill>
              <a:srgbClr val="6D6E71"/>
            </a:solidFill>
            <a:prstDash val="sysDot"/>
            <a:miter lim="800000"/>
            <a:headEnd type="none" w="sm" len="sm"/>
            <a:tailEnd type="triangle" w="med" len="med"/>
          </a:ln>
        </p:spPr>
      </p:cxnSp>
      <p:cxnSp>
        <p:nvCxnSpPr>
          <p:cNvPr id="42" name="Google Shape;152;p17">
            <a:extLst>
              <a:ext uri="{FF2B5EF4-FFF2-40B4-BE49-F238E27FC236}">
                <a16:creationId xmlns="" xmlns:a16="http://schemas.microsoft.com/office/drawing/2014/main" id="{3C1482AC-DB71-3761-CFD8-493592507CB4}"/>
              </a:ext>
            </a:extLst>
          </p:cNvPr>
          <p:cNvCxnSpPr>
            <a:cxnSpLocks/>
          </p:cNvCxnSpPr>
          <p:nvPr/>
        </p:nvCxnSpPr>
        <p:spPr>
          <a:xfrm>
            <a:off x="1940784" y="3218011"/>
            <a:ext cx="9718088" cy="0"/>
          </a:xfrm>
          <a:prstGeom prst="straightConnector1">
            <a:avLst/>
          </a:prstGeom>
          <a:noFill/>
          <a:ln w="25400" cap="flat" cmpd="sng">
            <a:solidFill>
              <a:srgbClr val="6D6E71"/>
            </a:solidFill>
            <a:prstDash val="sysDot"/>
            <a:miter lim="800000"/>
            <a:headEnd type="none" w="sm" len="sm"/>
            <a:tailEnd type="triangle" w="med" len="med"/>
          </a:ln>
        </p:spPr>
      </p:cxnSp>
      <p:sp>
        <p:nvSpPr>
          <p:cNvPr id="48" name="Google Shape;108;p15">
            <a:extLst>
              <a:ext uri="{FF2B5EF4-FFF2-40B4-BE49-F238E27FC236}">
                <a16:creationId xmlns="" xmlns:a16="http://schemas.microsoft.com/office/drawing/2014/main" id="{5A710FC8-F1F4-7A7B-3DD5-2EF09C1262B5}"/>
              </a:ext>
            </a:extLst>
          </p:cNvPr>
          <p:cNvSpPr/>
          <p:nvPr/>
        </p:nvSpPr>
        <p:spPr>
          <a:xfrm>
            <a:off x="5463479" y="2960917"/>
            <a:ext cx="2046934" cy="449398"/>
          </a:xfrm>
          <a:prstGeom prst="roundRect">
            <a:avLst>
              <a:gd name="adj" fmla="val 22486"/>
            </a:avLst>
          </a:prstGeom>
          <a:solidFill>
            <a:srgbClr val="F6F42E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200" b="1" dirty="0">
                <a:solidFill>
                  <a:srgbClr val="63666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Quattrocento Sans"/>
              </a:rPr>
              <a:t>С</a:t>
            </a:r>
            <a:r>
              <a:rPr lang="ru-RU" sz="1200" b="1" i="0" u="none" strike="noStrike" cap="none" dirty="0">
                <a:solidFill>
                  <a:srgbClr val="63666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Quattrocento Sans"/>
              </a:rPr>
              <a:t> 1 декабря 2023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200" b="1" i="0" u="none" strike="noStrike" cap="none" dirty="0">
                <a:solidFill>
                  <a:srgbClr val="63666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Quattrocento Sans"/>
              </a:rPr>
              <a:t>по 31 мая 2025</a:t>
            </a:r>
          </a:p>
        </p:txBody>
      </p:sp>
      <p:sp>
        <p:nvSpPr>
          <p:cNvPr id="51" name="Google Shape;110;p15">
            <a:extLst>
              <a:ext uri="{FF2B5EF4-FFF2-40B4-BE49-F238E27FC236}">
                <a16:creationId xmlns="" xmlns:a16="http://schemas.microsoft.com/office/drawing/2014/main" id="{18AA1044-1F86-A5B2-8304-657D40F0AE22}"/>
              </a:ext>
            </a:extLst>
          </p:cNvPr>
          <p:cNvSpPr/>
          <p:nvPr/>
        </p:nvSpPr>
        <p:spPr>
          <a:xfrm>
            <a:off x="3742101" y="2520127"/>
            <a:ext cx="325240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-RU" sz="1100" b="0" i="0" u="none" strike="noStrike" cap="none" dirty="0">
                <a:solidFill>
                  <a:srgbClr val="63666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Quattrocento Sans"/>
              </a:rPr>
              <a:t>Вся</a:t>
            </a:r>
            <a:endParaRPr lang="en-US" sz="1100" b="0" i="0" u="none" strike="noStrike" cap="none" dirty="0">
              <a:solidFill>
                <a:srgbClr val="63666A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  <a:sym typeface="Quattrocento San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-RU" sz="1100" b="0" i="0" u="none" strike="noStrike" cap="none" dirty="0">
                <a:solidFill>
                  <a:srgbClr val="63666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Quattrocento Sans"/>
              </a:rPr>
              <a:t>продукция</a:t>
            </a:r>
            <a:endParaRPr lang="ru-RU" sz="1800" b="0" i="0" u="none" strike="noStrike" cap="none" dirty="0">
              <a:solidFill>
                <a:srgbClr val="63666A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  <a:sym typeface="Arial"/>
            </a:endParaRPr>
          </a:p>
        </p:txBody>
      </p:sp>
      <p:sp>
        <p:nvSpPr>
          <p:cNvPr id="55" name="Google Shape;166;p17">
            <a:extLst>
              <a:ext uri="{FF2B5EF4-FFF2-40B4-BE49-F238E27FC236}">
                <a16:creationId xmlns="" xmlns:a16="http://schemas.microsoft.com/office/drawing/2014/main" id="{900CEE48-7374-0239-D9D8-F6B1A8F17502}"/>
              </a:ext>
            </a:extLst>
          </p:cNvPr>
          <p:cNvSpPr/>
          <p:nvPr/>
        </p:nvSpPr>
        <p:spPr>
          <a:xfrm>
            <a:off x="8846653" y="4937717"/>
            <a:ext cx="2160000" cy="278968"/>
          </a:xfrm>
          <a:prstGeom prst="roundRect">
            <a:avLst>
              <a:gd name="adj" fmla="val 22486"/>
            </a:avLst>
          </a:prstGeom>
          <a:solidFill>
            <a:srgbClr val="F6F42E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dirty="0">
                <a:solidFill>
                  <a:srgbClr val="63666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Quattrocento Sans"/>
              </a:rPr>
              <a:t>С 1 марта 2025</a:t>
            </a:r>
          </a:p>
        </p:txBody>
      </p:sp>
      <p:sp>
        <p:nvSpPr>
          <p:cNvPr id="62" name="Google Shape;108;p15">
            <a:extLst>
              <a:ext uri="{FF2B5EF4-FFF2-40B4-BE49-F238E27FC236}">
                <a16:creationId xmlns="" xmlns:a16="http://schemas.microsoft.com/office/drawing/2014/main" id="{3D05877C-D772-0EB8-5A0B-0FABAA7C60F9}"/>
              </a:ext>
            </a:extLst>
          </p:cNvPr>
          <p:cNvSpPr/>
          <p:nvPr/>
        </p:nvSpPr>
        <p:spPr>
          <a:xfrm>
            <a:off x="4171669" y="4821374"/>
            <a:ext cx="1981835" cy="465589"/>
          </a:xfrm>
          <a:prstGeom prst="roundRect">
            <a:avLst>
              <a:gd name="adj" fmla="val 22486"/>
            </a:avLst>
          </a:prstGeom>
          <a:solidFill>
            <a:srgbClr val="F6F42E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dirty="0">
                <a:solidFill>
                  <a:srgbClr val="63666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Quattrocento Sans"/>
              </a:rPr>
              <a:t>С 1 </a:t>
            </a:r>
            <a:r>
              <a:rPr lang="ru-RU" sz="1200" b="1" dirty="0" smtClean="0">
                <a:solidFill>
                  <a:srgbClr val="63666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Quattrocento Sans"/>
              </a:rPr>
              <a:t>сентября 2024 </a:t>
            </a:r>
            <a:endParaRPr lang="ru-RU" sz="1200" b="1" dirty="0">
              <a:solidFill>
                <a:srgbClr val="63666A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  <a:sym typeface="Quattrocento San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dirty="0">
                <a:solidFill>
                  <a:srgbClr val="63666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Quattrocento Sans"/>
              </a:rPr>
              <a:t>по 28 февраля 2025</a:t>
            </a:r>
          </a:p>
        </p:txBody>
      </p:sp>
      <p:sp>
        <p:nvSpPr>
          <p:cNvPr id="64" name="Google Shape;108;p15">
            <a:extLst>
              <a:ext uri="{FF2B5EF4-FFF2-40B4-BE49-F238E27FC236}">
                <a16:creationId xmlns="" xmlns:a16="http://schemas.microsoft.com/office/drawing/2014/main" id="{6511FBF1-0EEC-0807-151A-D8D7AE471CA1}"/>
              </a:ext>
            </a:extLst>
          </p:cNvPr>
          <p:cNvSpPr/>
          <p:nvPr/>
        </p:nvSpPr>
        <p:spPr>
          <a:xfrm>
            <a:off x="6356990" y="4937716"/>
            <a:ext cx="1677918" cy="291114"/>
          </a:xfrm>
          <a:prstGeom prst="roundRect">
            <a:avLst>
              <a:gd name="adj" fmla="val 22486"/>
            </a:avLst>
          </a:prstGeom>
          <a:solidFill>
            <a:srgbClr val="F6F42E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dirty="0">
                <a:solidFill>
                  <a:srgbClr val="63666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Quattrocento Sans"/>
              </a:rPr>
              <a:t>С 1 марта 2024</a:t>
            </a:r>
          </a:p>
        </p:txBody>
      </p:sp>
      <p:sp>
        <p:nvSpPr>
          <p:cNvPr id="65" name="Google Shape;109;p15">
            <a:extLst>
              <a:ext uri="{FF2B5EF4-FFF2-40B4-BE49-F238E27FC236}">
                <a16:creationId xmlns="" xmlns:a16="http://schemas.microsoft.com/office/drawing/2014/main" id="{3E810000-FA59-8D84-D5C4-05260640E681}"/>
              </a:ext>
            </a:extLst>
          </p:cNvPr>
          <p:cNvSpPr/>
          <p:nvPr/>
        </p:nvSpPr>
        <p:spPr>
          <a:xfrm>
            <a:off x="2552262" y="4339182"/>
            <a:ext cx="303503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 dirty="0">
                <a:solidFill>
                  <a:srgbClr val="63666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Quattrocento Sans"/>
              </a:rPr>
              <a:t>Минеральная и другая</a:t>
            </a:r>
            <a:endParaRPr lang="en-US" sz="1100" dirty="0">
              <a:solidFill>
                <a:srgbClr val="63666A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  <a:sym typeface="Quattrocento San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 dirty="0">
                <a:solidFill>
                  <a:srgbClr val="63666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Quattrocento Sans"/>
              </a:rPr>
              <a:t>упакованная вода</a:t>
            </a:r>
          </a:p>
        </p:txBody>
      </p:sp>
      <p:sp>
        <p:nvSpPr>
          <p:cNvPr id="70" name="Google Shape;110;p15">
            <a:extLst>
              <a:ext uri="{FF2B5EF4-FFF2-40B4-BE49-F238E27FC236}">
                <a16:creationId xmlns="" xmlns:a16="http://schemas.microsoft.com/office/drawing/2014/main" id="{C8014EC8-7824-4263-5832-D09D3A549AE4}"/>
              </a:ext>
            </a:extLst>
          </p:cNvPr>
          <p:cNvSpPr/>
          <p:nvPr/>
        </p:nvSpPr>
        <p:spPr>
          <a:xfrm>
            <a:off x="6100989" y="4516168"/>
            <a:ext cx="2160000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 dirty="0">
                <a:solidFill>
                  <a:srgbClr val="63666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Quattrocento Sans"/>
              </a:rPr>
              <a:t>Детская</a:t>
            </a:r>
            <a:endParaRPr lang="en-US" sz="1100" dirty="0">
              <a:solidFill>
                <a:srgbClr val="63666A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  <a:sym typeface="Quattrocento San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 dirty="0">
                <a:solidFill>
                  <a:srgbClr val="63666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Quattrocento Sans"/>
              </a:rPr>
              <a:t>вода</a:t>
            </a:r>
            <a:endParaRPr lang="ru-RU" sz="2000" dirty="0">
              <a:solidFill>
                <a:srgbClr val="63666A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1" name="Google Shape;111;p15">
            <a:extLst>
              <a:ext uri="{FF2B5EF4-FFF2-40B4-BE49-F238E27FC236}">
                <a16:creationId xmlns="" xmlns:a16="http://schemas.microsoft.com/office/drawing/2014/main" id="{B6B82B7D-09F7-D4D7-4A8F-D937A593576C}"/>
              </a:ext>
            </a:extLst>
          </p:cNvPr>
          <p:cNvSpPr/>
          <p:nvPr/>
        </p:nvSpPr>
        <p:spPr>
          <a:xfrm>
            <a:off x="8408265" y="4505310"/>
            <a:ext cx="3036776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 dirty="0">
                <a:solidFill>
                  <a:srgbClr val="63666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Quattrocento Sans"/>
              </a:rPr>
              <a:t>Вся</a:t>
            </a:r>
            <a:endParaRPr lang="en-US" sz="1100" dirty="0">
              <a:solidFill>
                <a:srgbClr val="63666A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  <a:sym typeface="Quattrocento San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 dirty="0">
                <a:solidFill>
                  <a:srgbClr val="63666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Quattrocento Sans"/>
              </a:rPr>
              <a:t>продукция</a:t>
            </a:r>
            <a:endParaRPr lang="ru-RU" sz="1100" dirty="0">
              <a:solidFill>
                <a:srgbClr val="63666A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" name="Google Shape;136;p15">
            <a:extLst>
              <a:ext uri="{FF2B5EF4-FFF2-40B4-BE49-F238E27FC236}">
                <a16:creationId xmlns="" xmlns:a16="http://schemas.microsoft.com/office/drawing/2014/main" id="{3AC22793-8AA5-6BE5-2E6E-6C053627212F}"/>
              </a:ext>
            </a:extLst>
          </p:cNvPr>
          <p:cNvSpPr/>
          <p:nvPr/>
        </p:nvSpPr>
        <p:spPr>
          <a:xfrm>
            <a:off x="335360" y="359999"/>
            <a:ext cx="7324994" cy="720000"/>
          </a:xfrm>
          <a:prstGeom prst="roundRect">
            <a:avLst>
              <a:gd name="adj" fmla="val 16667"/>
            </a:avLst>
          </a:prstGeom>
          <a:solidFill>
            <a:srgbClr val="F6F42E"/>
          </a:solidFill>
          <a:ln>
            <a:noFill/>
          </a:ln>
        </p:spPr>
        <p:txBody>
          <a:bodyPr spcFirstLastPara="1" wrap="square" lIns="180000" tIns="180000" rIns="180000" bIns="1800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ru-RU" sz="2400" b="1" i="0" u="none" strike="noStrike" cap="none" dirty="0">
                <a:solidFill>
                  <a:srgbClr val="63666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Quattrocento Sans"/>
              </a:rPr>
              <a:t>Этапы запуска обязательной маркировки</a:t>
            </a:r>
          </a:p>
        </p:txBody>
      </p:sp>
      <p:sp>
        <p:nvSpPr>
          <p:cNvPr id="3" name="Google Shape;136;p15">
            <a:extLst>
              <a:ext uri="{FF2B5EF4-FFF2-40B4-BE49-F238E27FC236}">
                <a16:creationId xmlns="" xmlns:a16="http://schemas.microsoft.com/office/drawing/2014/main" id="{3F50974F-A658-3DC9-B7FF-EEA4F7866A79}"/>
              </a:ext>
            </a:extLst>
          </p:cNvPr>
          <p:cNvSpPr/>
          <p:nvPr/>
        </p:nvSpPr>
        <p:spPr>
          <a:xfrm>
            <a:off x="7660355" y="359999"/>
            <a:ext cx="3998517" cy="720000"/>
          </a:xfrm>
          <a:prstGeom prst="roundRect">
            <a:avLst>
              <a:gd name="adj" fmla="val 16667"/>
            </a:avLst>
          </a:prstGeom>
          <a:solidFill>
            <a:srgbClr val="63666A"/>
          </a:solidFill>
          <a:ln>
            <a:noFill/>
          </a:ln>
        </p:spPr>
        <p:txBody>
          <a:bodyPr spcFirstLastPara="1" wrap="square" lIns="180000" tIns="180000" rIns="180000" bIns="180000" anchor="ctr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700" b="1" i="0" u="none" strike="noStrike" cap="none" dirty="0" err="1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Quattrocento Sans"/>
              </a:rPr>
              <a:t>HoReCa</a:t>
            </a:r>
            <a:endParaRPr lang="ru-RU" sz="1700" b="0" i="0" u="none" strike="noStrike" cap="none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  <a:sym typeface="Arial"/>
            </a:endParaRPr>
          </a:p>
        </p:txBody>
      </p:sp>
      <p:cxnSp>
        <p:nvCxnSpPr>
          <p:cNvPr id="26" name="Google Shape;116;p15">
            <a:extLst>
              <a:ext uri="{FF2B5EF4-FFF2-40B4-BE49-F238E27FC236}">
                <a16:creationId xmlns="" xmlns:a16="http://schemas.microsoft.com/office/drawing/2014/main" id="{6FCA4E5F-A0D4-20CF-63A6-34A42664B791}"/>
              </a:ext>
            </a:extLst>
          </p:cNvPr>
          <p:cNvCxnSpPr>
            <a:cxnSpLocks/>
          </p:cNvCxnSpPr>
          <p:nvPr/>
        </p:nvCxnSpPr>
        <p:spPr>
          <a:xfrm flipV="1">
            <a:off x="1160659" y="2924758"/>
            <a:ext cx="332091" cy="764"/>
          </a:xfrm>
          <a:prstGeom prst="straightConnector1">
            <a:avLst/>
          </a:prstGeom>
          <a:noFill/>
          <a:ln w="25400" cap="flat" cmpd="sng">
            <a:solidFill>
              <a:srgbClr val="6D6E71"/>
            </a:solidFill>
            <a:prstDash val="dot"/>
            <a:miter lim="800000"/>
            <a:headEnd type="none" w="sm" len="sm"/>
            <a:tailEnd type="none" w="sm" len="sm"/>
          </a:ln>
        </p:spPr>
      </p:cxnSp>
      <p:sp>
        <p:nvSpPr>
          <p:cNvPr id="27" name="Google Shape;125;p15">
            <a:extLst>
              <a:ext uri="{FF2B5EF4-FFF2-40B4-BE49-F238E27FC236}">
                <a16:creationId xmlns="" xmlns:a16="http://schemas.microsoft.com/office/drawing/2014/main" id="{D0AE60FB-D2DF-3D82-4BF7-BCCC792504C3}"/>
              </a:ext>
            </a:extLst>
          </p:cNvPr>
          <p:cNvSpPr/>
          <p:nvPr/>
        </p:nvSpPr>
        <p:spPr>
          <a:xfrm>
            <a:off x="516704" y="2086916"/>
            <a:ext cx="1620000" cy="1620000"/>
          </a:xfrm>
          <a:prstGeom prst="roundRect">
            <a:avLst>
              <a:gd name="adj" fmla="val 7708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1" i="0" u="none" strike="noStrike" cap="none">
              <a:solidFill>
                <a:srgbClr val="63666A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  <a:sym typeface="Quattrocento Sans"/>
            </a:endParaRPr>
          </a:p>
        </p:txBody>
      </p:sp>
      <p:sp>
        <p:nvSpPr>
          <p:cNvPr id="28" name="Google Shape;124;p15">
            <a:extLst>
              <a:ext uri="{FF2B5EF4-FFF2-40B4-BE49-F238E27FC236}">
                <a16:creationId xmlns="" xmlns:a16="http://schemas.microsoft.com/office/drawing/2014/main" id="{C4C9961C-F522-BF7C-18C5-6B79255C4B0C}"/>
              </a:ext>
            </a:extLst>
          </p:cNvPr>
          <p:cNvSpPr/>
          <p:nvPr/>
        </p:nvSpPr>
        <p:spPr>
          <a:xfrm>
            <a:off x="516704" y="4214476"/>
            <a:ext cx="1620000" cy="1512000"/>
          </a:xfrm>
          <a:prstGeom prst="roundRect">
            <a:avLst>
              <a:gd name="adj" fmla="val 7708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1" i="0" u="none" strike="noStrike" cap="none">
              <a:solidFill>
                <a:srgbClr val="63666A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  <a:sym typeface="Quattrocento Sans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="" xmlns:a16="http://schemas.microsoft.com/office/drawing/2014/main" id="{E7B341C2-4221-3DB5-8148-7A79B3075752}"/>
              </a:ext>
            </a:extLst>
          </p:cNvPr>
          <p:cNvGrpSpPr/>
          <p:nvPr/>
        </p:nvGrpSpPr>
        <p:grpSpPr>
          <a:xfrm>
            <a:off x="701483" y="2418640"/>
            <a:ext cx="1250443" cy="956552"/>
            <a:chOff x="701483" y="1745897"/>
            <a:chExt cx="1250443" cy="956552"/>
          </a:xfrm>
        </p:grpSpPr>
        <p:sp>
          <p:nvSpPr>
            <p:cNvPr id="34" name="Google Shape;132;p15">
              <a:extLst>
                <a:ext uri="{FF2B5EF4-FFF2-40B4-BE49-F238E27FC236}">
                  <a16:creationId xmlns="" xmlns:a16="http://schemas.microsoft.com/office/drawing/2014/main" id="{55FEA260-0EE1-6A6F-BEBD-29802BE7380C}"/>
                </a:ext>
              </a:extLst>
            </p:cNvPr>
            <p:cNvSpPr txBox="1"/>
            <p:nvPr/>
          </p:nvSpPr>
          <p:spPr>
            <a:xfrm>
              <a:off x="701483" y="2240825"/>
              <a:ext cx="1250443" cy="4616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ru-RU" sz="1200" b="1" i="0" u="none" strike="noStrike" cap="none" dirty="0">
                  <a:solidFill>
                    <a:srgbClr val="63666A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  <a:sym typeface="Quattrocento Sans"/>
                </a:rPr>
                <a:t>Молочная продукция</a:t>
              </a:r>
              <a:endParaRPr sz="1400" b="0" i="0" u="none" strike="noStrike" cap="none" dirty="0">
                <a:solidFill>
                  <a:srgbClr val="63666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Arial"/>
              </a:endParaRPr>
            </a:p>
          </p:txBody>
        </p:sp>
        <p:grpSp>
          <p:nvGrpSpPr>
            <p:cNvPr id="35" name="Group 34">
              <a:extLst>
                <a:ext uri="{FF2B5EF4-FFF2-40B4-BE49-F238E27FC236}">
                  <a16:creationId xmlns="" xmlns:a16="http://schemas.microsoft.com/office/drawing/2014/main" id="{6CF04CEF-F6BF-A07F-8F7D-135AC903B35C}"/>
                </a:ext>
              </a:extLst>
            </p:cNvPr>
            <p:cNvGrpSpPr/>
            <p:nvPr/>
          </p:nvGrpSpPr>
          <p:grpSpPr>
            <a:xfrm>
              <a:off x="876989" y="1745897"/>
              <a:ext cx="899430" cy="511607"/>
              <a:chOff x="764637" y="1463119"/>
              <a:chExt cx="899430" cy="511607"/>
            </a:xfrm>
          </p:grpSpPr>
          <p:pic>
            <p:nvPicPr>
              <p:cNvPr id="36" name="Graphic 35">
                <a:extLst>
                  <a:ext uri="{FF2B5EF4-FFF2-40B4-BE49-F238E27FC236}">
                    <a16:creationId xmlns="" xmlns:a16="http://schemas.microsoft.com/office/drawing/2014/main" id="{8A71FB66-FC3C-F975-1AA7-E013C32BE5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1396611" y="1470727"/>
                <a:ext cx="267456" cy="503999"/>
              </a:xfrm>
              <a:prstGeom prst="rect">
                <a:avLst/>
              </a:prstGeom>
            </p:spPr>
          </p:pic>
          <p:pic>
            <p:nvPicPr>
              <p:cNvPr id="37" name="Graphic 36">
                <a:extLst>
                  <a:ext uri="{FF2B5EF4-FFF2-40B4-BE49-F238E27FC236}">
                    <a16:creationId xmlns="" xmlns:a16="http://schemas.microsoft.com/office/drawing/2014/main" id="{7C6B9BA6-CE50-E70B-1F9A-F7C9E4D24F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764637" y="1463119"/>
                <a:ext cx="586955" cy="503999"/>
              </a:xfrm>
              <a:prstGeom prst="rect">
                <a:avLst/>
              </a:prstGeom>
            </p:spPr>
          </p:pic>
        </p:grpSp>
      </p:grpSp>
      <p:grpSp>
        <p:nvGrpSpPr>
          <p:cNvPr id="38" name="Group 37">
            <a:extLst>
              <a:ext uri="{FF2B5EF4-FFF2-40B4-BE49-F238E27FC236}">
                <a16:creationId xmlns="" xmlns:a16="http://schemas.microsoft.com/office/drawing/2014/main" id="{29E5BD05-5ACD-0590-4214-CFA4492F95D6}"/>
              </a:ext>
            </a:extLst>
          </p:cNvPr>
          <p:cNvGrpSpPr/>
          <p:nvPr/>
        </p:nvGrpSpPr>
        <p:grpSpPr>
          <a:xfrm>
            <a:off x="701483" y="4494868"/>
            <a:ext cx="1250443" cy="951282"/>
            <a:chOff x="701483" y="3544881"/>
            <a:chExt cx="1250443" cy="951282"/>
          </a:xfrm>
        </p:grpSpPr>
        <p:sp>
          <p:nvSpPr>
            <p:cNvPr id="39" name="Google Shape;132;p15">
              <a:extLst>
                <a:ext uri="{FF2B5EF4-FFF2-40B4-BE49-F238E27FC236}">
                  <a16:creationId xmlns="" xmlns:a16="http://schemas.microsoft.com/office/drawing/2014/main" id="{2CF6A20C-297A-13C3-2E9B-69A431302D8C}"/>
                </a:ext>
              </a:extLst>
            </p:cNvPr>
            <p:cNvSpPr txBox="1"/>
            <p:nvPr/>
          </p:nvSpPr>
          <p:spPr>
            <a:xfrm>
              <a:off x="701483" y="4034539"/>
              <a:ext cx="1250443" cy="4616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ru-RU" sz="1200" b="1" i="0" u="none" strike="noStrike" cap="none" dirty="0">
                  <a:solidFill>
                    <a:srgbClr val="63666A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  <a:sym typeface="Quattrocento Sans"/>
                </a:rPr>
                <a:t>Упакованная вода</a:t>
              </a:r>
              <a:endParaRPr sz="1400" b="0" i="0" u="none" strike="noStrike" cap="none" dirty="0">
                <a:solidFill>
                  <a:srgbClr val="63666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Arial"/>
              </a:endParaRPr>
            </a:p>
          </p:txBody>
        </p:sp>
        <p:pic>
          <p:nvPicPr>
            <p:cNvPr id="40" name="Graphic 39">
              <a:extLst>
                <a:ext uri="{FF2B5EF4-FFF2-40B4-BE49-F238E27FC236}">
                  <a16:creationId xmlns="" xmlns:a16="http://schemas.microsoft.com/office/drawing/2014/main" id="{D44D9C7B-E173-B76B-185D-EAF4BA1BB29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rcRect/>
            <a:stretch/>
          </p:blipFill>
          <p:spPr>
            <a:xfrm>
              <a:off x="1117041" y="3544881"/>
              <a:ext cx="419327" cy="503999"/>
            </a:xfrm>
            <a:prstGeom prst="rect">
              <a:avLst/>
            </a:prstGeom>
          </p:spPr>
        </p:pic>
      </p:grpSp>
      <p:sp>
        <p:nvSpPr>
          <p:cNvPr id="81" name="Google Shape;224;p18">
            <a:extLst>
              <a:ext uri="{FF2B5EF4-FFF2-40B4-BE49-F238E27FC236}">
                <a16:creationId xmlns="" xmlns:a16="http://schemas.microsoft.com/office/drawing/2014/main" id="{6C4FAA7F-96F5-543E-94A9-82D4A2F7299B}"/>
              </a:ext>
            </a:extLst>
          </p:cNvPr>
          <p:cNvSpPr/>
          <p:nvPr/>
        </p:nvSpPr>
        <p:spPr>
          <a:xfrm>
            <a:off x="8324672" y="1376857"/>
            <a:ext cx="3165845" cy="5197482"/>
          </a:xfrm>
          <a:prstGeom prst="roundRect">
            <a:avLst>
              <a:gd name="adj" fmla="val 1635"/>
            </a:avLst>
          </a:prstGeom>
          <a:noFill/>
          <a:ln w="12700">
            <a:solidFill>
              <a:schemeClr val="bg1">
                <a:lumMod val="85000"/>
              </a:schemeClr>
            </a:solidFill>
            <a:prstDash val="solid"/>
          </a:ln>
        </p:spPr>
        <p:txBody>
          <a:bodyPr spcFirstLastPara="1" wrap="square" lIns="72000" tIns="0" rIns="7200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dirty="0">
                <a:solidFill>
                  <a:srgbClr val="63666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Quattrocento Sans"/>
              </a:rPr>
              <a:t>Переход на </a:t>
            </a:r>
            <a:r>
              <a:rPr lang="ru-RU" sz="1200" b="1" dirty="0" err="1">
                <a:solidFill>
                  <a:srgbClr val="63666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Quattrocento Sans"/>
              </a:rPr>
              <a:t>поэкземплярный</a:t>
            </a:r>
            <a:r>
              <a:rPr lang="ru-RU" sz="1200" b="1" dirty="0">
                <a:solidFill>
                  <a:srgbClr val="63666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Quattrocento Sans"/>
              </a:rPr>
              <a:t> учет по УПД и при передаче данных в ГИС МТ</a:t>
            </a:r>
            <a:endParaRPr lang="ru-RU" sz="1200" b="1" dirty="0">
              <a:solidFill>
                <a:srgbClr val="63666A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2" name="Google Shape;224;p18">
            <a:extLst>
              <a:ext uri="{FF2B5EF4-FFF2-40B4-BE49-F238E27FC236}">
                <a16:creationId xmlns="" xmlns:a16="http://schemas.microsoft.com/office/drawing/2014/main" id="{F80362A7-C886-3AAC-E2EA-792E2B199C9B}"/>
              </a:ext>
            </a:extLst>
          </p:cNvPr>
          <p:cNvSpPr/>
          <p:nvPr/>
        </p:nvSpPr>
        <p:spPr>
          <a:xfrm>
            <a:off x="2343704" y="1376858"/>
            <a:ext cx="5827683" cy="5239456"/>
          </a:xfrm>
          <a:prstGeom prst="roundRect">
            <a:avLst>
              <a:gd name="adj" fmla="val 1253"/>
            </a:avLst>
          </a:prstGeom>
          <a:noFill/>
          <a:ln w="12700">
            <a:solidFill>
              <a:schemeClr val="bg1">
                <a:lumMod val="85000"/>
              </a:schemeClr>
            </a:solidFill>
            <a:prstDash val="solid"/>
          </a:ln>
        </p:spPr>
        <p:txBody>
          <a:bodyPr spcFirstLastPara="1" wrap="square" lIns="72000" tIns="0" rIns="72000" bIns="0" anchor="t" anchorCtr="0">
            <a:noAutofit/>
          </a:bodyPr>
          <a:lstStyle/>
          <a:p>
            <a:pPr algn="ctr"/>
            <a:r>
              <a:rPr lang="ru-RU" sz="1200" b="1" dirty="0">
                <a:solidFill>
                  <a:srgbClr val="63666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Quattrocento Sans"/>
              </a:rPr>
              <a:t>ОСУ </a:t>
            </a:r>
            <a:r>
              <a:rPr lang="ru-RU" sz="1200" dirty="0">
                <a:solidFill>
                  <a:srgbClr val="63666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Quattrocento Sans"/>
              </a:rPr>
              <a:t>и </a:t>
            </a:r>
            <a:r>
              <a:rPr lang="ru-RU" sz="1200" b="1" dirty="0">
                <a:solidFill>
                  <a:srgbClr val="63666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Quattrocento Sans"/>
              </a:rPr>
              <a:t>передача сведений о выводе из оборота</a:t>
            </a:r>
            <a:r>
              <a:rPr lang="ru-RU" sz="1200" dirty="0">
                <a:solidFill>
                  <a:srgbClr val="63666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Quattrocento Sans"/>
              </a:rPr>
              <a:t> путем,</a:t>
            </a:r>
            <a:endParaRPr lang="en-US" sz="1200" dirty="0">
              <a:solidFill>
                <a:srgbClr val="63666A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  <a:sym typeface="Quattrocento Sans"/>
            </a:endParaRPr>
          </a:p>
          <a:p>
            <a:pPr algn="ctr"/>
            <a:r>
              <a:rPr lang="ru-RU" sz="1200" dirty="0">
                <a:solidFill>
                  <a:srgbClr val="63666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Quattrocento Sans"/>
              </a:rPr>
              <a:t>не являющимся продажей в розницу</a:t>
            </a:r>
            <a:endParaRPr lang="ru-RU" sz="1200" dirty="0">
              <a:solidFill>
                <a:srgbClr val="63666A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7" name="Google Shape;166;p17">
            <a:extLst>
              <a:ext uri="{FF2B5EF4-FFF2-40B4-BE49-F238E27FC236}">
                <a16:creationId xmlns="" xmlns:a16="http://schemas.microsoft.com/office/drawing/2014/main" id="{8B7F5010-75F4-8C99-1310-20DFC7F98886}"/>
              </a:ext>
            </a:extLst>
          </p:cNvPr>
          <p:cNvSpPr/>
          <p:nvPr/>
        </p:nvSpPr>
        <p:spPr>
          <a:xfrm>
            <a:off x="8846653" y="3082041"/>
            <a:ext cx="2160000" cy="278968"/>
          </a:xfrm>
          <a:prstGeom prst="roundRect">
            <a:avLst>
              <a:gd name="adj" fmla="val 22486"/>
            </a:avLst>
          </a:prstGeom>
          <a:solidFill>
            <a:srgbClr val="F6F42E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200" b="1" i="0" u="none" strike="noStrike" cap="none" dirty="0">
                <a:solidFill>
                  <a:srgbClr val="63666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Quattrocento Sans"/>
              </a:rPr>
              <a:t>С 1 июня 2025</a:t>
            </a:r>
          </a:p>
        </p:txBody>
      </p:sp>
      <p:sp>
        <p:nvSpPr>
          <p:cNvPr id="88" name="Google Shape;110;p15">
            <a:extLst>
              <a:ext uri="{FF2B5EF4-FFF2-40B4-BE49-F238E27FC236}">
                <a16:creationId xmlns="" xmlns:a16="http://schemas.microsoft.com/office/drawing/2014/main" id="{FD27435E-9B80-8F92-60F1-AD88A72D854F}"/>
              </a:ext>
            </a:extLst>
          </p:cNvPr>
          <p:cNvSpPr/>
          <p:nvPr/>
        </p:nvSpPr>
        <p:spPr>
          <a:xfrm>
            <a:off x="8846653" y="2647489"/>
            <a:ext cx="2160000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-RU" sz="1100" b="0" i="0" u="none" strike="noStrike" cap="none" dirty="0">
                <a:solidFill>
                  <a:srgbClr val="63666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Quattrocento Sans"/>
              </a:rPr>
              <a:t>Продукция со СГ</a:t>
            </a:r>
            <a:endParaRPr lang="en-US" sz="1100" b="0" i="0" u="none" strike="noStrike" cap="none" dirty="0">
              <a:solidFill>
                <a:srgbClr val="63666A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  <a:sym typeface="Quattrocento San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-RU" sz="1100" b="0" i="0" u="none" strike="noStrike" cap="none" dirty="0">
                <a:solidFill>
                  <a:srgbClr val="63666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Quattrocento Sans"/>
              </a:rPr>
              <a:t>более 40 суток</a:t>
            </a:r>
          </a:p>
        </p:txBody>
      </p:sp>
      <p:sp>
        <p:nvSpPr>
          <p:cNvPr id="43" name="Google Shape;136;p15">
            <a:extLst>
              <a:ext uri="{FF2B5EF4-FFF2-40B4-BE49-F238E27FC236}">
                <a16:creationId xmlns="" xmlns:a16="http://schemas.microsoft.com/office/drawing/2014/main" id="{77D2A5FE-0335-4A06-9FD7-C08933B7BC8B}"/>
              </a:ext>
            </a:extLst>
          </p:cNvPr>
          <p:cNvSpPr/>
          <p:nvPr/>
        </p:nvSpPr>
        <p:spPr>
          <a:xfrm>
            <a:off x="7660356" y="359999"/>
            <a:ext cx="4309038" cy="720000"/>
          </a:xfrm>
          <a:prstGeom prst="roundRect">
            <a:avLst>
              <a:gd name="adj" fmla="val 16667"/>
            </a:avLst>
          </a:prstGeom>
          <a:solidFill>
            <a:srgbClr val="63666A"/>
          </a:solidFill>
          <a:ln>
            <a:noFill/>
          </a:ln>
        </p:spPr>
        <p:txBody>
          <a:bodyPr spcFirstLastPara="1" wrap="square" lIns="900000" tIns="180000" rIns="180000" bIns="180000" anchor="ctr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700" b="1" i="0" u="none" strike="noStrike" cap="none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Quattrocento Sans"/>
              </a:rPr>
              <a:t>HoReCa</a:t>
            </a:r>
            <a:r>
              <a:rPr lang="ru-RU" sz="1700" b="1" i="0" u="none" strike="noStrike" cap="none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Quattrocento Sans"/>
              </a:rPr>
              <a:t>, государственные и муниципальные учреждения</a:t>
            </a:r>
            <a:endParaRPr lang="ru-RU" sz="1700" b="0" i="0" u="none" strike="noStrike" cap="none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  <a:sym typeface="Arial"/>
            </a:endParaRPr>
          </a:p>
        </p:txBody>
      </p:sp>
      <p:pic>
        <p:nvPicPr>
          <p:cNvPr id="44" name="Google Shape;127;p15">
            <a:extLst>
              <a:ext uri="{FF2B5EF4-FFF2-40B4-BE49-F238E27FC236}">
                <a16:creationId xmlns="" xmlns:a16="http://schemas.microsoft.com/office/drawing/2014/main" id="{38559567-FA42-4849-9943-A16226B8F068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7866144" y="450936"/>
            <a:ext cx="548781" cy="507805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108;p15">
            <a:extLst>
              <a:ext uri="{FF2B5EF4-FFF2-40B4-BE49-F238E27FC236}">
                <a16:creationId xmlns="" xmlns:a16="http://schemas.microsoft.com/office/drawing/2014/main" id="{323FFEFF-0437-46CB-9E84-1FB2DDD64428}"/>
              </a:ext>
            </a:extLst>
          </p:cNvPr>
          <p:cNvSpPr/>
          <p:nvPr/>
        </p:nvSpPr>
        <p:spPr>
          <a:xfrm>
            <a:off x="3041450" y="3038073"/>
            <a:ext cx="2160000" cy="278968"/>
          </a:xfrm>
          <a:prstGeom prst="roundRect">
            <a:avLst>
              <a:gd name="adj" fmla="val 22486"/>
            </a:avLst>
          </a:prstGeom>
          <a:solidFill>
            <a:srgbClr val="63666A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200" b="1" i="0" u="none" strike="noStrike" cap="none" dirty="0">
                <a:solidFill>
                  <a:schemeClr val="lt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Quattrocento Sans"/>
              </a:rPr>
              <a:t>С 1 сентября 2022</a:t>
            </a:r>
          </a:p>
        </p:txBody>
      </p:sp>
      <p:sp>
        <p:nvSpPr>
          <p:cNvPr id="49" name="Google Shape;108;p15">
            <a:extLst>
              <a:ext uri="{FF2B5EF4-FFF2-40B4-BE49-F238E27FC236}">
                <a16:creationId xmlns="" xmlns:a16="http://schemas.microsoft.com/office/drawing/2014/main" id="{C55C007C-1DCC-4218-960C-95780963292F}"/>
              </a:ext>
            </a:extLst>
          </p:cNvPr>
          <p:cNvSpPr/>
          <p:nvPr/>
        </p:nvSpPr>
        <p:spPr>
          <a:xfrm>
            <a:off x="2407477" y="4897913"/>
            <a:ext cx="1712948" cy="291103"/>
          </a:xfrm>
          <a:prstGeom prst="roundRect">
            <a:avLst>
              <a:gd name="adj" fmla="val 22486"/>
            </a:avLst>
          </a:prstGeom>
          <a:solidFill>
            <a:srgbClr val="63666A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200" b="1" i="0" u="none" strike="noStrike" cap="none" dirty="0">
                <a:solidFill>
                  <a:schemeClr val="lt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Quattrocento Sans"/>
              </a:rPr>
              <a:t>С 1 ноября 2022</a:t>
            </a:r>
          </a:p>
        </p:txBody>
      </p:sp>
    </p:spTree>
    <p:extLst>
      <p:ext uri="{BB962C8B-B14F-4D97-AF65-F5344CB8AC3E}">
        <p14:creationId xmlns:p14="http://schemas.microsoft.com/office/powerpoint/2010/main" val="13632997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24">
            <a:extLst>
              <a:ext uri="{FF2B5EF4-FFF2-40B4-BE49-F238E27FC236}">
                <a16:creationId xmlns="" xmlns:a16="http://schemas.microsoft.com/office/drawing/2014/main" id="{25DE99D8-B443-43D9-9D63-55745BD72075}"/>
              </a:ext>
            </a:extLst>
          </p:cNvPr>
          <p:cNvSpPr/>
          <p:nvPr/>
        </p:nvSpPr>
        <p:spPr>
          <a:xfrm>
            <a:off x="2242418" y="2818270"/>
            <a:ext cx="4043632" cy="243979"/>
          </a:xfrm>
          <a:prstGeom prst="rect">
            <a:avLst/>
          </a:prstGeom>
          <a:solidFill>
            <a:srgbClr val="6366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96" name="Straight Connector 7">
            <a:extLst>
              <a:ext uri="{FF2B5EF4-FFF2-40B4-BE49-F238E27FC236}">
                <a16:creationId xmlns="" xmlns:a16="http://schemas.microsoft.com/office/drawing/2014/main" id="{500EF960-2754-43B4-8094-0476914F0B39}"/>
              </a:ext>
            </a:extLst>
          </p:cNvPr>
          <p:cNvCxnSpPr>
            <a:cxnSpLocks/>
          </p:cNvCxnSpPr>
          <p:nvPr/>
        </p:nvCxnSpPr>
        <p:spPr>
          <a:xfrm>
            <a:off x="1767617" y="3968996"/>
            <a:ext cx="7495084" cy="0"/>
          </a:xfrm>
          <a:prstGeom prst="line">
            <a:avLst/>
          </a:prstGeom>
          <a:ln w="25400">
            <a:solidFill>
              <a:srgbClr val="6D6E7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>
            <a:extLst>
              <a:ext uri="{FF2B5EF4-FFF2-40B4-BE49-F238E27FC236}">
                <a16:creationId xmlns="" xmlns:a16="http://schemas.microsoft.com/office/drawing/2014/main" id="{B5677F8E-4AEE-CF5A-A28F-8302BDFBB855}"/>
              </a:ext>
            </a:extLst>
          </p:cNvPr>
          <p:cNvSpPr/>
          <p:nvPr/>
        </p:nvSpPr>
        <p:spPr>
          <a:xfrm>
            <a:off x="2246236" y="2374221"/>
            <a:ext cx="1887338" cy="424063"/>
          </a:xfrm>
          <a:prstGeom prst="rect">
            <a:avLst/>
          </a:prstGeom>
        </p:spPr>
        <p:txBody>
          <a:bodyPr wrap="square" tIns="0" bIns="0">
            <a:spAutoFit/>
          </a:bodyPr>
          <a:lstStyle/>
          <a:p>
            <a:pPr algn="ctr"/>
            <a:r>
              <a:rPr lang="ru-RU" sz="900" dirty="0">
                <a:solidFill>
                  <a:srgbClr val="404040"/>
                </a:solidFill>
                <a:latin typeface="PT Sans Regular"/>
                <a:ea typeface="Segoe UI" panose="020B0502040204020203" pitchFamily="34" charset="0"/>
                <a:cs typeface="Segoe UI" panose="020B0502040204020203" pitchFamily="34" charset="0"/>
              </a:rPr>
              <a:t>Обязательная маркировка </a:t>
            </a:r>
            <a:r>
              <a:rPr lang="ru-RU" sz="900" b="1" dirty="0">
                <a:solidFill>
                  <a:srgbClr val="404040"/>
                </a:solidFill>
                <a:latin typeface="PT Sans Regular"/>
                <a:ea typeface="Segoe UI" panose="020B0502040204020203" pitchFamily="34" charset="0"/>
                <a:cs typeface="Segoe UI" panose="020B0502040204020203" pitchFamily="34" charset="0"/>
              </a:rPr>
              <a:t>ФФ ПЭТ и стекло </a:t>
            </a:r>
            <a:r>
              <a:rPr lang="ru-RU" sz="900" dirty="0">
                <a:solidFill>
                  <a:srgbClr val="404040"/>
                </a:solidFill>
                <a:latin typeface="PT Sans Regular"/>
                <a:ea typeface="Segoe UI" panose="020B0502040204020203" pitchFamily="34" charset="0"/>
                <a:cs typeface="Segoe UI" panose="020B0502040204020203" pitchFamily="34" charset="0"/>
              </a:rPr>
              <a:t>для всех видов безалкогольных напитков</a:t>
            </a:r>
            <a:endParaRPr lang="ru-RU" sz="900" b="1" dirty="0">
              <a:solidFill>
                <a:srgbClr val="404040"/>
              </a:solidFill>
              <a:latin typeface="PT Sans Regular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1" name="Rectangle 80">
            <a:extLst>
              <a:ext uri="{FF2B5EF4-FFF2-40B4-BE49-F238E27FC236}">
                <a16:creationId xmlns="" xmlns:a16="http://schemas.microsoft.com/office/drawing/2014/main" id="{BDC3AF5C-9FDE-0132-4A37-460BCFCE489F}"/>
              </a:ext>
            </a:extLst>
          </p:cNvPr>
          <p:cNvSpPr/>
          <p:nvPr/>
        </p:nvSpPr>
        <p:spPr>
          <a:xfrm>
            <a:off x="2665711" y="4214320"/>
            <a:ext cx="3160899" cy="553998"/>
          </a:xfrm>
          <a:prstGeom prst="rect">
            <a:avLst/>
          </a:prstGeom>
        </p:spPr>
        <p:txBody>
          <a:bodyPr wrap="square" tIns="0" bIns="0">
            <a:spAutoFit/>
          </a:bodyPr>
          <a:lstStyle/>
          <a:p>
            <a:pPr algn="ctr"/>
            <a:r>
              <a:rPr lang="ru-RU" sz="900" dirty="0">
                <a:solidFill>
                  <a:srgbClr val="404040"/>
                </a:solidFill>
                <a:latin typeface="PT Sans Regular"/>
                <a:ea typeface="Segoe UI" panose="020B0502040204020203" pitchFamily="34" charset="0"/>
                <a:cs typeface="Segoe UI" panose="020B0502040204020203" pitchFamily="34" charset="0"/>
              </a:rPr>
              <a:t>Обязательное сканирование маркированной продукции </a:t>
            </a:r>
            <a:r>
              <a:rPr lang="ru-RU" sz="900" b="1" dirty="0">
                <a:solidFill>
                  <a:srgbClr val="404040"/>
                </a:solidFill>
                <a:latin typeface="PT Sans Regular"/>
                <a:ea typeface="Segoe UI" panose="020B0502040204020203" pitchFamily="34" charset="0"/>
                <a:cs typeface="Segoe UI" panose="020B0502040204020203" pitchFamily="34" charset="0"/>
              </a:rPr>
              <a:t>при розничной реализации </a:t>
            </a:r>
            <a:r>
              <a:rPr lang="ru-RU" sz="900" dirty="0">
                <a:solidFill>
                  <a:srgbClr val="404040"/>
                </a:solidFill>
                <a:latin typeface="PT Sans Regular"/>
                <a:ea typeface="Segoe UI" panose="020B0502040204020203" pitchFamily="34" charset="0"/>
                <a:cs typeface="Segoe UI" panose="020B0502040204020203" pitchFamily="34" charset="0"/>
              </a:rPr>
              <a:t>в ФФ ПЭТ, стекло, банка + </a:t>
            </a:r>
            <a:r>
              <a:rPr lang="ru-RU" sz="900" b="1" dirty="0">
                <a:solidFill>
                  <a:srgbClr val="404040"/>
                </a:solidFill>
                <a:latin typeface="PT Sans Regular"/>
                <a:ea typeface="Segoe UI" panose="020B0502040204020203" pitchFamily="34" charset="0"/>
                <a:cs typeface="Segoe UI" panose="020B0502040204020203" pitchFamily="34" charset="0"/>
              </a:rPr>
              <a:t>передача сведений о выводе из оборота путем</a:t>
            </a:r>
            <a:r>
              <a:rPr lang="ru-RU" sz="900" dirty="0">
                <a:solidFill>
                  <a:srgbClr val="404040"/>
                </a:solidFill>
                <a:latin typeface="PT Sans Regular"/>
                <a:ea typeface="Segoe UI" panose="020B0502040204020203" pitchFamily="34" charset="0"/>
                <a:cs typeface="Segoe UI" panose="020B0502040204020203" pitchFamily="34" charset="0"/>
              </a:rPr>
              <a:t>, не являющимся продажей в розницу.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="" xmlns:a16="http://schemas.microsoft.com/office/drawing/2014/main" id="{9CEC98A3-416A-FBEB-AFEB-74272FE945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7652280" y="1323326"/>
            <a:ext cx="533608" cy="533608"/>
          </a:xfrm>
          <a:prstGeom prst="rect">
            <a:avLst/>
          </a:prstGeom>
        </p:spPr>
      </p:pic>
      <p:sp>
        <p:nvSpPr>
          <p:cNvPr id="38" name="Овал 13">
            <a:extLst>
              <a:ext uri="{FF2B5EF4-FFF2-40B4-BE49-F238E27FC236}">
                <a16:creationId xmlns="" xmlns:a16="http://schemas.microsoft.com/office/drawing/2014/main" id="{AB71381D-C372-B4BD-DA95-598F6DF5DF3F}"/>
              </a:ext>
            </a:extLst>
          </p:cNvPr>
          <p:cNvSpPr/>
          <p:nvPr/>
        </p:nvSpPr>
        <p:spPr>
          <a:xfrm>
            <a:off x="4939311" y="2028058"/>
            <a:ext cx="285717" cy="40984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82" name="Picture 33">
            <a:extLst>
              <a:ext uri="{FF2B5EF4-FFF2-40B4-BE49-F238E27FC236}">
                <a16:creationId xmlns="" xmlns:a16="http://schemas.microsoft.com/office/drawing/2014/main" id="{CA54A9AD-B46A-38BA-AAF0-F6E7B947458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7614398" y="3243772"/>
            <a:ext cx="540000" cy="506880"/>
          </a:xfrm>
          <a:prstGeom prst="rect">
            <a:avLst/>
          </a:prstGeom>
        </p:spPr>
      </p:pic>
      <p:sp>
        <p:nvSpPr>
          <p:cNvPr id="83" name="Rounded Rectangle 74">
            <a:extLst>
              <a:ext uri="{FF2B5EF4-FFF2-40B4-BE49-F238E27FC236}">
                <a16:creationId xmlns="" xmlns:a16="http://schemas.microsoft.com/office/drawing/2014/main" id="{AE796D94-ED3F-57B1-8C69-F6D87B798358}"/>
              </a:ext>
            </a:extLst>
          </p:cNvPr>
          <p:cNvSpPr/>
          <p:nvPr/>
        </p:nvSpPr>
        <p:spPr>
          <a:xfrm>
            <a:off x="7127428" y="3850114"/>
            <a:ext cx="1512000" cy="301961"/>
          </a:xfrm>
          <a:prstGeom prst="roundRect">
            <a:avLst>
              <a:gd name="adj" fmla="val 22486"/>
            </a:avLst>
          </a:prstGeom>
          <a:solidFill>
            <a:srgbClr val="F6F5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b="1" dirty="0">
                <a:solidFill>
                  <a:srgbClr val="404040"/>
                </a:solidFill>
                <a:latin typeface="PT Sans Regular"/>
                <a:ea typeface="Segoe UI" panose="020B0502040204020203" pitchFamily="34" charset="0"/>
                <a:cs typeface="Segoe UI" panose="020B0502040204020203" pitchFamily="34" charset="0"/>
              </a:rPr>
              <a:t>С 1 марта 2025 (Б)</a:t>
            </a:r>
            <a:endParaRPr lang="x-none" sz="1200" b="1" dirty="0">
              <a:solidFill>
                <a:srgbClr val="404040"/>
              </a:solidFill>
              <a:latin typeface="PT Sans Regular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7" name="Rectangle 96">
            <a:extLst>
              <a:ext uri="{FF2B5EF4-FFF2-40B4-BE49-F238E27FC236}">
                <a16:creationId xmlns="" xmlns:a16="http://schemas.microsoft.com/office/drawing/2014/main" id="{CCD8046C-AADC-F4EB-8861-B7CD37D891D5}"/>
              </a:ext>
            </a:extLst>
          </p:cNvPr>
          <p:cNvSpPr/>
          <p:nvPr/>
        </p:nvSpPr>
        <p:spPr>
          <a:xfrm>
            <a:off x="4208513" y="6108678"/>
            <a:ext cx="2796857" cy="488201"/>
          </a:xfrm>
          <a:prstGeom prst="rect">
            <a:avLst/>
          </a:prstGeom>
        </p:spPr>
        <p:txBody>
          <a:bodyPr wrap="square" tIns="72000" bIns="0">
            <a:spAutoFit/>
          </a:bodyPr>
          <a:lstStyle/>
          <a:p>
            <a:pPr algn="ctr"/>
            <a:r>
              <a:rPr lang="ru-RU" sz="900" b="1" dirty="0">
                <a:solidFill>
                  <a:srgbClr val="404040"/>
                </a:solidFill>
                <a:latin typeface="PT Sans Regular"/>
                <a:cs typeface="Segoe UI" panose="020B0502040204020203" pitchFamily="34" charset="0"/>
              </a:rPr>
              <a:t>Переход на ЭДО в формате ОСУ </a:t>
            </a:r>
            <a:r>
              <a:rPr lang="ru-RU" sz="900" dirty="0">
                <a:solidFill>
                  <a:srgbClr val="404040"/>
                </a:solidFill>
                <a:latin typeface="PT Sans Regular"/>
                <a:cs typeface="Segoe UI" panose="020B0502040204020203" pitchFamily="34" charset="0"/>
              </a:rPr>
              <a:t>и передача сведений о выводе из оборота путем, не являющимся продажей в розницу</a:t>
            </a:r>
          </a:p>
        </p:txBody>
      </p:sp>
      <p:sp>
        <p:nvSpPr>
          <p:cNvPr id="98" name="Rectangle 97">
            <a:extLst>
              <a:ext uri="{FF2B5EF4-FFF2-40B4-BE49-F238E27FC236}">
                <a16:creationId xmlns="" xmlns:a16="http://schemas.microsoft.com/office/drawing/2014/main" id="{8530933A-96FC-EDFE-0CE5-D439A6CB6018}"/>
              </a:ext>
            </a:extLst>
          </p:cNvPr>
          <p:cNvSpPr/>
          <p:nvPr/>
        </p:nvSpPr>
        <p:spPr>
          <a:xfrm>
            <a:off x="7195684" y="6111592"/>
            <a:ext cx="2014135" cy="488201"/>
          </a:xfrm>
          <a:prstGeom prst="rect">
            <a:avLst/>
          </a:prstGeom>
        </p:spPr>
        <p:txBody>
          <a:bodyPr wrap="square" tIns="72000" bIns="0">
            <a:spAutoFit/>
          </a:bodyPr>
          <a:lstStyle/>
          <a:p>
            <a:pPr algn="ctr"/>
            <a:r>
              <a:rPr lang="ru-RU" sz="900" dirty="0">
                <a:solidFill>
                  <a:srgbClr val="404040"/>
                </a:solidFill>
                <a:latin typeface="PT Sans Regular"/>
                <a:ea typeface="Segoe UI" panose="020B0502040204020203" pitchFamily="34" charset="0"/>
                <a:cs typeface="Segoe UI" panose="020B0502040204020203" pitchFamily="34" charset="0"/>
              </a:rPr>
              <a:t>Переход на </a:t>
            </a:r>
            <a:r>
              <a:rPr lang="ru-RU" sz="900" b="1" dirty="0">
                <a:solidFill>
                  <a:srgbClr val="404040"/>
                </a:solidFill>
                <a:latin typeface="PT Sans Regular"/>
                <a:ea typeface="Segoe UI" panose="020B0502040204020203" pitchFamily="34" charset="0"/>
                <a:cs typeface="Segoe UI" panose="020B0502040204020203" pitchFamily="34" charset="0"/>
              </a:rPr>
              <a:t>поэкземплярный учёт </a:t>
            </a:r>
            <a:r>
              <a:rPr lang="ru-RU" sz="900" dirty="0">
                <a:solidFill>
                  <a:srgbClr val="404040"/>
                </a:solidFill>
                <a:latin typeface="PT Sans Regular"/>
                <a:ea typeface="Segoe UI" panose="020B0502040204020203" pitchFamily="34" charset="0"/>
                <a:cs typeface="Segoe UI" panose="020B0502040204020203" pitchFamily="34" charset="0"/>
              </a:rPr>
              <a:t>по ЭДО и при передаче данных </a:t>
            </a:r>
          </a:p>
          <a:p>
            <a:pPr algn="ctr"/>
            <a:r>
              <a:rPr lang="ru-RU" sz="900" dirty="0">
                <a:solidFill>
                  <a:srgbClr val="404040"/>
                </a:solidFill>
                <a:latin typeface="PT Sans Regular"/>
                <a:ea typeface="Segoe UI" panose="020B0502040204020203" pitchFamily="34" charset="0"/>
                <a:cs typeface="Segoe UI" panose="020B0502040204020203" pitchFamily="34" charset="0"/>
              </a:rPr>
              <a:t>в ГИС МТ</a:t>
            </a:r>
          </a:p>
        </p:txBody>
      </p:sp>
      <p:pic>
        <p:nvPicPr>
          <p:cNvPr id="54" name="Picture 69">
            <a:extLst>
              <a:ext uri="{FF2B5EF4-FFF2-40B4-BE49-F238E27FC236}">
                <a16:creationId xmlns="" xmlns:a16="http://schemas.microsoft.com/office/drawing/2014/main" id="{D66E7328-349C-4E1A-B46D-F06A9FB9E0F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3070812" y="1326053"/>
            <a:ext cx="540000" cy="540000"/>
          </a:xfrm>
          <a:prstGeom prst="rect">
            <a:avLst/>
          </a:prstGeom>
          <a:noFill/>
        </p:spPr>
      </p:pic>
      <p:pic>
        <p:nvPicPr>
          <p:cNvPr id="61" name="Рисунок 5">
            <a:extLst>
              <a:ext uri="{FF2B5EF4-FFF2-40B4-BE49-F238E27FC236}">
                <a16:creationId xmlns="" xmlns:a16="http://schemas.microsoft.com/office/drawing/2014/main" id="{A0A1138D-9AF5-4EC7-BD8F-33C768DAB36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5323249" y="1315077"/>
            <a:ext cx="540000" cy="540000"/>
          </a:xfrm>
          <a:prstGeom prst="rect">
            <a:avLst/>
          </a:prstGeom>
        </p:spPr>
      </p:pic>
      <p:sp>
        <p:nvSpPr>
          <p:cNvPr id="78" name="Rectangle 48">
            <a:extLst>
              <a:ext uri="{FF2B5EF4-FFF2-40B4-BE49-F238E27FC236}">
                <a16:creationId xmlns="" xmlns:a16="http://schemas.microsoft.com/office/drawing/2014/main" id="{0D0570E9-D863-404B-B260-19766F36BC6C}"/>
              </a:ext>
            </a:extLst>
          </p:cNvPr>
          <p:cNvSpPr/>
          <p:nvPr/>
        </p:nvSpPr>
        <p:spPr>
          <a:xfrm>
            <a:off x="4179344" y="2367659"/>
            <a:ext cx="2191770" cy="415498"/>
          </a:xfrm>
          <a:prstGeom prst="rect">
            <a:avLst/>
          </a:prstGeom>
        </p:spPr>
        <p:txBody>
          <a:bodyPr wrap="square" tIns="0" bIns="0">
            <a:spAutoFit/>
          </a:bodyPr>
          <a:lstStyle/>
          <a:p>
            <a:pPr algn="ctr"/>
            <a:r>
              <a:rPr lang="ru-RU" sz="900" dirty="0">
                <a:solidFill>
                  <a:srgbClr val="404040"/>
                </a:solidFill>
                <a:latin typeface="PT Sans Regular"/>
                <a:ea typeface="Segoe UI" panose="020B0502040204020203" pitchFamily="34" charset="0"/>
                <a:cs typeface="Segoe UI" panose="020B0502040204020203" pitchFamily="34" charset="0"/>
              </a:rPr>
              <a:t>Обязательная маркировка </a:t>
            </a:r>
            <a:r>
              <a:rPr lang="ru-RU" sz="900" b="1" dirty="0">
                <a:solidFill>
                  <a:srgbClr val="404040"/>
                </a:solidFill>
                <a:latin typeface="PT Sans Regular"/>
                <a:ea typeface="Segoe UI" panose="020B0502040204020203" pitchFamily="34" charset="0"/>
                <a:cs typeface="Segoe UI" panose="020B0502040204020203" pitchFamily="34" charset="0"/>
              </a:rPr>
              <a:t>ФФ банка, </a:t>
            </a:r>
          </a:p>
          <a:p>
            <a:pPr algn="ctr"/>
            <a:r>
              <a:rPr lang="ru-RU" sz="900" b="1" dirty="0">
                <a:solidFill>
                  <a:srgbClr val="404040"/>
                </a:solidFill>
                <a:latin typeface="PT Sans Regular"/>
                <a:ea typeface="Segoe UI" panose="020B0502040204020203" pitchFamily="34" charset="0"/>
                <a:cs typeface="Segoe UI" panose="020B0502040204020203" pitchFamily="34" charset="0"/>
              </a:rPr>
              <a:t>в том числе алюминиевая </a:t>
            </a:r>
            <a:r>
              <a:rPr lang="ru-RU" sz="900" dirty="0">
                <a:solidFill>
                  <a:srgbClr val="404040"/>
                </a:solidFill>
                <a:latin typeface="PT Sans Regular"/>
                <a:ea typeface="Segoe UI" panose="020B0502040204020203" pitchFamily="34" charset="0"/>
                <a:cs typeface="Segoe UI" panose="020B0502040204020203" pitchFamily="34" charset="0"/>
              </a:rPr>
              <a:t>для всех видов безалкогольных напитков</a:t>
            </a:r>
            <a:endParaRPr lang="en-US" sz="900" b="1" dirty="0">
              <a:solidFill>
                <a:srgbClr val="404040"/>
              </a:solidFill>
              <a:latin typeface="PT Sans Regular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="" xmlns:a16="http://schemas.microsoft.com/office/drawing/2014/main" id="{7740D2C8-6A52-4E46-867A-331F89C25B8E}"/>
              </a:ext>
            </a:extLst>
          </p:cNvPr>
          <p:cNvSpPr txBox="1"/>
          <p:nvPr/>
        </p:nvSpPr>
        <p:spPr>
          <a:xfrm>
            <a:off x="6593346" y="2315963"/>
            <a:ext cx="2448439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900" dirty="0">
                <a:solidFill>
                  <a:srgbClr val="404040"/>
                </a:solidFill>
                <a:latin typeface="PT Sans Regular"/>
                <a:ea typeface="Segoe UI" panose="020B0502040204020203" pitchFamily="34" charset="0"/>
                <a:cs typeface="Segoe UI" panose="020B0502040204020203" pitchFamily="34" charset="0"/>
              </a:rPr>
              <a:t>Обязательная маркировка </a:t>
            </a:r>
            <a:r>
              <a:rPr lang="ru-RU" sz="900" b="1" dirty="0">
                <a:solidFill>
                  <a:srgbClr val="404040"/>
                </a:solidFill>
                <a:latin typeface="PT Sans Regular"/>
                <a:ea typeface="Segoe UI" panose="020B0502040204020203" pitchFamily="34" charset="0"/>
                <a:cs typeface="Segoe UI" panose="020B0502040204020203" pitchFamily="34" charset="0"/>
              </a:rPr>
              <a:t>кег, «</a:t>
            </a:r>
            <a:r>
              <a:rPr lang="en-US" sz="900" b="1" dirty="0">
                <a:solidFill>
                  <a:srgbClr val="404040"/>
                </a:solidFill>
                <a:latin typeface="PT Sans Regular"/>
                <a:ea typeface="Segoe UI" panose="020B0502040204020203" pitchFamily="34" charset="0"/>
                <a:cs typeface="Segoe UI" panose="020B0502040204020203" pitchFamily="34" charset="0"/>
              </a:rPr>
              <a:t>Tetra Pak</a:t>
            </a:r>
            <a:r>
              <a:rPr lang="ru-RU" sz="900" b="1" dirty="0">
                <a:solidFill>
                  <a:srgbClr val="404040"/>
                </a:solidFill>
                <a:latin typeface="PT Sans Regular"/>
                <a:ea typeface="Segoe UI" panose="020B0502040204020203" pitchFamily="34" charset="0"/>
                <a:cs typeface="Segoe UI" panose="020B0502040204020203" pitchFamily="34" charset="0"/>
              </a:rPr>
              <a:t>» и прочих видов упаковки </a:t>
            </a:r>
            <a:r>
              <a:rPr lang="ru-RU" sz="900" dirty="0">
                <a:solidFill>
                  <a:srgbClr val="404040"/>
                </a:solidFill>
                <a:latin typeface="PT Sans Regular"/>
                <a:ea typeface="Segoe UI" panose="020B0502040204020203" pitchFamily="34" charset="0"/>
                <a:cs typeface="Segoe UI" panose="020B0502040204020203" pitchFamily="34" charset="0"/>
              </a:rPr>
              <a:t>для всех видов безалкогольных напитков, </a:t>
            </a:r>
            <a:r>
              <a:rPr lang="ru-RU" sz="900" b="1" dirty="0">
                <a:solidFill>
                  <a:srgbClr val="404040"/>
                </a:solidFill>
                <a:latin typeface="PT Sans Regular"/>
                <a:ea typeface="Segoe UI" panose="020B0502040204020203" pitchFamily="34" charset="0"/>
                <a:cs typeface="Segoe UI" panose="020B0502040204020203" pitchFamily="34" charset="0"/>
              </a:rPr>
              <a:t>в том числе соков, нектаров, морсов и напитков на растительном сырье </a:t>
            </a:r>
          </a:p>
        </p:txBody>
      </p:sp>
      <p:pic>
        <p:nvPicPr>
          <p:cNvPr id="85" name="Рисунок 47">
            <a:extLst>
              <a:ext uri="{FF2B5EF4-FFF2-40B4-BE49-F238E27FC236}">
                <a16:creationId xmlns="" xmlns:a16="http://schemas.microsoft.com/office/drawing/2014/main" id="{D18C5D59-2621-4E07-80CB-02629CC86DD7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7771" y="5062026"/>
            <a:ext cx="562990" cy="562990"/>
          </a:xfrm>
          <a:prstGeom prst="rect">
            <a:avLst/>
          </a:prstGeom>
          <a:solidFill>
            <a:schemeClr val="bg1"/>
          </a:solidFill>
        </p:spPr>
      </p:pic>
      <p:grpSp>
        <p:nvGrpSpPr>
          <p:cNvPr id="93" name="Группа 92">
            <a:extLst>
              <a:ext uri="{FF2B5EF4-FFF2-40B4-BE49-F238E27FC236}">
                <a16:creationId xmlns="" xmlns:a16="http://schemas.microsoft.com/office/drawing/2014/main" id="{2A9DB2F5-6841-4BA2-8788-C3FEFCE93840}"/>
              </a:ext>
            </a:extLst>
          </p:cNvPr>
          <p:cNvGrpSpPr/>
          <p:nvPr/>
        </p:nvGrpSpPr>
        <p:grpSpPr>
          <a:xfrm>
            <a:off x="5250262" y="5100915"/>
            <a:ext cx="598056" cy="540000"/>
            <a:chOff x="3338814" y="5591208"/>
            <a:chExt cx="598056" cy="540000"/>
          </a:xfrm>
        </p:grpSpPr>
        <p:pic>
          <p:nvPicPr>
            <p:cNvPr id="100" name="Picture 99">
              <a:extLst>
                <a:ext uri="{FF2B5EF4-FFF2-40B4-BE49-F238E27FC236}">
                  <a16:creationId xmlns="" xmlns:a16="http://schemas.microsoft.com/office/drawing/2014/main" id="{48CEC50D-B477-7891-6C72-EFB4A401F4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rcRect/>
            <a:stretch/>
          </p:blipFill>
          <p:spPr>
            <a:xfrm>
              <a:off x="3338814" y="5591208"/>
              <a:ext cx="562990" cy="540000"/>
            </a:xfrm>
            <a:prstGeom prst="rect">
              <a:avLst/>
            </a:prstGeom>
          </p:spPr>
        </p:pic>
        <p:sp>
          <p:nvSpPr>
            <p:cNvPr id="101" name="TextBox 100">
              <a:extLst>
                <a:ext uri="{FF2B5EF4-FFF2-40B4-BE49-F238E27FC236}">
                  <a16:creationId xmlns="" xmlns:a16="http://schemas.microsoft.com/office/drawing/2014/main" id="{4CA8BFD0-5BE8-49EF-BBC9-45C7E419C360}"/>
                </a:ext>
              </a:extLst>
            </p:cNvPr>
            <p:cNvSpPr txBox="1"/>
            <p:nvPr/>
          </p:nvSpPr>
          <p:spPr>
            <a:xfrm>
              <a:off x="3384420" y="5694449"/>
              <a:ext cx="552450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100" b="1" dirty="0">
                  <a:solidFill>
                    <a:srgbClr val="6D6E7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GTIN</a:t>
              </a:r>
              <a:endParaRPr lang="ru-RU" sz="1100" b="1" dirty="0"/>
            </a:p>
          </p:txBody>
        </p:sp>
      </p:grpSp>
      <p:pic>
        <p:nvPicPr>
          <p:cNvPr id="57" name="Picture 33">
            <a:extLst>
              <a:ext uri="{FF2B5EF4-FFF2-40B4-BE49-F238E27FC236}">
                <a16:creationId xmlns="" xmlns:a16="http://schemas.microsoft.com/office/drawing/2014/main" id="{EDD2F858-9CE2-4F72-84A6-9F2157FDDD3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3979187" y="3244964"/>
            <a:ext cx="540000" cy="506880"/>
          </a:xfrm>
          <a:prstGeom prst="rect">
            <a:avLst/>
          </a:prstGeom>
        </p:spPr>
      </p:pic>
      <p:sp>
        <p:nvSpPr>
          <p:cNvPr id="70" name="Rectangle 80">
            <a:extLst>
              <a:ext uri="{FF2B5EF4-FFF2-40B4-BE49-F238E27FC236}">
                <a16:creationId xmlns="" xmlns:a16="http://schemas.microsoft.com/office/drawing/2014/main" id="{8FB3EF94-C227-4CE3-93CC-F129349586D3}"/>
              </a:ext>
            </a:extLst>
          </p:cNvPr>
          <p:cNvSpPr/>
          <p:nvPr/>
        </p:nvSpPr>
        <p:spPr>
          <a:xfrm>
            <a:off x="6384751" y="4211413"/>
            <a:ext cx="2949977" cy="692497"/>
          </a:xfrm>
          <a:prstGeom prst="rect">
            <a:avLst/>
          </a:prstGeom>
        </p:spPr>
        <p:txBody>
          <a:bodyPr wrap="square" tIns="0" bIns="0">
            <a:spAutoFit/>
          </a:bodyPr>
          <a:lstStyle/>
          <a:p>
            <a:pPr algn="ctr"/>
            <a:r>
              <a:rPr lang="ru-RU" sz="900" dirty="0">
                <a:solidFill>
                  <a:srgbClr val="404040"/>
                </a:solidFill>
                <a:latin typeface="PT Sans Regular"/>
                <a:ea typeface="Segoe UI" panose="020B0502040204020203" pitchFamily="34" charset="0"/>
                <a:cs typeface="Segoe UI" panose="020B0502040204020203" pitchFamily="34" charset="0"/>
              </a:rPr>
              <a:t>Обязательная сканирование маркированной продукции </a:t>
            </a:r>
            <a:r>
              <a:rPr lang="ru-RU" sz="900" b="1" dirty="0">
                <a:solidFill>
                  <a:srgbClr val="404040"/>
                </a:solidFill>
                <a:latin typeface="PT Sans Regular"/>
                <a:ea typeface="Segoe UI" panose="020B0502040204020203" pitchFamily="34" charset="0"/>
                <a:cs typeface="Segoe UI" panose="020B0502040204020203" pitchFamily="34" charset="0"/>
              </a:rPr>
              <a:t>при розничной реализации </a:t>
            </a:r>
            <a:r>
              <a:rPr lang="ru-RU" sz="900" dirty="0">
                <a:solidFill>
                  <a:srgbClr val="404040"/>
                </a:solidFill>
                <a:latin typeface="PT Sans Regular"/>
                <a:ea typeface="Segoe UI" panose="020B0502040204020203" pitchFamily="34" charset="0"/>
                <a:cs typeface="Segoe UI" panose="020B0502040204020203" pitchFamily="34" charset="0"/>
              </a:rPr>
              <a:t>для соков, нектаров и напитков на растительном сырье, а также иной продукции + </a:t>
            </a:r>
            <a:r>
              <a:rPr lang="ru-RU" sz="900" b="1" dirty="0">
                <a:solidFill>
                  <a:srgbClr val="404040"/>
                </a:solidFill>
                <a:latin typeface="PT Sans Regular"/>
                <a:ea typeface="Segoe UI" panose="020B0502040204020203" pitchFamily="34" charset="0"/>
                <a:cs typeface="Segoe UI" panose="020B0502040204020203" pitchFamily="34" charset="0"/>
              </a:rPr>
              <a:t>передача сведений о выводе из оборота путем</a:t>
            </a:r>
            <a:r>
              <a:rPr lang="ru-RU" sz="900" dirty="0">
                <a:solidFill>
                  <a:srgbClr val="404040"/>
                </a:solidFill>
                <a:latin typeface="PT Sans Regular"/>
                <a:ea typeface="Segoe UI" panose="020B0502040204020203" pitchFamily="34" charset="0"/>
                <a:cs typeface="Segoe UI" panose="020B0502040204020203" pitchFamily="34" charset="0"/>
              </a:rPr>
              <a:t>, не являющимся продажей в розницу.</a:t>
            </a:r>
          </a:p>
        </p:txBody>
      </p:sp>
      <p:sp>
        <p:nvSpPr>
          <p:cNvPr id="76" name="Rounded Rectangle 167">
            <a:extLst>
              <a:ext uri="{FF2B5EF4-FFF2-40B4-BE49-F238E27FC236}">
                <a16:creationId xmlns="" xmlns:a16="http://schemas.microsoft.com/office/drawing/2014/main" id="{65B357CE-8DF5-4ED0-A21D-4577F5DF178A}"/>
              </a:ext>
            </a:extLst>
          </p:cNvPr>
          <p:cNvSpPr/>
          <p:nvPr/>
        </p:nvSpPr>
        <p:spPr>
          <a:xfrm>
            <a:off x="412090" y="5124915"/>
            <a:ext cx="1370066" cy="1481997"/>
          </a:xfrm>
          <a:prstGeom prst="roundRect">
            <a:avLst>
              <a:gd name="adj" fmla="val 7708"/>
            </a:avLst>
          </a:prstGeom>
          <a:solidFill>
            <a:srgbClr val="6969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x-none" sz="1200" b="1" dirty="0">
              <a:solidFill>
                <a:srgbClr val="6D6E7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9" name="Rounded Rectangle 165">
            <a:extLst>
              <a:ext uri="{FF2B5EF4-FFF2-40B4-BE49-F238E27FC236}">
                <a16:creationId xmlns="" xmlns:a16="http://schemas.microsoft.com/office/drawing/2014/main" id="{AA4F3CA2-3519-4FBD-8D3B-17024B83ED15}"/>
              </a:ext>
            </a:extLst>
          </p:cNvPr>
          <p:cNvSpPr/>
          <p:nvPr/>
        </p:nvSpPr>
        <p:spPr>
          <a:xfrm>
            <a:off x="398475" y="3217346"/>
            <a:ext cx="1361973" cy="1448708"/>
          </a:xfrm>
          <a:prstGeom prst="roundRect">
            <a:avLst>
              <a:gd name="adj" fmla="val 7708"/>
            </a:avLst>
          </a:prstGeom>
          <a:solidFill>
            <a:srgbClr val="6969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x-none" sz="1200" b="1" dirty="0">
              <a:solidFill>
                <a:srgbClr val="6D6E7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0" name="Rounded Rectangle 162">
            <a:extLst>
              <a:ext uri="{FF2B5EF4-FFF2-40B4-BE49-F238E27FC236}">
                <a16:creationId xmlns="" xmlns:a16="http://schemas.microsoft.com/office/drawing/2014/main" id="{42CB6ECC-B27C-4DB4-AE8C-D585CA6EA8CB}"/>
              </a:ext>
            </a:extLst>
          </p:cNvPr>
          <p:cNvSpPr/>
          <p:nvPr/>
        </p:nvSpPr>
        <p:spPr>
          <a:xfrm>
            <a:off x="412090" y="1370847"/>
            <a:ext cx="1389796" cy="1448708"/>
          </a:xfrm>
          <a:prstGeom prst="roundRect">
            <a:avLst>
              <a:gd name="adj" fmla="val 7708"/>
            </a:avLst>
          </a:prstGeom>
          <a:solidFill>
            <a:srgbClr val="6969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x-none" sz="1200" b="1" dirty="0">
              <a:solidFill>
                <a:srgbClr val="6D6E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="" xmlns:a16="http://schemas.microsoft.com/office/drawing/2014/main" id="{7D1B2398-7530-45C0-9D9A-D4FC63EA03D1}"/>
              </a:ext>
            </a:extLst>
          </p:cNvPr>
          <p:cNvSpPr txBox="1"/>
          <p:nvPr/>
        </p:nvSpPr>
        <p:spPr>
          <a:xfrm>
            <a:off x="404670" y="2234576"/>
            <a:ext cx="14221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b="1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Производители,</a:t>
            </a:r>
          </a:p>
          <a:p>
            <a:pPr algn="ctr"/>
            <a:r>
              <a:rPr lang="ru-RU" sz="1200" b="1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импортеры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="" xmlns:a16="http://schemas.microsoft.com/office/drawing/2014/main" id="{A4840EBE-8F26-4CCD-941F-BECECBEFD5D1}"/>
              </a:ext>
            </a:extLst>
          </p:cNvPr>
          <p:cNvSpPr txBox="1"/>
          <p:nvPr/>
        </p:nvSpPr>
        <p:spPr>
          <a:xfrm>
            <a:off x="485622" y="6189059"/>
            <a:ext cx="12602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Все участники</a:t>
            </a:r>
          </a:p>
        </p:txBody>
      </p:sp>
      <p:pic>
        <p:nvPicPr>
          <p:cNvPr id="88" name="Picture 63">
            <a:extLst>
              <a:ext uri="{FF2B5EF4-FFF2-40B4-BE49-F238E27FC236}">
                <a16:creationId xmlns="" xmlns:a16="http://schemas.microsoft.com/office/drawing/2014/main" id="{68A52107-34D6-4C04-9997-785F9AC6A204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9461" y="3432075"/>
            <a:ext cx="720000" cy="720000"/>
          </a:xfrm>
          <a:prstGeom prst="rect">
            <a:avLst/>
          </a:prstGeom>
        </p:spPr>
      </p:pic>
      <p:pic>
        <p:nvPicPr>
          <p:cNvPr id="89" name="Picture 37">
            <a:extLst>
              <a:ext uri="{FF2B5EF4-FFF2-40B4-BE49-F238E27FC236}">
                <a16:creationId xmlns="" xmlns:a16="http://schemas.microsoft.com/office/drawing/2014/main" id="{A8CDD88D-FD5E-43C4-A2CD-4765269A281D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5762" y="1458790"/>
            <a:ext cx="720000" cy="720000"/>
          </a:xfrm>
          <a:prstGeom prst="rect">
            <a:avLst/>
          </a:prstGeom>
        </p:spPr>
      </p:pic>
      <p:sp>
        <p:nvSpPr>
          <p:cNvPr id="91" name="TextBox 90">
            <a:extLst>
              <a:ext uri="{FF2B5EF4-FFF2-40B4-BE49-F238E27FC236}">
                <a16:creationId xmlns="" xmlns:a16="http://schemas.microsoft.com/office/drawing/2014/main" id="{3AF52FA7-88CA-441D-848E-86EF33F95F41}"/>
              </a:ext>
            </a:extLst>
          </p:cNvPr>
          <p:cNvSpPr txBox="1"/>
          <p:nvPr/>
        </p:nvSpPr>
        <p:spPr>
          <a:xfrm>
            <a:off x="729482" y="4190302"/>
            <a:ext cx="89349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Розница</a:t>
            </a:r>
          </a:p>
        </p:txBody>
      </p:sp>
      <p:pic>
        <p:nvPicPr>
          <p:cNvPr id="94" name="Picture 43">
            <a:extLst>
              <a:ext uri="{FF2B5EF4-FFF2-40B4-BE49-F238E27FC236}">
                <a16:creationId xmlns="" xmlns:a16="http://schemas.microsoft.com/office/drawing/2014/main" id="{A8BAF695-5FB8-44ED-90A8-032623EF5A99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1169" y="5388678"/>
            <a:ext cx="720000" cy="720000"/>
          </a:xfrm>
          <a:prstGeom prst="rect">
            <a:avLst/>
          </a:prstGeom>
        </p:spPr>
      </p:pic>
      <p:cxnSp>
        <p:nvCxnSpPr>
          <p:cNvPr id="95" name="Straight Connector 7">
            <a:extLst>
              <a:ext uri="{FF2B5EF4-FFF2-40B4-BE49-F238E27FC236}">
                <a16:creationId xmlns="" xmlns:a16="http://schemas.microsoft.com/office/drawing/2014/main" id="{5A8B7E2B-28B0-4205-9D3B-1CB3DC2DD8C6}"/>
              </a:ext>
            </a:extLst>
          </p:cNvPr>
          <p:cNvCxnSpPr>
            <a:cxnSpLocks/>
          </p:cNvCxnSpPr>
          <p:nvPr/>
        </p:nvCxnSpPr>
        <p:spPr>
          <a:xfrm>
            <a:off x="1789325" y="2086977"/>
            <a:ext cx="7495084" cy="0"/>
          </a:xfrm>
          <a:prstGeom prst="line">
            <a:avLst/>
          </a:prstGeom>
          <a:ln w="25400">
            <a:solidFill>
              <a:srgbClr val="6D6E7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7">
            <a:extLst>
              <a:ext uri="{FF2B5EF4-FFF2-40B4-BE49-F238E27FC236}">
                <a16:creationId xmlns="" xmlns:a16="http://schemas.microsoft.com/office/drawing/2014/main" id="{61BCBED2-E625-4345-99D7-644E4F3FE9D5}"/>
              </a:ext>
            </a:extLst>
          </p:cNvPr>
          <p:cNvCxnSpPr>
            <a:cxnSpLocks/>
          </p:cNvCxnSpPr>
          <p:nvPr/>
        </p:nvCxnSpPr>
        <p:spPr>
          <a:xfrm>
            <a:off x="1789325" y="5899431"/>
            <a:ext cx="7567111" cy="0"/>
          </a:xfrm>
          <a:prstGeom prst="line">
            <a:avLst/>
          </a:prstGeom>
          <a:ln w="25400">
            <a:solidFill>
              <a:srgbClr val="6D6E7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Группа 1">
            <a:extLst>
              <a:ext uri="{FF2B5EF4-FFF2-40B4-BE49-F238E27FC236}">
                <a16:creationId xmlns="" xmlns:a16="http://schemas.microsoft.com/office/drawing/2014/main" id="{9FA73125-BEAC-4B39-8A6E-969F911C69C3}"/>
              </a:ext>
            </a:extLst>
          </p:cNvPr>
          <p:cNvGrpSpPr/>
          <p:nvPr/>
        </p:nvGrpSpPr>
        <p:grpSpPr>
          <a:xfrm>
            <a:off x="2205273" y="5753500"/>
            <a:ext cx="1675789" cy="276999"/>
            <a:chOff x="1918951" y="2102290"/>
            <a:chExt cx="1629273" cy="309140"/>
          </a:xfrm>
          <a:solidFill>
            <a:schemeClr val="bg2">
              <a:lumMod val="90000"/>
            </a:schemeClr>
          </a:solidFill>
        </p:grpSpPr>
        <p:sp>
          <p:nvSpPr>
            <p:cNvPr id="73" name="Rounded Rectangle 28">
              <a:extLst>
                <a:ext uri="{FF2B5EF4-FFF2-40B4-BE49-F238E27FC236}">
                  <a16:creationId xmlns="" xmlns:a16="http://schemas.microsoft.com/office/drawing/2014/main" id="{0182B3CD-6EDC-4CA8-AB2B-08403CDCF7E9}"/>
                </a:ext>
              </a:extLst>
            </p:cNvPr>
            <p:cNvSpPr/>
            <p:nvPr/>
          </p:nvSpPr>
          <p:spPr>
            <a:xfrm>
              <a:off x="1918951" y="2107243"/>
              <a:ext cx="1629273" cy="301961"/>
            </a:xfrm>
            <a:prstGeom prst="roundRect">
              <a:avLst>
                <a:gd name="adj" fmla="val 22486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x-none" sz="1200" b="1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3" name="TextBox 102">
              <a:extLst>
                <a:ext uri="{FF2B5EF4-FFF2-40B4-BE49-F238E27FC236}">
                  <a16:creationId xmlns="" xmlns:a16="http://schemas.microsoft.com/office/drawing/2014/main" id="{6321FA1C-E7D4-45BF-AE0F-B6FA921D6F3E}"/>
                </a:ext>
              </a:extLst>
            </p:cNvPr>
            <p:cNvSpPr txBox="1"/>
            <p:nvPr/>
          </p:nvSpPr>
          <p:spPr>
            <a:xfrm>
              <a:off x="1996926" y="2102290"/>
              <a:ext cx="1536410" cy="309140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r>
                <a:rPr lang="ru-RU" sz="1200" b="1" dirty="0">
                  <a:latin typeface="PT Sans Regular"/>
                  <a:ea typeface="Segoe UI" panose="020B0502040204020203" pitchFamily="34" charset="0"/>
                  <a:cs typeface="Segoe UI" panose="020B0502040204020203" pitchFamily="34" charset="0"/>
                </a:rPr>
                <a:t>с 1 сентября 2023</a:t>
              </a:r>
              <a:endParaRPr lang="ru-RU" sz="1200" dirty="0">
                <a:latin typeface="PT Sans Regular"/>
              </a:endParaRPr>
            </a:p>
          </p:txBody>
        </p:sp>
      </p:grpSp>
      <p:sp>
        <p:nvSpPr>
          <p:cNvPr id="105" name="Rectangle 37">
            <a:extLst>
              <a:ext uri="{FF2B5EF4-FFF2-40B4-BE49-F238E27FC236}">
                <a16:creationId xmlns="" xmlns:a16="http://schemas.microsoft.com/office/drawing/2014/main" id="{8F9CFDCA-F6B7-497E-8D2F-F6F428FF229A}"/>
              </a:ext>
            </a:extLst>
          </p:cNvPr>
          <p:cNvSpPr/>
          <p:nvPr/>
        </p:nvSpPr>
        <p:spPr>
          <a:xfrm>
            <a:off x="2005213" y="6185831"/>
            <a:ext cx="2190481" cy="276999"/>
          </a:xfrm>
          <a:prstGeom prst="rect">
            <a:avLst/>
          </a:prstGeom>
        </p:spPr>
        <p:txBody>
          <a:bodyPr wrap="square" tIns="0" bIns="0">
            <a:spAutoFit/>
          </a:bodyPr>
          <a:lstStyle/>
          <a:p>
            <a:pPr algn="ctr"/>
            <a:r>
              <a:rPr lang="ru-RU" sz="900" b="1" dirty="0">
                <a:solidFill>
                  <a:srgbClr val="404040"/>
                </a:solidFill>
                <a:latin typeface="PT Sans Regular"/>
                <a:ea typeface="Segoe UI" panose="020B0502040204020203" pitchFamily="34" charset="0"/>
                <a:cs typeface="Segoe UI" panose="020B0502040204020203" pitchFamily="34" charset="0"/>
              </a:rPr>
              <a:t>Обязательная регистрация в ГИС МТ </a:t>
            </a:r>
          </a:p>
          <a:p>
            <a:pPr algn="ctr"/>
            <a:r>
              <a:rPr lang="ru-RU" sz="900" b="1" dirty="0">
                <a:solidFill>
                  <a:srgbClr val="404040"/>
                </a:solidFill>
                <a:latin typeface="PT Sans Regular"/>
                <a:ea typeface="Segoe UI" panose="020B0502040204020203" pitchFamily="34" charset="0"/>
                <a:cs typeface="Segoe UI" panose="020B0502040204020203" pitchFamily="34" charset="0"/>
              </a:rPr>
              <a:t>и описание карточек товаров</a:t>
            </a:r>
          </a:p>
        </p:txBody>
      </p:sp>
      <p:sp>
        <p:nvSpPr>
          <p:cNvPr id="29" name="Rounded Rectangle 28">
            <a:extLst>
              <a:ext uri="{FF2B5EF4-FFF2-40B4-BE49-F238E27FC236}">
                <a16:creationId xmlns="" xmlns:a16="http://schemas.microsoft.com/office/drawing/2014/main" id="{1E3972F3-26DD-1ABB-DAA5-7D0B78408DB2}"/>
              </a:ext>
            </a:extLst>
          </p:cNvPr>
          <p:cNvSpPr/>
          <p:nvPr/>
        </p:nvSpPr>
        <p:spPr>
          <a:xfrm>
            <a:off x="4529553" y="1975811"/>
            <a:ext cx="1512000" cy="301961"/>
          </a:xfrm>
          <a:prstGeom prst="roundRect">
            <a:avLst>
              <a:gd name="adj" fmla="val 22486"/>
            </a:avLst>
          </a:prstGeom>
          <a:solidFill>
            <a:srgbClr val="F6F5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b="1" dirty="0">
                <a:solidFill>
                  <a:srgbClr val="404040"/>
                </a:solidFill>
                <a:latin typeface="PT Sans Regular"/>
                <a:ea typeface="Segoe UI" panose="020B0502040204020203" pitchFamily="34" charset="0"/>
                <a:cs typeface="Segoe UI" panose="020B0502040204020203" pitchFamily="34" charset="0"/>
              </a:rPr>
              <a:t>С 1 марта 2024</a:t>
            </a:r>
            <a:r>
              <a:rPr lang="en-US" sz="1200" b="1" dirty="0">
                <a:solidFill>
                  <a:srgbClr val="404040"/>
                </a:solidFill>
                <a:latin typeface="PT Sans Regular"/>
                <a:ea typeface="Segoe UI" panose="020B0502040204020203" pitchFamily="34" charset="0"/>
                <a:cs typeface="Segoe UI" panose="020B0502040204020203" pitchFamily="34" charset="0"/>
              </a:rPr>
              <a:t>*</a:t>
            </a:r>
            <a:r>
              <a:rPr lang="ru-RU" sz="1200" b="1" dirty="0">
                <a:solidFill>
                  <a:srgbClr val="404040"/>
                </a:solidFill>
                <a:latin typeface="PT Sans Regular"/>
                <a:ea typeface="Segoe UI" panose="020B0502040204020203" pitchFamily="34" charset="0"/>
                <a:cs typeface="Segoe UI" panose="020B0502040204020203" pitchFamily="34" charset="0"/>
              </a:rPr>
              <a:t> (А2)</a:t>
            </a:r>
            <a:endParaRPr lang="x-none" sz="1200" b="1" dirty="0">
              <a:solidFill>
                <a:srgbClr val="404040"/>
              </a:solidFill>
              <a:latin typeface="PT Sans Regular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0" name="Rounded Rectangle 74">
            <a:extLst>
              <a:ext uri="{FF2B5EF4-FFF2-40B4-BE49-F238E27FC236}">
                <a16:creationId xmlns="" xmlns:a16="http://schemas.microsoft.com/office/drawing/2014/main" id="{010EE992-6C9B-0D10-760F-A87E44481BE4}"/>
              </a:ext>
            </a:extLst>
          </p:cNvPr>
          <p:cNvSpPr/>
          <p:nvPr/>
        </p:nvSpPr>
        <p:spPr>
          <a:xfrm>
            <a:off x="2353431" y="1974550"/>
            <a:ext cx="1610019" cy="301961"/>
          </a:xfrm>
          <a:prstGeom prst="roundRect">
            <a:avLst>
              <a:gd name="adj" fmla="val 22486"/>
            </a:avLst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b="1" dirty="0">
                <a:solidFill>
                  <a:srgbClr val="404040"/>
                </a:solidFill>
                <a:latin typeface="PT Sans Regular"/>
                <a:ea typeface="Segoe UI" panose="020B0502040204020203" pitchFamily="34" charset="0"/>
                <a:cs typeface="Segoe UI" panose="020B0502040204020203" pitchFamily="34" charset="0"/>
              </a:rPr>
              <a:t>С 1 декабря 2023</a:t>
            </a:r>
            <a:r>
              <a:rPr lang="en-US" sz="1200" b="1" dirty="0">
                <a:solidFill>
                  <a:srgbClr val="404040"/>
                </a:solidFill>
                <a:latin typeface="PT Sans Regular"/>
                <a:ea typeface="Segoe UI" panose="020B0502040204020203" pitchFamily="34" charset="0"/>
                <a:cs typeface="Segoe UI" panose="020B0502040204020203" pitchFamily="34" charset="0"/>
              </a:rPr>
              <a:t>*</a:t>
            </a:r>
            <a:r>
              <a:rPr lang="ru-RU" sz="1200" b="1" dirty="0">
                <a:solidFill>
                  <a:srgbClr val="404040"/>
                </a:solidFill>
                <a:latin typeface="PT Sans Regular"/>
                <a:ea typeface="Segoe UI" panose="020B0502040204020203" pitchFamily="34" charset="0"/>
                <a:cs typeface="Segoe UI" panose="020B0502040204020203" pitchFamily="34" charset="0"/>
              </a:rPr>
              <a:t> (А1)</a:t>
            </a:r>
            <a:endParaRPr lang="x-none" sz="1200" b="1" dirty="0">
              <a:solidFill>
                <a:srgbClr val="404040"/>
              </a:solidFill>
              <a:latin typeface="PT Sans Regular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="" xmlns:a16="http://schemas.microsoft.com/office/drawing/2014/main" id="{55267EE7-0CDC-41EC-9072-F65B13E6F2B1}"/>
              </a:ext>
            </a:extLst>
          </p:cNvPr>
          <p:cNvSpPr txBox="1"/>
          <p:nvPr/>
        </p:nvSpPr>
        <p:spPr>
          <a:xfrm>
            <a:off x="2350788" y="1610282"/>
            <a:ext cx="86946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404040"/>
                </a:solidFill>
                <a:latin typeface="PT Sans Bold" panose="020B0703020203020204" pitchFamily="34" charset="-52"/>
                <a:ea typeface="Segoe UI" panose="020B0502040204020203" pitchFamily="34" charset="0"/>
                <a:cs typeface="Segoe UI" panose="020B0502040204020203" pitchFamily="34" charset="0"/>
              </a:rPr>
              <a:t>ЭТАП 1</a:t>
            </a:r>
          </a:p>
        </p:txBody>
      </p:sp>
      <p:sp>
        <p:nvSpPr>
          <p:cNvPr id="30" name="Rounded Rectangle 74">
            <a:extLst>
              <a:ext uri="{FF2B5EF4-FFF2-40B4-BE49-F238E27FC236}">
                <a16:creationId xmlns="" xmlns:a16="http://schemas.microsoft.com/office/drawing/2014/main" id="{4BE88A0C-09D7-12AF-AFCA-1D7DE3FB18CE}"/>
              </a:ext>
            </a:extLst>
          </p:cNvPr>
          <p:cNvSpPr/>
          <p:nvPr/>
        </p:nvSpPr>
        <p:spPr>
          <a:xfrm>
            <a:off x="6984644" y="1971647"/>
            <a:ext cx="1512000" cy="307765"/>
          </a:xfrm>
          <a:prstGeom prst="roundRect">
            <a:avLst>
              <a:gd name="adj" fmla="val 22486"/>
            </a:avLst>
          </a:prstGeom>
          <a:solidFill>
            <a:srgbClr val="F6F5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b="1" dirty="0">
                <a:solidFill>
                  <a:srgbClr val="404040"/>
                </a:solidFill>
                <a:latin typeface="PT Sans Regular"/>
                <a:ea typeface="Segoe UI" panose="020B0502040204020203" pitchFamily="34" charset="0"/>
                <a:cs typeface="Segoe UI" panose="020B0502040204020203" pitchFamily="34" charset="0"/>
              </a:rPr>
              <a:t>С 1 июня 2024</a:t>
            </a:r>
            <a:r>
              <a:rPr lang="en-US" sz="1200" b="1" dirty="0">
                <a:solidFill>
                  <a:srgbClr val="404040"/>
                </a:solidFill>
                <a:latin typeface="PT Sans Regular"/>
                <a:ea typeface="Segoe UI" panose="020B0502040204020203" pitchFamily="34" charset="0"/>
                <a:cs typeface="Segoe UI" panose="020B0502040204020203" pitchFamily="34" charset="0"/>
              </a:rPr>
              <a:t>*</a:t>
            </a:r>
            <a:r>
              <a:rPr lang="ru-RU" sz="1200" b="1" dirty="0">
                <a:solidFill>
                  <a:srgbClr val="404040"/>
                </a:solidFill>
                <a:latin typeface="PT Sans Regular"/>
                <a:ea typeface="Segoe UI" panose="020B0502040204020203" pitchFamily="34" charset="0"/>
                <a:cs typeface="Segoe UI" panose="020B0502040204020203" pitchFamily="34" charset="0"/>
              </a:rPr>
              <a:t> (Б)</a:t>
            </a:r>
            <a:endParaRPr lang="x-none" sz="1200" b="1" dirty="0">
              <a:solidFill>
                <a:srgbClr val="404040"/>
              </a:solidFill>
              <a:latin typeface="PT Sans Regular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11" name="Picture 26">
            <a:extLst>
              <a:ext uri="{FF2B5EF4-FFF2-40B4-BE49-F238E27FC236}">
                <a16:creationId xmlns="" xmlns:a16="http://schemas.microsoft.com/office/drawing/2014/main" id="{3D84B9E1-389C-4A17-A68B-37CEF21C99BA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63585" y="1503265"/>
            <a:ext cx="336817" cy="336817"/>
          </a:xfrm>
          <a:prstGeom prst="rect">
            <a:avLst/>
          </a:prstGeom>
        </p:spPr>
      </p:pic>
      <p:sp>
        <p:nvSpPr>
          <p:cNvPr id="113" name="TextBox 112">
            <a:extLst>
              <a:ext uri="{FF2B5EF4-FFF2-40B4-BE49-F238E27FC236}">
                <a16:creationId xmlns="" xmlns:a16="http://schemas.microsoft.com/office/drawing/2014/main" id="{23CB4B09-A003-46E3-807C-455E42C99460}"/>
              </a:ext>
            </a:extLst>
          </p:cNvPr>
          <p:cNvSpPr txBox="1"/>
          <p:nvPr/>
        </p:nvSpPr>
        <p:spPr>
          <a:xfrm>
            <a:off x="4587915" y="1610282"/>
            <a:ext cx="86946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404040"/>
                </a:solidFill>
                <a:latin typeface="PT Sans Bold" panose="020B0703020203020204" pitchFamily="34" charset="-52"/>
                <a:ea typeface="Segoe UI" panose="020B0502040204020203" pitchFamily="34" charset="0"/>
                <a:cs typeface="Segoe UI" panose="020B0502040204020203" pitchFamily="34" charset="0"/>
              </a:rPr>
              <a:t>ЭТАП 2</a:t>
            </a:r>
          </a:p>
        </p:txBody>
      </p:sp>
      <p:sp>
        <p:nvSpPr>
          <p:cNvPr id="114" name="Rounded Rectangle 74">
            <a:extLst>
              <a:ext uri="{FF2B5EF4-FFF2-40B4-BE49-F238E27FC236}">
                <a16:creationId xmlns="" xmlns:a16="http://schemas.microsoft.com/office/drawing/2014/main" id="{B064894E-1CFA-4183-94A1-2E9E40623AF3}"/>
              </a:ext>
            </a:extLst>
          </p:cNvPr>
          <p:cNvSpPr/>
          <p:nvPr/>
        </p:nvSpPr>
        <p:spPr>
          <a:xfrm>
            <a:off x="4308440" y="5757935"/>
            <a:ext cx="2611335" cy="290563"/>
          </a:xfrm>
          <a:prstGeom prst="roundRect">
            <a:avLst>
              <a:gd name="adj" fmla="val 22486"/>
            </a:avLst>
          </a:prstGeom>
          <a:solidFill>
            <a:srgbClr val="F6F5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x-none" sz="1200" b="1" dirty="0">
              <a:solidFill>
                <a:srgbClr val="404040"/>
              </a:solidFill>
              <a:latin typeface="PT Sans Regular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5" name="TextBox 114">
            <a:extLst>
              <a:ext uri="{FF2B5EF4-FFF2-40B4-BE49-F238E27FC236}">
                <a16:creationId xmlns="" xmlns:a16="http://schemas.microsoft.com/office/drawing/2014/main" id="{30D985B9-59AA-4E16-A7DE-BAEF58DB5FA3}"/>
              </a:ext>
            </a:extLst>
          </p:cNvPr>
          <p:cNvSpPr txBox="1"/>
          <p:nvPr/>
        </p:nvSpPr>
        <p:spPr>
          <a:xfrm>
            <a:off x="4404577" y="5773071"/>
            <a:ext cx="2499028" cy="2688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00" b="1" dirty="0">
                <a:solidFill>
                  <a:srgbClr val="404040"/>
                </a:solidFill>
                <a:latin typeface="PT Sans Regular"/>
                <a:ea typeface="Segoe UI" panose="020B0502040204020203" pitchFamily="34" charset="0"/>
                <a:cs typeface="Segoe UI" panose="020B0502040204020203" pitchFamily="34" charset="0"/>
              </a:rPr>
              <a:t>С 5 ноября 2024 по 28 февраля 2026</a:t>
            </a:r>
            <a:endParaRPr lang="x-none" sz="1100" b="1" dirty="0">
              <a:solidFill>
                <a:srgbClr val="404040"/>
              </a:solidFill>
              <a:latin typeface="PT Sans Regular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6" name="Rounded Rectangle 74">
            <a:extLst>
              <a:ext uri="{FF2B5EF4-FFF2-40B4-BE49-F238E27FC236}">
                <a16:creationId xmlns="" xmlns:a16="http://schemas.microsoft.com/office/drawing/2014/main" id="{D419C759-3C3B-4D1C-A275-933831202750}"/>
              </a:ext>
            </a:extLst>
          </p:cNvPr>
          <p:cNvSpPr/>
          <p:nvPr/>
        </p:nvSpPr>
        <p:spPr>
          <a:xfrm>
            <a:off x="7354916" y="5753497"/>
            <a:ext cx="1502846" cy="276746"/>
          </a:xfrm>
          <a:prstGeom prst="roundRect">
            <a:avLst>
              <a:gd name="adj" fmla="val 22486"/>
            </a:avLst>
          </a:prstGeom>
          <a:solidFill>
            <a:srgbClr val="F6F5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x-none" sz="1200" b="1" dirty="0">
              <a:solidFill>
                <a:srgbClr val="404040"/>
              </a:solidFill>
              <a:latin typeface="PT Sans Regular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7" name="TextBox 116">
            <a:extLst>
              <a:ext uri="{FF2B5EF4-FFF2-40B4-BE49-F238E27FC236}">
                <a16:creationId xmlns="" xmlns:a16="http://schemas.microsoft.com/office/drawing/2014/main" id="{E3495D54-74D3-47AD-9070-F7AB420CA0CC}"/>
              </a:ext>
            </a:extLst>
          </p:cNvPr>
          <p:cNvSpPr txBox="1"/>
          <p:nvPr/>
        </p:nvSpPr>
        <p:spPr>
          <a:xfrm>
            <a:off x="7514850" y="5768633"/>
            <a:ext cx="126738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00" b="1" dirty="0">
                <a:solidFill>
                  <a:srgbClr val="404040"/>
                </a:solidFill>
                <a:latin typeface="PT Sans Regular"/>
                <a:ea typeface="Segoe UI" panose="020B0502040204020203" pitchFamily="34" charset="0"/>
                <a:cs typeface="Segoe UI" panose="020B0502040204020203" pitchFamily="34" charset="0"/>
              </a:rPr>
              <a:t>С 1 марта 2026</a:t>
            </a:r>
            <a:endParaRPr lang="ru-RU" sz="1100" dirty="0">
              <a:solidFill>
                <a:srgbClr val="404040"/>
              </a:solidFill>
              <a:latin typeface="PT Sans Regular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="" xmlns:a16="http://schemas.microsoft.com/office/drawing/2014/main" id="{EBF6E68F-6B53-412C-A632-6CEEE9CAEE14}"/>
              </a:ext>
            </a:extLst>
          </p:cNvPr>
          <p:cNvSpPr/>
          <p:nvPr/>
        </p:nvSpPr>
        <p:spPr>
          <a:xfrm>
            <a:off x="2154599" y="1135431"/>
            <a:ext cx="4206772" cy="3848464"/>
          </a:xfrm>
          <a:prstGeom prst="rect">
            <a:avLst/>
          </a:prstGeom>
          <a:noFill/>
          <a:ln w="28575" cap="rnd">
            <a:solidFill>
              <a:srgbClr val="F1EC0A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2" name="TextBox 121">
            <a:extLst>
              <a:ext uri="{FF2B5EF4-FFF2-40B4-BE49-F238E27FC236}">
                <a16:creationId xmlns="" xmlns:a16="http://schemas.microsoft.com/office/drawing/2014/main" id="{E1A286CF-D3F3-4AC9-9EB7-B47FADA4DC46}"/>
              </a:ext>
            </a:extLst>
          </p:cNvPr>
          <p:cNvSpPr txBox="1"/>
          <p:nvPr/>
        </p:nvSpPr>
        <p:spPr>
          <a:xfrm>
            <a:off x="2253051" y="2828903"/>
            <a:ext cx="4248302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900" dirty="0">
                <a:solidFill>
                  <a:schemeClr val="bg1"/>
                </a:solidFill>
                <a:latin typeface="PT Sans Regular"/>
                <a:ea typeface="Segoe UI" panose="020B0502040204020203" pitchFamily="34" charset="0"/>
                <a:cs typeface="Segoe UI" panose="020B0502040204020203" pitchFamily="34" charset="0"/>
              </a:rPr>
              <a:t>за исключением соков, нектаров, морсов и напитков на растительном сырье</a:t>
            </a:r>
            <a:endParaRPr lang="ru-RU" sz="900" dirty="0">
              <a:solidFill>
                <a:schemeClr val="bg1"/>
              </a:solidFill>
            </a:endParaRPr>
          </a:p>
        </p:txBody>
      </p:sp>
      <p:sp>
        <p:nvSpPr>
          <p:cNvPr id="123" name="TextBox 122">
            <a:extLst>
              <a:ext uri="{FF2B5EF4-FFF2-40B4-BE49-F238E27FC236}">
                <a16:creationId xmlns="" xmlns:a16="http://schemas.microsoft.com/office/drawing/2014/main" id="{8A3ABE98-9FBE-44B3-8660-7D68FA037191}"/>
              </a:ext>
            </a:extLst>
          </p:cNvPr>
          <p:cNvSpPr txBox="1"/>
          <p:nvPr/>
        </p:nvSpPr>
        <p:spPr>
          <a:xfrm>
            <a:off x="6930468" y="1615145"/>
            <a:ext cx="86946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404040"/>
                </a:solidFill>
                <a:latin typeface="PT Sans Bold" panose="020B0703020203020204" pitchFamily="34" charset="-52"/>
                <a:ea typeface="Segoe UI" panose="020B0502040204020203" pitchFamily="34" charset="0"/>
                <a:cs typeface="Segoe UI" panose="020B0502040204020203" pitchFamily="34" charset="0"/>
              </a:rPr>
              <a:t>ЭТАП 3</a:t>
            </a:r>
          </a:p>
        </p:txBody>
      </p:sp>
      <p:sp>
        <p:nvSpPr>
          <p:cNvPr id="63" name="Rectangle 1">
            <a:extLst>
              <a:ext uri="{FF2B5EF4-FFF2-40B4-BE49-F238E27FC236}">
                <a16:creationId xmlns="" xmlns:a16="http://schemas.microsoft.com/office/drawing/2014/main" id="{AFFBA013-7D28-43CF-A206-A35A058DAD85}"/>
              </a:ext>
            </a:extLst>
          </p:cNvPr>
          <p:cNvSpPr/>
          <p:nvPr/>
        </p:nvSpPr>
        <p:spPr>
          <a:xfrm>
            <a:off x="9590446" y="-10664"/>
            <a:ext cx="2593366" cy="6858000"/>
          </a:xfrm>
          <a:prstGeom prst="rect">
            <a:avLst/>
          </a:prstGeom>
          <a:solidFill>
            <a:srgbClr val="6D6E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4" name="Rectangle 2">
            <a:extLst>
              <a:ext uri="{FF2B5EF4-FFF2-40B4-BE49-F238E27FC236}">
                <a16:creationId xmlns="" xmlns:a16="http://schemas.microsoft.com/office/drawing/2014/main" id="{639BD3D9-CDDD-4FF4-B224-7AC52485FEC6}"/>
              </a:ext>
            </a:extLst>
          </p:cNvPr>
          <p:cNvSpPr/>
          <p:nvPr/>
        </p:nvSpPr>
        <p:spPr>
          <a:xfrm>
            <a:off x="9659783" y="5689216"/>
            <a:ext cx="2454692" cy="811367"/>
          </a:xfrm>
          <a:prstGeom prst="rect">
            <a:avLst/>
          </a:prstGeom>
        </p:spPr>
        <p:txBody>
          <a:bodyPr wrap="square" tIns="0" bIns="72000">
            <a:spAutoFit/>
          </a:bodyPr>
          <a:lstStyle/>
          <a:p>
            <a:pPr algn="ctr"/>
            <a:r>
              <a:rPr lang="ru-RU" sz="120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Первая отгрузка в части </a:t>
            </a:r>
            <a:r>
              <a:rPr lang="ru-RU" sz="1200" b="1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подакцизной</a:t>
            </a:r>
            <a:r>
              <a:rPr lang="ru-RU" sz="120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продукции </a:t>
            </a:r>
            <a:r>
              <a:rPr lang="ru-RU" sz="1200" dirty="0" err="1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экземплярно</a:t>
            </a:r>
            <a:r>
              <a:rPr lang="ru-RU" sz="120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ru-RU" sz="120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endParaRPr lang="ru-RU" sz="1200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5" name="Rectangle 158">
            <a:extLst>
              <a:ext uri="{FF2B5EF4-FFF2-40B4-BE49-F238E27FC236}">
                <a16:creationId xmlns="" xmlns:a16="http://schemas.microsoft.com/office/drawing/2014/main" id="{4084CE6B-1384-416F-BB39-FA3E62726D20}"/>
              </a:ext>
            </a:extLst>
          </p:cNvPr>
          <p:cNvSpPr/>
          <p:nvPr/>
        </p:nvSpPr>
        <p:spPr>
          <a:xfrm>
            <a:off x="9674065" y="2514848"/>
            <a:ext cx="2454692" cy="257369"/>
          </a:xfrm>
          <a:prstGeom prst="rect">
            <a:avLst/>
          </a:prstGeom>
        </p:spPr>
        <p:txBody>
          <a:bodyPr wrap="square" tIns="0" bIns="72000">
            <a:spAutoFit/>
          </a:bodyPr>
          <a:lstStyle/>
          <a:p>
            <a:pPr algn="ctr"/>
            <a:r>
              <a:rPr lang="ru-RU" sz="120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Первая отгрузка в формате ОСУ </a:t>
            </a:r>
          </a:p>
        </p:txBody>
      </p:sp>
      <p:pic>
        <p:nvPicPr>
          <p:cNvPr id="66" name="Picture 6">
            <a:extLst>
              <a:ext uri="{FF2B5EF4-FFF2-40B4-BE49-F238E27FC236}">
                <a16:creationId xmlns="" xmlns:a16="http://schemas.microsoft.com/office/drawing/2014/main" id="{1186D3A8-CA14-4060-8906-AEF3BB307C8A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17129" y="4487887"/>
            <a:ext cx="540000" cy="540000"/>
          </a:xfrm>
          <a:prstGeom prst="rect">
            <a:avLst/>
          </a:prstGeom>
        </p:spPr>
      </p:pic>
      <p:cxnSp>
        <p:nvCxnSpPr>
          <p:cNvPr id="67" name="Straight Connector 7">
            <a:extLst>
              <a:ext uri="{FF2B5EF4-FFF2-40B4-BE49-F238E27FC236}">
                <a16:creationId xmlns="" xmlns:a16="http://schemas.microsoft.com/office/drawing/2014/main" id="{C614F460-6C22-47A5-A4CF-442D3A20C770}"/>
              </a:ext>
            </a:extLst>
          </p:cNvPr>
          <p:cNvCxnSpPr>
            <a:cxnSpLocks/>
          </p:cNvCxnSpPr>
          <p:nvPr/>
        </p:nvCxnSpPr>
        <p:spPr>
          <a:xfrm>
            <a:off x="10880154" y="2991926"/>
            <a:ext cx="21257" cy="1414248"/>
          </a:xfrm>
          <a:prstGeom prst="line">
            <a:avLst/>
          </a:prstGeom>
          <a:ln w="25400">
            <a:solidFill>
              <a:schemeClr val="bg1">
                <a:lumMod val="85000"/>
              </a:schemeClr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Rounded Rectangle 157">
            <a:extLst>
              <a:ext uri="{FF2B5EF4-FFF2-40B4-BE49-F238E27FC236}">
                <a16:creationId xmlns="" xmlns:a16="http://schemas.microsoft.com/office/drawing/2014/main" id="{37DB51AB-B60D-495B-BDB6-CF747B8F456F}"/>
              </a:ext>
            </a:extLst>
          </p:cNvPr>
          <p:cNvSpPr/>
          <p:nvPr/>
        </p:nvSpPr>
        <p:spPr>
          <a:xfrm>
            <a:off x="10053735" y="1738375"/>
            <a:ext cx="1672691" cy="696312"/>
          </a:xfrm>
          <a:prstGeom prst="roundRect">
            <a:avLst>
              <a:gd name="adj" fmla="val 22486"/>
            </a:avLst>
          </a:prstGeom>
          <a:solidFill>
            <a:srgbClr val="F6F5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ru-RU" sz="1200" b="1" dirty="0">
              <a:solidFill>
                <a:srgbClr val="6D6E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ru-RU" sz="1200" b="1" dirty="0">
              <a:solidFill>
                <a:srgbClr val="6D6E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en-US" sz="1200" b="1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</a:t>
            </a:r>
            <a:r>
              <a:rPr lang="ru-RU" sz="1200" b="1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даты старта обязательной маркировки</a:t>
            </a:r>
          </a:p>
          <a:p>
            <a:pPr algn="ctr"/>
            <a:endParaRPr lang="x-none" sz="1200" b="1" dirty="0">
              <a:solidFill>
                <a:srgbClr val="6D6E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ru-RU" sz="1200" b="1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endParaRPr lang="x-none" sz="1200" b="1" dirty="0">
              <a:solidFill>
                <a:srgbClr val="6D6E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9" name="Rounded Rectangle 16">
            <a:extLst>
              <a:ext uri="{FF2B5EF4-FFF2-40B4-BE49-F238E27FC236}">
                <a16:creationId xmlns="" xmlns:a16="http://schemas.microsoft.com/office/drawing/2014/main" id="{9867F4A4-DF41-4BDF-869E-068FF08CC4B8}"/>
              </a:ext>
            </a:extLst>
          </p:cNvPr>
          <p:cNvSpPr/>
          <p:nvPr/>
        </p:nvSpPr>
        <p:spPr>
          <a:xfrm>
            <a:off x="10134611" y="5191542"/>
            <a:ext cx="1505037" cy="360000"/>
          </a:xfrm>
          <a:prstGeom prst="roundRect">
            <a:avLst>
              <a:gd name="adj" fmla="val 22486"/>
            </a:avLst>
          </a:prstGeom>
          <a:solidFill>
            <a:srgbClr val="F6F5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b="1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С 1 июня 2025 </a:t>
            </a:r>
            <a:endParaRPr lang="x-none" sz="1200" b="1" dirty="0">
              <a:solidFill>
                <a:srgbClr val="6D6E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="" xmlns:a16="http://schemas.microsoft.com/office/drawing/2014/main" id="{246FAB35-2C0A-4224-B669-BA0FD4275615}"/>
              </a:ext>
            </a:extLst>
          </p:cNvPr>
          <p:cNvSpPr txBox="1"/>
          <p:nvPr/>
        </p:nvSpPr>
        <p:spPr>
          <a:xfrm>
            <a:off x="9731577" y="785936"/>
            <a:ext cx="229715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Для производителей РФ </a:t>
            </a:r>
            <a:br>
              <a:rPr lang="ru-RU" sz="120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ru-RU" sz="120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(первая отгрузка в части </a:t>
            </a:r>
            <a:r>
              <a:rPr lang="ru-RU" sz="1200" b="1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подакцизной</a:t>
            </a:r>
            <a:r>
              <a:rPr lang="ru-RU" sz="120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продукции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– </a:t>
            </a:r>
            <a:r>
              <a:rPr lang="ru-RU" sz="120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первое звено)</a:t>
            </a:r>
            <a:endParaRPr lang="ru-RU" sz="1200" dirty="0">
              <a:solidFill>
                <a:schemeClr val="bg1"/>
              </a:solidFill>
            </a:endParaRPr>
          </a:p>
        </p:txBody>
      </p:sp>
      <p:pic>
        <p:nvPicPr>
          <p:cNvPr id="72" name="Graphic 23">
            <a:extLst>
              <a:ext uri="{FF2B5EF4-FFF2-40B4-BE49-F238E27FC236}">
                <a16:creationId xmlns="" xmlns:a16="http://schemas.microsoft.com/office/drawing/2014/main" id="{CDB70578-2344-4306-8245-9E960632EE02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0647089" y="294372"/>
            <a:ext cx="466130" cy="430082"/>
          </a:xfrm>
          <a:prstGeom prst="rect">
            <a:avLst/>
          </a:prstGeom>
        </p:spPr>
      </p:pic>
      <p:sp>
        <p:nvSpPr>
          <p:cNvPr id="74" name="Rounded Rectangle 74">
            <a:extLst>
              <a:ext uri="{FF2B5EF4-FFF2-40B4-BE49-F238E27FC236}">
                <a16:creationId xmlns="" xmlns:a16="http://schemas.microsoft.com/office/drawing/2014/main" id="{4AE034D1-8138-4B9C-81A0-FBCC24349717}"/>
              </a:ext>
            </a:extLst>
          </p:cNvPr>
          <p:cNvSpPr/>
          <p:nvPr/>
        </p:nvSpPr>
        <p:spPr>
          <a:xfrm>
            <a:off x="3338057" y="3850644"/>
            <a:ext cx="1800000" cy="301961"/>
          </a:xfrm>
          <a:prstGeom prst="roundRect">
            <a:avLst>
              <a:gd name="adj" fmla="val 22486"/>
            </a:avLst>
          </a:prstGeom>
          <a:solidFill>
            <a:srgbClr val="F6F5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b="1" dirty="0">
                <a:solidFill>
                  <a:srgbClr val="404040"/>
                </a:solidFill>
                <a:latin typeface="PT Sans Regular"/>
                <a:ea typeface="Segoe UI" panose="020B0502040204020203" pitchFamily="34" charset="0"/>
                <a:cs typeface="Segoe UI" panose="020B0502040204020203" pitchFamily="34" charset="0"/>
              </a:rPr>
              <a:t>С 5 ноября 2024 (А1+А2)</a:t>
            </a:r>
            <a:endParaRPr lang="x-none" sz="1200" b="1" dirty="0">
              <a:solidFill>
                <a:srgbClr val="404040"/>
              </a:solidFill>
              <a:latin typeface="PT Sans Regular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90" name="Рисунок 47">
            <a:extLst>
              <a:ext uri="{FF2B5EF4-FFF2-40B4-BE49-F238E27FC236}">
                <a16:creationId xmlns="" xmlns:a16="http://schemas.microsoft.com/office/drawing/2014/main" id="{C974D882-2374-4D03-B478-4CA8ABB133A2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48540" y="3169803"/>
            <a:ext cx="159968" cy="159968"/>
          </a:xfrm>
          <a:prstGeom prst="rect">
            <a:avLst/>
          </a:prstGeom>
        </p:spPr>
      </p:pic>
      <p:pic>
        <p:nvPicPr>
          <p:cNvPr id="92" name="Рисунок 47">
            <a:extLst>
              <a:ext uri="{FF2B5EF4-FFF2-40B4-BE49-F238E27FC236}">
                <a16:creationId xmlns="" xmlns:a16="http://schemas.microsoft.com/office/drawing/2014/main" id="{A1FA1193-5ED9-4535-9AC9-5D26A7E0C00C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07931" y="3169803"/>
            <a:ext cx="159968" cy="159968"/>
          </a:xfrm>
          <a:prstGeom prst="rect">
            <a:avLst/>
          </a:prstGeom>
        </p:spPr>
      </p:pic>
      <p:cxnSp>
        <p:nvCxnSpPr>
          <p:cNvPr id="9" name="Прямая со стрелкой 8">
            <a:extLst>
              <a:ext uri="{FF2B5EF4-FFF2-40B4-BE49-F238E27FC236}">
                <a16:creationId xmlns="" xmlns:a16="http://schemas.microsoft.com/office/drawing/2014/main" id="{8F59A961-0624-4F17-9917-EEAF1BE782B1}"/>
              </a:ext>
            </a:extLst>
          </p:cNvPr>
          <p:cNvCxnSpPr>
            <a:cxnSpLocks/>
          </p:cNvCxnSpPr>
          <p:nvPr/>
        </p:nvCxnSpPr>
        <p:spPr>
          <a:xfrm>
            <a:off x="9590446" y="2086977"/>
            <a:ext cx="369631" cy="0"/>
          </a:xfrm>
          <a:prstGeom prst="straightConnector1">
            <a:avLst/>
          </a:prstGeom>
          <a:ln>
            <a:solidFill>
              <a:srgbClr val="F6F52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>
            <a:extLst>
              <a:ext uri="{FF2B5EF4-FFF2-40B4-BE49-F238E27FC236}">
                <a16:creationId xmlns="" xmlns:a16="http://schemas.microsoft.com/office/drawing/2014/main" id="{4F6F1B18-684F-4057-A32C-714BAD76586D}"/>
              </a:ext>
            </a:extLst>
          </p:cNvPr>
          <p:cNvSpPr txBox="1"/>
          <p:nvPr/>
        </p:nvSpPr>
        <p:spPr>
          <a:xfrm>
            <a:off x="398475" y="6657945"/>
            <a:ext cx="6093724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ru-RU" sz="700" b="1" kern="100" dirty="0">
                <a:latin typeface="PT Sans Regular"/>
                <a:cs typeface="Times New Roman" panose="02020603050405020304" pitchFamily="18" charset="0"/>
              </a:rPr>
              <a:t>*</a:t>
            </a:r>
            <a:r>
              <a:rPr lang="ru-RU" sz="700" kern="100" dirty="0">
                <a:latin typeface="PT Sans Regular"/>
                <a:cs typeface="Times New Roman" panose="02020603050405020304" pitchFamily="18" charset="0"/>
              </a:rPr>
              <a:t> Постановление Правительства РФ </a:t>
            </a:r>
            <a:r>
              <a:rPr lang="ru-RU" sz="700" kern="100" dirty="0">
                <a:latin typeface="PT Sans Regular"/>
                <a:cs typeface="Times New Roman" panose="02020603050405020304" pitchFamily="18" charset="0"/>
                <a:hlinkClick r:id="rId21" invalidUrl="https://честныйзнак.рф/upload/%D0%9F%D0%9F%D0%A0_887_31_05_%D0%9F%D1%80%D0%B0%D0%B2%D0%B8%D0%BB%D0%B0_%D0%BC%D0%B0%D1%80%D0%BA%D0%B8%D1%80%D0%BE%D0%B2%D0%BA%D0%B8_%D0%BE%D1%82%D0%B4%D0%B5%D0%BB%D1%8C%D0%BD%D1%8B%D1%85_%D0%B2%D0%B8%D0%B4%D0%BE%D0%B2_%D0%91%D0%90_%D0%BD%D0%B0%D0%BF%D0%B8%D1%82%D0%BA%D0%BE%D0%B2_compressed (1).pdf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№ 887</a:t>
            </a:r>
            <a:r>
              <a:rPr lang="ru-RU" sz="700" kern="100" dirty="0">
                <a:latin typeface="PT Sans Regular"/>
                <a:cs typeface="Times New Roman" panose="02020603050405020304" pitchFamily="18" charset="0"/>
              </a:rPr>
              <a:t> от 31 мая 2023 (п. </a:t>
            </a:r>
            <a:r>
              <a:rPr lang="en-US" sz="700" kern="100" dirty="0">
                <a:latin typeface="PT Sans Regular"/>
                <a:cs typeface="Times New Roman" panose="02020603050405020304" pitchFamily="18" charset="0"/>
              </a:rPr>
              <a:t>3</a:t>
            </a:r>
            <a:r>
              <a:rPr lang="ru-RU" sz="700" kern="100" dirty="0">
                <a:latin typeface="PT Sans Regular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77" name="Google Shape;136;p15">
            <a:extLst>
              <a:ext uri="{FF2B5EF4-FFF2-40B4-BE49-F238E27FC236}">
                <a16:creationId xmlns="" xmlns:a16="http://schemas.microsoft.com/office/drawing/2014/main" id="{3AC22793-8AA5-6BE5-2E6E-6C053627212F}"/>
              </a:ext>
            </a:extLst>
          </p:cNvPr>
          <p:cNvSpPr/>
          <p:nvPr/>
        </p:nvSpPr>
        <p:spPr>
          <a:xfrm>
            <a:off x="348887" y="190470"/>
            <a:ext cx="9086478" cy="720000"/>
          </a:xfrm>
          <a:prstGeom prst="roundRect">
            <a:avLst>
              <a:gd name="adj" fmla="val 16667"/>
            </a:avLst>
          </a:prstGeom>
          <a:solidFill>
            <a:srgbClr val="F6F42E"/>
          </a:solidFill>
          <a:ln>
            <a:noFill/>
          </a:ln>
        </p:spPr>
        <p:txBody>
          <a:bodyPr spcFirstLastPara="1" wrap="square" lIns="180000" tIns="180000" rIns="180000" bIns="1800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ru-RU" sz="2400" b="1" i="0" u="none" strike="noStrike" cap="none" dirty="0">
                <a:solidFill>
                  <a:srgbClr val="63666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Quattrocento Sans"/>
              </a:rPr>
              <a:t>Этапы запуска обязательной </a:t>
            </a:r>
            <a:r>
              <a:rPr lang="ru-RU" sz="2400" b="1" i="0" u="none" strike="noStrike" cap="none" dirty="0" smtClean="0">
                <a:solidFill>
                  <a:srgbClr val="63666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Quattrocento Sans"/>
              </a:rPr>
              <a:t>маркировки БА Напитки</a:t>
            </a:r>
            <a:endParaRPr lang="ru-RU" sz="2400" b="1" i="0" u="none" strike="noStrike" cap="none" dirty="0">
              <a:solidFill>
                <a:srgbClr val="63666A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  <a:sym typeface="Quattrocento Sans"/>
            </a:endParaRPr>
          </a:p>
        </p:txBody>
      </p:sp>
    </p:spTree>
    <p:extLst>
      <p:ext uri="{BB962C8B-B14F-4D97-AF65-F5344CB8AC3E}">
        <p14:creationId xmlns:p14="http://schemas.microsoft.com/office/powerpoint/2010/main" val="2504703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E0713D94-A594-0CFE-BE74-CB4897C41FAD}"/>
              </a:ext>
            </a:extLst>
          </p:cNvPr>
          <p:cNvSpPr/>
          <p:nvPr/>
        </p:nvSpPr>
        <p:spPr>
          <a:xfrm>
            <a:off x="0" y="3532300"/>
            <a:ext cx="12191999" cy="3325699"/>
          </a:xfrm>
          <a:prstGeom prst="rect">
            <a:avLst/>
          </a:prstGeom>
          <a:solidFill>
            <a:srgbClr val="63666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2" name="Скругленный прямоугольник 8">
            <a:extLst>
              <a:ext uri="{FF2B5EF4-FFF2-40B4-BE49-F238E27FC236}">
                <a16:creationId xmlns:a16="http://schemas.microsoft.com/office/drawing/2014/main" xmlns="" id="{8E28EABE-F6C0-5A4A-972C-7992916D8559}"/>
              </a:ext>
            </a:extLst>
          </p:cNvPr>
          <p:cNvSpPr/>
          <p:nvPr/>
        </p:nvSpPr>
        <p:spPr>
          <a:xfrm>
            <a:off x="516000" y="359999"/>
            <a:ext cx="11160000" cy="720000"/>
          </a:xfrm>
          <a:prstGeom prst="roundRect">
            <a:avLst/>
          </a:prstGeom>
          <a:solidFill>
            <a:srgbClr val="F6F4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63666A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ПОДАЧА СВЕДЕНИЙ ОБ ОБОРОТЕ В ЭДО</a:t>
            </a:r>
          </a:p>
        </p:txBody>
      </p:sp>
      <p:sp>
        <p:nvSpPr>
          <p:cNvPr id="3" name="Скругленный прямоугольник 21">
            <a:extLst>
              <a:ext uri="{FF2B5EF4-FFF2-40B4-BE49-F238E27FC236}">
                <a16:creationId xmlns:a16="http://schemas.microsoft.com/office/drawing/2014/main" xmlns="" id="{240AA0A9-BC26-EF73-C30B-D0DAA8C3BCF9}"/>
              </a:ext>
            </a:extLst>
          </p:cNvPr>
          <p:cNvSpPr>
            <a:spLocks noChangeAspect="1"/>
          </p:cNvSpPr>
          <p:nvPr/>
        </p:nvSpPr>
        <p:spPr>
          <a:xfrm>
            <a:off x="516000" y="2186831"/>
            <a:ext cx="900000" cy="9000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400">
              <a:solidFill>
                <a:srgbClr val="63666A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A40F2CB-2FE5-FC55-B3AD-97562AF1BAFE}"/>
              </a:ext>
            </a:extLst>
          </p:cNvPr>
          <p:cNvSpPr txBox="1"/>
          <p:nvPr/>
        </p:nvSpPr>
        <p:spPr>
          <a:xfrm>
            <a:off x="516000" y="1437138"/>
            <a:ext cx="11160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63666A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СХЕМА РАБОТЫ ПО ПЕРЕДАЧЕ МАРКИРОВАННОЙ ПРОДУКЦИИ С ВЫВОДОМ ИЗ ОБОРОТА</a:t>
            </a:r>
            <a:r>
              <a:rPr lang="ru-RU" sz="1600" b="1" dirty="0">
                <a:solidFill>
                  <a:srgbClr val="63666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: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63666A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8E09F81D-84EF-B1AB-9E94-9E5AD64D38FB}"/>
              </a:ext>
            </a:extLst>
          </p:cNvPr>
          <p:cNvSpPr txBox="1"/>
          <p:nvPr/>
        </p:nvSpPr>
        <p:spPr>
          <a:xfrm>
            <a:off x="1427063" y="2405999"/>
            <a:ext cx="275478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1200" b="1" dirty="0">
                <a:solidFill>
                  <a:srgbClr val="63666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ФОРМИРОВАНИЕ УПД </a:t>
            </a:r>
            <a:r>
              <a:rPr lang="en-US" sz="1200" b="1" dirty="0">
                <a:solidFill>
                  <a:srgbClr val="63666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(</a:t>
            </a:r>
            <a:r>
              <a:rPr lang="ru-RU" sz="1200" b="1" dirty="0">
                <a:solidFill>
                  <a:srgbClr val="63666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СЧФДОП,ДОП)</a:t>
            </a:r>
            <a:r>
              <a:rPr lang="ru-RU" sz="1200" dirty="0">
                <a:solidFill>
                  <a:srgbClr val="63666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EF810E17-B610-00D9-7A8D-6A7B59C4BB1A}"/>
              </a:ext>
            </a:extLst>
          </p:cNvPr>
          <p:cNvSpPr txBox="1"/>
          <p:nvPr/>
        </p:nvSpPr>
        <p:spPr>
          <a:xfrm>
            <a:off x="5407824" y="2275194"/>
            <a:ext cx="1993674" cy="7232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1200" b="1" dirty="0">
                <a:solidFill>
                  <a:srgbClr val="63666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ПЕРЕДАЧА УПД </a:t>
            </a:r>
          </a:p>
          <a:p>
            <a:pPr>
              <a:spcAft>
                <a:spcPts val="600"/>
              </a:spcAft>
            </a:pPr>
            <a:r>
              <a:rPr lang="ru-RU" sz="1200" dirty="0">
                <a:solidFill>
                  <a:srgbClr val="63666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через оператора ЭДО покупателю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EB8C13C4-CAAE-FD7B-AB22-9D8E23B5F1C4}"/>
              </a:ext>
            </a:extLst>
          </p:cNvPr>
          <p:cNvSpPr txBox="1"/>
          <p:nvPr/>
        </p:nvSpPr>
        <p:spPr>
          <a:xfrm>
            <a:off x="8466879" y="2182861"/>
            <a:ext cx="3209121" cy="9079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1200" b="1" dirty="0">
                <a:solidFill>
                  <a:srgbClr val="63666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ПОДПИСАНИЕ УПД </a:t>
            </a:r>
          </a:p>
          <a:p>
            <a:pPr>
              <a:spcAft>
                <a:spcPts val="600"/>
              </a:spcAft>
            </a:pPr>
            <a:r>
              <a:rPr lang="ru-RU" sz="1200" b="1" dirty="0">
                <a:solidFill>
                  <a:srgbClr val="63666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покупателем</a:t>
            </a:r>
            <a:r>
              <a:rPr lang="ru-RU" sz="1200" dirty="0">
                <a:solidFill>
                  <a:srgbClr val="63666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в течение 3 рабочих дней </a:t>
            </a:r>
            <a:r>
              <a:rPr lang="ru-RU" sz="1200" b="1" dirty="0">
                <a:solidFill>
                  <a:srgbClr val="63666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со дня приемки</a:t>
            </a:r>
            <a:r>
              <a:rPr lang="ru-RU" sz="1200" dirty="0">
                <a:solidFill>
                  <a:srgbClr val="63666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но не позднее дня передачи этих товаров третьим лицам </a:t>
            </a:r>
          </a:p>
        </p:txBody>
      </p:sp>
      <p:sp>
        <p:nvSpPr>
          <p:cNvPr id="38" name="Скругленный прямоугольник 21">
            <a:extLst>
              <a:ext uri="{FF2B5EF4-FFF2-40B4-BE49-F238E27FC236}">
                <a16:creationId xmlns:a16="http://schemas.microsoft.com/office/drawing/2014/main" xmlns="" id="{9D86A851-9BCB-01DA-0D62-A0A9FD6033E5}"/>
              </a:ext>
            </a:extLst>
          </p:cNvPr>
          <p:cNvSpPr>
            <a:spLocks noChangeAspect="1"/>
          </p:cNvSpPr>
          <p:nvPr/>
        </p:nvSpPr>
        <p:spPr>
          <a:xfrm>
            <a:off x="4420776" y="2186831"/>
            <a:ext cx="900000" cy="9000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400">
              <a:solidFill>
                <a:srgbClr val="63666A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0" name="Скругленный прямоугольник 21">
            <a:extLst>
              <a:ext uri="{FF2B5EF4-FFF2-40B4-BE49-F238E27FC236}">
                <a16:creationId xmlns:a16="http://schemas.microsoft.com/office/drawing/2014/main" xmlns="" id="{2C350AE6-3085-5A49-6F7D-F3F714736FAF}"/>
              </a:ext>
            </a:extLst>
          </p:cNvPr>
          <p:cNvSpPr>
            <a:spLocks noChangeAspect="1"/>
          </p:cNvSpPr>
          <p:nvPr/>
        </p:nvSpPr>
        <p:spPr>
          <a:xfrm>
            <a:off x="7523622" y="2186831"/>
            <a:ext cx="900000" cy="9000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400">
              <a:solidFill>
                <a:srgbClr val="63666A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43" name="Picture 14">
            <a:extLst>
              <a:ext uri="{FF2B5EF4-FFF2-40B4-BE49-F238E27FC236}">
                <a16:creationId xmlns:a16="http://schemas.microsoft.com/office/drawing/2014/main" xmlns="" id="{09DFBB23-E878-7280-20B4-1B88FA7139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/>
        </p:blipFill>
        <p:spPr>
          <a:xfrm>
            <a:off x="7666878" y="2330087"/>
            <a:ext cx="613489" cy="613489"/>
          </a:xfrm>
          <a:prstGeom prst="rect">
            <a:avLst/>
          </a:prstGeom>
        </p:spPr>
      </p:pic>
      <p:pic>
        <p:nvPicPr>
          <p:cNvPr id="48" name="Picture 14">
            <a:extLst>
              <a:ext uri="{FF2B5EF4-FFF2-40B4-BE49-F238E27FC236}">
                <a16:creationId xmlns:a16="http://schemas.microsoft.com/office/drawing/2014/main" xmlns="" id="{88AC8014-6347-8392-0305-556FAC140D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/>
        </p:blipFill>
        <p:spPr>
          <a:xfrm>
            <a:off x="4564032" y="2330087"/>
            <a:ext cx="613489" cy="613489"/>
          </a:xfrm>
          <a:prstGeom prst="rect">
            <a:avLst/>
          </a:prstGeom>
        </p:spPr>
      </p:pic>
      <p:pic>
        <p:nvPicPr>
          <p:cNvPr id="49" name="Picture 14">
            <a:extLst>
              <a:ext uri="{FF2B5EF4-FFF2-40B4-BE49-F238E27FC236}">
                <a16:creationId xmlns:a16="http://schemas.microsoft.com/office/drawing/2014/main" xmlns="" id="{582578E3-0531-C772-DC9B-A613E2ED13A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/>
        </p:blipFill>
        <p:spPr>
          <a:xfrm>
            <a:off x="659256" y="2330087"/>
            <a:ext cx="613489" cy="613489"/>
          </a:xfrm>
          <a:prstGeom prst="rect">
            <a:avLst/>
          </a:prstGeom>
        </p:spPr>
      </p:pic>
      <p:cxnSp>
        <p:nvCxnSpPr>
          <p:cNvPr id="50" name="Straight Connector 7">
            <a:extLst>
              <a:ext uri="{FF2B5EF4-FFF2-40B4-BE49-F238E27FC236}">
                <a16:creationId xmlns:a16="http://schemas.microsoft.com/office/drawing/2014/main" xmlns="" id="{954DEA50-4B41-87F4-E2FB-DB8D2ED51124}"/>
              </a:ext>
            </a:extLst>
          </p:cNvPr>
          <p:cNvCxnSpPr>
            <a:cxnSpLocks/>
          </p:cNvCxnSpPr>
          <p:nvPr/>
        </p:nvCxnSpPr>
        <p:spPr>
          <a:xfrm>
            <a:off x="389999" y="5523533"/>
            <a:ext cx="11160000" cy="0"/>
          </a:xfrm>
          <a:prstGeom prst="line">
            <a:avLst/>
          </a:prstGeom>
          <a:ln w="25400">
            <a:solidFill>
              <a:srgbClr val="F6F42E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Oval 57">
            <a:extLst>
              <a:ext uri="{FF2B5EF4-FFF2-40B4-BE49-F238E27FC236}">
                <a16:creationId xmlns:a16="http://schemas.microsoft.com/office/drawing/2014/main" xmlns="" id="{79571AA6-7D90-B602-C982-393CE4E466AB}"/>
              </a:ext>
            </a:extLst>
          </p:cNvPr>
          <p:cNvSpPr>
            <a:spLocks noChangeAspect="1"/>
          </p:cNvSpPr>
          <p:nvPr/>
        </p:nvSpPr>
        <p:spPr>
          <a:xfrm>
            <a:off x="1810966" y="5397533"/>
            <a:ext cx="252000" cy="252000"/>
          </a:xfrm>
          <a:prstGeom prst="ellipse">
            <a:avLst/>
          </a:prstGeom>
          <a:solidFill>
            <a:srgbClr val="F6F42E"/>
          </a:solidFill>
          <a:ln w="25400">
            <a:solidFill>
              <a:srgbClr val="6366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xmlns="" id="{A9B8348E-F1AC-278E-E271-B62DB4AB2B0F}"/>
              </a:ext>
            </a:extLst>
          </p:cNvPr>
          <p:cNvSpPr>
            <a:spLocks noChangeAspect="1"/>
          </p:cNvSpPr>
          <p:nvPr/>
        </p:nvSpPr>
        <p:spPr>
          <a:xfrm>
            <a:off x="5843999" y="5397533"/>
            <a:ext cx="252000" cy="252000"/>
          </a:xfrm>
          <a:prstGeom prst="ellipse">
            <a:avLst/>
          </a:prstGeom>
          <a:solidFill>
            <a:srgbClr val="F6F42E"/>
          </a:solidFill>
          <a:ln w="25400">
            <a:solidFill>
              <a:srgbClr val="6366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xmlns="" id="{EFB77718-4543-9FA6-BC79-CFC38CE68BF4}"/>
              </a:ext>
            </a:extLst>
          </p:cNvPr>
          <p:cNvSpPr>
            <a:spLocks noChangeAspect="1"/>
          </p:cNvSpPr>
          <p:nvPr/>
        </p:nvSpPr>
        <p:spPr>
          <a:xfrm>
            <a:off x="9625796" y="5397533"/>
            <a:ext cx="252000" cy="252000"/>
          </a:xfrm>
          <a:prstGeom prst="ellipse">
            <a:avLst/>
          </a:prstGeom>
          <a:solidFill>
            <a:srgbClr val="F6F42E"/>
          </a:solidFill>
          <a:ln w="25400">
            <a:solidFill>
              <a:srgbClr val="6366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62" name="Elbow Connector 61">
            <a:extLst>
              <a:ext uri="{FF2B5EF4-FFF2-40B4-BE49-F238E27FC236}">
                <a16:creationId xmlns:a16="http://schemas.microsoft.com/office/drawing/2014/main" xmlns="" id="{EEB4639A-4913-5875-49D1-FD1ABFC9726A}"/>
              </a:ext>
            </a:extLst>
          </p:cNvPr>
          <p:cNvCxnSpPr>
            <a:cxnSpLocks/>
            <a:stCxn id="69" idx="2"/>
            <a:endCxn id="58" idx="4"/>
          </p:cNvCxnSpPr>
          <p:nvPr/>
        </p:nvCxnSpPr>
        <p:spPr>
          <a:xfrm rot="5400000" flipH="1">
            <a:off x="4883161" y="2703338"/>
            <a:ext cx="38103" cy="5930494"/>
          </a:xfrm>
          <a:prstGeom prst="bentConnector3">
            <a:avLst>
              <a:gd name="adj1" fmla="val -599953"/>
            </a:avLst>
          </a:prstGeom>
          <a:ln w="127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Скругленный прямоугольник 8">
            <a:extLst>
              <a:ext uri="{FF2B5EF4-FFF2-40B4-BE49-F238E27FC236}">
                <a16:creationId xmlns:a16="http://schemas.microsoft.com/office/drawing/2014/main" xmlns="" id="{00D0E21B-F82E-AF73-0164-251BF8E1DDBB}"/>
              </a:ext>
            </a:extLst>
          </p:cNvPr>
          <p:cNvSpPr/>
          <p:nvPr/>
        </p:nvSpPr>
        <p:spPr>
          <a:xfrm>
            <a:off x="3726485" y="5359430"/>
            <a:ext cx="658727" cy="32820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i="0" u="none" strike="noStrike" kern="1200" cap="none" spc="0" normalizeH="0" baseline="0" noProof="0" dirty="0">
                <a:ln>
                  <a:noFill/>
                </a:ln>
                <a:solidFill>
                  <a:srgbClr val="63666A"/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ЭДО</a:t>
            </a:r>
          </a:p>
        </p:txBody>
      </p:sp>
      <p:sp>
        <p:nvSpPr>
          <p:cNvPr id="69" name="Скругленный прямоугольник 8">
            <a:extLst>
              <a:ext uri="{FF2B5EF4-FFF2-40B4-BE49-F238E27FC236}">
                <a16:creationId xmlns:a16="http://schemas.microsoft.com/office/drawing/2014/main" xmlns="" id="{FF83625C-C9C0-C2C2-DA7A-99299EB6C888}"/>
              </a:ext>
            </a:extLst>
          </p:cNvPr>
          <p:cNvSpPr/>
          <p:nvPr/>
        </p:nvSpPr>
        <p:spPr>
          <a:xfrm>
            <a:off x="7538096" y="5359430"/>
            <a:ext cx="658727" cy="32820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i="0" u="none" strike="noStrike" kern="1200" cap="none" spc="0" normalizeH="0" baseline="0" noProof="0" dirty="0">
                <a:ln>
                  <a:noFill/>
                </a:ln>
                <a:solidFill>
                  <a:srgbClr val="63666A"/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ЭДО</a:t>
            </a:r>
          </a:p>
        </p:txBody>
      </p: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xmlns="" id="{FA20B4AC-2025-B8C0-C3AC-0216CFCFFD83}"/>
              </a:ext>
            </a:extLst>
          </p:cNvPr>
          <p:cNvCxnSpPr>
            <a:cxnSpLocks/>
            <a:stCxn id="58" idx="0"/>
            <a:endCxn id="9" idx="2"/>
          </p:cNvCxnSpPr>
          <p:nvPr/>
        </p:nvCxnSpPr>
        <p:spPr>
          <a:xfrm flipH="1" flipV="1">
            <a:off x="1936965" y="5037904"/>
            <a:ext cx="1" cy="359629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xmlns="" id="{99E40BCD-3083-9A25-892E-08A663DD8D3F}"/>
              </a:ext>
            </a:extLst>
          </p:cNvPr>
          <p:cNvCxnSpPr>
            <a:cxnSpLocks/>
            <a:stCxn id="59" idx="0"/>
            <a:endCxn id="10" idx="2"/>
          </p:cNvCxnSpPr>
          <p:nvPr/>
        </p:nvCxnSpPr>
        <p:spPr>
          <a:xfrm flipH="1" flipV="1">
            <a:off x="5963479" y="5037904"/>
            <a:ext cx="6520" cy="359629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xmlns="" id="{E17E5DB7-C722-0BD6-0DB7-66BE3B900A05}"/>
              </a:ext>
            </a:extLst>
          </p:cNvPr>
          <p:cNvCxnSpPr>
            <a:cxnSpLocks/>
            <a:stCxn id="60" idx="0"/>
            <a:endCxn id="11" idx="2"/>
          </p:cNvCxnSpPr>
          <p:nvPr/>
        </p:nvCxnSpPr>
        <p:spPr>
          <a:xfrm flipV="1">
            <a:off x="9751796" y="4668572"/>
            <a:ext cx="0" cy="728961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6DF5E927-3E13-2BAC-433E-D12D91AC02B8}"/>
              </a:ext>
            </a:extLst>
          </p:cNvPr>
          <p:cNvSpPr txBox="1"/>
          <p:nvPr/>
        </p:nvSpPr>
        <p:spPr>
          <a:xfrm>
            <a:off x="671862" y="4022241"/>
            <a:ext cx="253020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Продавец (Титул Продавца). Указание инф. о отгружаемой продукции и признака покупки для собственных нужд или производственных целей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F4B7CA83-C4C7-2A28-948F-E0D61E6DE95E}"/>
              </a:ext>
            </a:extLst>
          </p:cNvPr>
          <p:cNvSpPr txBox="1"/>
          <p:nvPr/>
        </p:nvSpPr>
        <p:spPr>
          <a:xfrm>
            <a:off x="4698376" y="4022241"/>
            <a:ext cx="253020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Покупатель (Титул Покупателя). Приёмка продукции и указание признака покупки товаров для собственных нужд</a:t>
            </a:r>
            <a:r>
              <a:rPr kumimoji="0" lang="ru-RU" sz="120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sz="120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и</a:t>
            </a:r>
            <a:r>
              <a:rPr kumimoji="0" lang="ru-RU" sz="120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ли производственных целей</a:t>
            </a:r>
            <a:endParaRPr kumimoji="0" lang="ru-RU" sz="12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9168032-54E6-E3AA-C473-D7EDB2D52B1D}"/>
              </a:ext>
            </a:extLst>
          </p:cNvPr>
          <p:cNvSpPr txBox="1"/>
          <p:nvPr/>
        </p:nvSpPr>
        <p:spPr>
          <a:xfrm>
            <a:off x="8486693" y="4022241"/>
            <a:ext cx="253020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Регистрация УПД в ГИС МТ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и</a:t>
            </a:r>
            <a:r>
              <a:rPr kumimoji="0" lang="ru-RU" sz="12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вывод кодов маркировки из оборота.</a:t>
            </a:r>
          </a:p>
        </p:txBody>
      </p:sp>
    </p:spTree>
    <p:extLst>
      <p:ext uri="{BB962C8B-B14F-4D97-AF65-F5344CB8AC3E}">
        <p14:creationId xmlns:p14="http://schemas.microsoft.com/office/powerpoint/2010/main" val="368419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E0713D94-A594-0CFE-BE74-CB4897C41FAD}"/>
              </a:ext>
            </a:extLst>
          </p:cNvPr>
          <p:cNvSpPr/>
          <p:nvPr/>
        </p:nvSpPr>
        <p:spPr>
          <a:xfrm>
            <a:off x="0" y="3178406"/>
            <a:ext cx="12191999" cy="3679594"/>
          </a:xfrm>
          <a:prstGeom prst="rect">
            <a:avLst/>
          </a:prstGeom>
          <a:solidFill>
            <a:srgbClr val="63666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2" name="Скругленный прямоугольник 8">
            <a:extLst>
              <a:ext uri="{FF2B5EF4-FFF2-40B4-BE49-F238E27FC236}">
                <a16:creationId xmlns:a16="http://schemas.microsoft.com/office/drawing/2014/main" xmlns="" id="{8E28EABE-F6C0-5A4A-972C-7992916D8559}"/>
              </a:ext>
            </a:extLst>
          </p:cNvPr>
          <p:cNvSpPr/>
          <p:nvPr/>
        </p:nvSpPr>
        <p:spPr>
          <a:xfrm>
            <a:off x="516000" y="359999"/>
            <a:ext cx="11160000" cy="720000"/>
          </a:xfrm>
          <a:prstGeom prst="roundRect">
            <a:avLst/>
          </a:prstGeom>
          <a:solidFill>
            <a:srgbClr val="F6F4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63666A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ПОДАЧА СВЕДЕНИЙ ОБ ОБОРОТЕ В ЭДО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A40F2CB-2FE5-FC55-B3AD-97562AF1BAFE}"/>
              </a:ext>
            </a:extLst>
          </p:cNvPr>
          <p:cNvSpPr txBox="1"/>
          <p:nvPr/>
        </p:nvSpPr>
        <p:spPr>
          <a:xfrm>
            <a:off x="516000" y="1437138"/>
            <a:ext cx="11160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63666A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СХЕМА </a:t>
            </a:r>
            <a:r>
              <a:rPr lang="ru-RU" sz="1600" b="1" dirty="0">
                <a:solidFill>
                  <a:srgbClr val="63666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ВОЗВРАТА ИЛИ ИСПРАВЛЕНИЯ ОШИБОК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63666A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8E09F81D-84EF-B1AB-9E94-9E5AD64D38FB}"/>
              </a:ext>
            </a:extLst>
          </p:cNvPr>
          <p:cNvSpPr txBox="1"/>
          <p:nvPr/>
        </p:nvSpPr>
        <p:spPr>
          <a:xfrm>
            <a:off x="1427063" y="2059533"/>
            <a:ext cx="275478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63666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Покупатель информирует Продавца о выявленной проблеме в поставке</a:t>
            </a:r>
            <a:endParaRPr lang="ru-RU" sz="1200" dirty="0">
              <a:solidFill>
                <a:srgbClr val="63666A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EF810E17-B610-00D9-7A8D-6A7B59C4BB1A}"/>
              </a:ext>
            </a:extLst>
          </p:cNvPr>
          <p:cNvSpPr txBox="1"/>
          <p:nvPr/>
        </p:nvSpPr>
        <p:spPr>
          <a:xfrm>
            <a:off x="4996033" y="1930713"/>
            <a:ext cx="225905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63666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Продавец оформляет </a:t>
            </a:r>
            <a:r>
              <a:rPr lang="ru-RU" sz="1200" b="1" dirty="0" err="1">
                <a:solidFill>
                  <a:srgbClr val="63666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УПДи</a:t>
            </a:r>
            <a:r>
              <a:rPr lang="ru-RU" sz="1200" b="1" dirty="0">
                <a:solidFill>
                  <a:srgbClr val="63666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или УКД к ранее оформленному УПД для исправления ошибки или оформления возврата</a:t>
            </a:r>
            <a:endParaRPr lang="ru-RU" sz="1200" dirty="0">
              <a:solidFill>
                <a:srgbClr val="63666A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EB8C13C4-CAAE-FD7B-AB22-9D8E23B5F1C4}"/>
              </a:ext>
            </a:extLst>
          </p:cNvPr>
          <p:cNvSpPr txBox="1"/>
          <p:nvPr/>
        </p:nvSpPr>
        <p:spPr>
          <a:xfrm>
            <a:off x="8466879" y="1967200"/>
            <a:ext cx="320912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63666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Подписание </a:t>
            </a:r>
            <a:r>
              <a:rPr lang="ru-RU" sz="1200" b="1" dirty="0" err="1">
                <a:solidFill>
                  <a:srgbClr val="63666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УПДи</a:t>
            </a:r>
            <a:r>
              <a:rPr lang="ru-RU" sz="1200" b="1" dirty="0">
                <a:solidFill>
                  <a:srgbClr val="63666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или УКД </a:t>
            </a:r>
          </a:p>
          <a:p>
            <a:r>
              <a:rPr lang="ru-RU" sz="1200" b="1" dirty="0">
                <a:solidFill>
                  <a:srgbClr val="63666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покупателем</a:t>
            </a:r>
            <a:r>
              <a:rPr lang="ru-RU" sz="1200" dirty="0">
                <a:solidFill>
                  <a:srgbClr val="63666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в течение 3 рабочих дней </a:t>
            </a:r>
            <a:r>
              <a:rPr lang="ru-RU" sz="1200" b="1" dirty="0">
                <a:solidFill>
                  <a:srgbClr val="63666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со дня исправления</a:t>
            </a:r>
            <a:r>
              <a:rPr lang="ru-RU" sz="1200" dirty="0">
                <a:solidFill>
                  <a:srgbClr val="63666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но не позднее дня передачи этих товаров третьим лицам 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2450C779-5F13-A321-CEF2-C3B34F57946D}"/>
              </a:ext>
            </a:extLst>
          </p:cNvPr>
          <p:cNvGrpSpPr/>
          <p:nvPr/>
        </p:nvGrpSpPr>
        <p:grpSpPr>
          <a:xfrm>
            <a:off x="7523622" y="1932698"/>
            <a:ext cx="900000" cy="900000"/>
            <a:chOff x="7523622" y="2186831"/>
            <a:chExt cx="900000" cy="900000"/>
          </a:xfrm>
        </p:grpSpPr>
        <p:sp>
          <p:nvSpPr>
            <p:cNvPr id="40" name="Скругленный прямоугольник 21">
              <a:extLst>
                <a:ext uri="{FF2B5EF4-FFF2-40B4-BE49-F238E27FC236}">
                  <a16:creationId xmlns:a16="http://schemas.microsoft.com/office/drawing/2014/main" xmlns="" id="{2C350AE6-3085-5A49-6F7D-F3F714736FA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23622" y="2186831"/>
              <a:ext cx="900000" cy="90000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sz="1400">
                <a:solidFill>
                  <a:srgbClr val="63666A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pic>
          <p:nvPicPr>
            <p:cNvPr id="43" name="Picture 14">
              <a:extLst>
                <a:ext uri="{FF2B5EF4-FFF2-40B4-BE49-F238E27FC236}">
                  <a16:creationId xmlns:a16="http://schemas.microsoft.com/office/drawing/2014/main" xmlns="" id="{09DFBB23-E878-7280-20B4-1B88FA7139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/>
          </p:blipFill>
          <p:spPr>
            <a:xfrm>
              <a:off x="7666878" y="2330087"/>
              <a:ext cx="613489" cy="613489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E10F923D-7C22-CC7B-21E5-D8A396ECAA0A}"/>
              </a:ext>
            </a:extLst>
          </p:cNvPr>
          <p:cNvGrpSpPr/>
          <p:nvPr/>
        </p:nvGrpSpPr>
        <p:grpSpPr>
          <a:xfrm>
            <a:off x="4008985" y="1930713"/>
            <a:ext cx="900000" cy="900000"/>
            <a:chOff x="4420776" y="2186831"/>
            <a:chExt cx="900000" cy="900000"/>
          </a:xfrm>
        </p:grpSpPr>
        <p:sp>
          <p:nvSpPr>
            <p:cNvPr id="38" name="Скругленный прямоугольник 21">
              <a:extLst>
                <a:ext uri="{FF2B5EF4-FFF2-40B4-BE49-F238E27FC236}">
                  <a16:creationId xmlns:a16="http://schemas.microsoft.com/office/drawing/2014/main" xmlns="" id="{9D86A851-9BCB-01DA-0D62-A0A9FD6033E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420776" y="2186831"/>
              <a:ext cx="900000" cy="90000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sz="1400">
                <a:solidFill>
                  <a:srgbClr val="63666A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pic>
          <p:nvPicPr>
            <p:cNvPr id="48" name="Picture 14">
              <a:extLst>
                <a:ext uri="{FF2B5EF4-FFF2-40B4-BE49-F238E27FC236}">
                  <a16:creationId xmlns:a16="http://schemas.microsoft.com/office/drawing/2014/main" xmlns="" id="{88AC8014-6347-8392-0305-556FAC140D8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/>
          </p:blipFill>
          <p:spPr>
            <a:xfrm>
              <a:off x="4564032" y="2330087"/>
              <a:ext cx="613489" cy="613489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5BBBC6AA-9851-C07F-CA31-6BD4151D4B3D}"/>
              </a:ext>
            </a:extLst>
          </p:cNvPr>
          <p:cNvGrpSpPr/>
          <p:nvPr/>
        </p:nvGrpSpPr>
        <p:grpSpPr>
          <a:xfrm>
            <a:off x="516000" y="1932698"/>
            <a:ext cx="900000" cy="900000"/>
            <a:chOff x="516000" y="2186831"/>
            <a:chExt cx="900000" cy="900000"/>
          </a:xfrm>
        </p:grpSpPr>
        <p:sp>
          <p:nvSpPr>
            <p:cNvPr id="3" name="Скругленный прямоугольник 21">
              <a:extLst>
                <a:ext uri="{FF2B5EF4-FFF2-40B4-BE49-F238E27FC236}">
                  <a16:creationId xmlns:a16="http://schemas.microsoft.com/office/drawing/2014/main" xmlns="" id="{240AA0A9-BC26-EF73-C30B-D0DAA8C3BCF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16000" y="2186831"/>
              <a:ext cx="900000" cy="90000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sz="1400">
                <a:solidFill>
                  <a:srgbClr val="63666A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pic>
          <p:nvPicPr>
            <p:cNvPr id="49" name="Picture 14">
              <a:extLst>
                <a:ext uri="{FF2B5EF4-FFF2-40B4-BE49-F238E27FC236}">
                  <a16:creationId xmlns:a16="http://schemas.microsoft.com/office/drawing/2014/main" xmlns="" id="{582578E3-0531-C772-DC9B-A613E2ED13A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/>
          </p:blipFill>
          <p:spPr>
            <a:xfrm>
              <a:off x="659256" y="2330087"/>
              <a:ext cx="613489" cy="613489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209B85D-7655-A204-1395-7DC64043BDAE}"/>
              </a:ext>
            </a:extLst>
          </p:cNvPr>
          <p:cNvSpPr txBox="1"/>
          <p:nvPr/>
        </p:nvSpPr>
        <p:spPr>
          <a:xfrm>
            <a:off x="515999" y="5539649"/>
            <a:ext cx="11159997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ru-RU" sz="1600" b="1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УКД</a:t>
            </a:r>
            <a:r>
              <a:rPr lang="ru-RU" sz="1600" b="0" i="0" dirty="0">
                <a:solidFill>
                  <a:schemeClr val="bg1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– </a:t>
            </a:r>
            <a:r>
              <a:rPr lang="ru-RU" sz="160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оформляется при изменении количества товаров в поставке и\или стоимости товаров.</a:t>
            </a:r>
          </a:p>
          <a:p>
            <a:pPr>
              <a:spcAft>
                <a:spcPts val="1200"/>
              </a:spcAft>
            </a:pPr>
            <a:r>
              <a:rPr lang="ru-RU" sz="1600" b="1" dirty="0" err="1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УПДи</a:t>
            </a:r>
            <a:r>
              <a:rPr lang="ru-RU" sz="1600" b="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– </a:t>
            </a:r>
            <a:r>
              <a:rPr lang="ru-RU" sz="160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оформляется для исправления обнаруженных ошибок в т.ч.</a:t>
            </a:r>
            <a:r>
              <a:rPr lang="en-US" sz="160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sz="160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инф. о кодах маркировки (</a:t>
            </a:r>
            <a:r>
              <a:rPr lang="ru-RU" sz="1600" dirty="0" err="1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пересорт</a:t>
            </a:r>
            <a:r>
              <a:rPr lang="ru-RU" sz="160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по КМ, неверный формат кода и т.д.). Оформляется в случае когда количество и стоимость товаров не меняется. </a:t>
            </a:r>
          </a:p>
        </p:txBody>
      </p:sp>
      <p:cxnSp>
        <p:nvCxnSpPr>
          <p:cNvPr id="30" name="Straight Connector 7">
            <a:extLst>
              <a:ext uri="{FF2B5EF4-FFF2-40B4-BE49-F238E27FC236}">
                <a16:creationId xmlns:a16="http://schemas.microsoft.com/office/drawing/2014/main" xmlns="" id="{CD210160-E6E8-E054-5AC6-18C0A1ECFC0C}"/>
              </a:ext>
            </a:extLst>
          </p:cNvPr>
          <p:cNvCxnSpPr>
            <a:cxnSpLocks/>
          </p:cNvCxnSpPr>
          <p:nvPr/>
        </p:nvCxnSpPr>
        <p:spPr>
          <a:xfrm>
            <a:off x="516000" y="4857718"/>
            <a:ext cx="11160000" cy="0"/>
          </a:xfrm>
          <a:prstGeom prst="line">
            <a:avLst/>
          </a:prstGeom>
          <a:ln w="25400">
            <a:solidFill>
              <a:srgbClr val="F6F42E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Oval 36">
            <a:extLst>
              <a:ext uri="{FF2B5EF4-FFF2-40B4-BE49-F238E27FC236}">
                <a16:creationId xmlns:a16="http://schemas.microsoft.com/office/drawing/2014/main" xmlns="" id="{92262ACC-E631-272F-C059-82B8C8E52684}"/>
              </a:ext>
            </a:extLst>
          </p:cNvPr>
          <p:cNvSpPr>
            <a:spLocks noChangeAspect="1"/>
          </p:cNvSpPr>
          <p:nvPr/>
        </p:nvSpPr>
        <p:spPr>
          <a:xfrm>
            <a:off x="1458633" y="4731718"/>
            <a:ext cx="252000" cy="252000"/>
          </a:xfrm>
          <a:prstGeom prst="ellipse">
            <a:avLst/>
          </a:prstGeom>
          <a:solidFill>
            <a:srgbClr val="F6F42E"/>
          </a:solidFill>
          <a:ln w="25400">
            <a:solidFill>
              <a:srgbClr val="6366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xmlns="" id="{D9DC5F05-9074-91D2-F304-7E09AE84385C}"/>
              </a:ext>
            </a:extLst>
          </p:cNvPr>
          <p:cNvSpPr>
            <a:spLocks noChangeAspect="1"/>
          </p:cNvSpPr>
          <p:nvPr/>
        </p:nvSpPr>
        <p:spPr>
          <a:xfrm>
            <a:off x="4434478" y="4731718"/>
            <a:ext cx="252000" cy="252000"/>
          </a:xfrm>
          <a:prstGeom prst="ellipse">
            <a:avLst/>
          </a:prstGeom>
          <a:solidFill>
            <a:srgbClr val="F6F42E"/>
          </a:solidFill>
          <a:ln w="25400">
            <a:solidFill>
              <a:srgbClr val="6366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xmlns="" id="{F086A457-C68A-352C-93EE-98D0645F2DE9}"/>
              </a:ext>
            </a:extLst>
          </p:cNvPr>
          <p:cNvSpPr>
            <a:spLocks noChangeAspect="1"/>
          </p:cNvSpPr>
          <p:nvPr/>
        </p:nvSpPr>
        <p:spPr>
          <a:xfrm>
            <a:off x="7909470" y="4731718"/>
            <a:ext cx="252000" cy="252000"/>
          </a:xfrm>
          <a:prstGeom prst="ellipse">
            <a:avLst/>
          </a:prstGeom>
          <a:solidFill>
            <a:srgbClr val="F6F42E"/>
          </a:solidFill>
          <a:ln w="25400">
            <a:solidFill>
              <a:srgbClr val="6366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2" name="Скругленный прямоугольник 8">
            <a:extLst>
              <a:ext uri="{FF2B5EF4-FFF2-40B4-BE49-F238E27FC236}">
                <a16:creationId xmlns:a16="http://schemas.microsoft.com/office/drawing/2014/main" xmlns="" id="{73ED3A49-6914-53E9-972A-AEC4D16D1E21}"/>
              </a:ext>
            </a:extLst>
          </p:cNvPr>
          <p:cNvSpPr/>
          <p:nvPr/>
        </p:nvSpPr>
        <p:spPr>
          <a:xfrm>
            <a:off x="2653268" y="4693615"/>
            <a:ext cx="658727" cy="32820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i="0" u="none" strike="noStrike" kern="1200" cap="none" spc="0" normalizeH="0" baseline="0" noProof="0" dirty="0">
                <a:ln>
                  <a:noFill/>
                </a:ln>
                <a:solidFill>
                  <a:srgbClr val="63666A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ЭДО</a:t>
            </a:r>
          </a:p>
        </p:txBody>
      </p:sp>
      <p:sp>
        <p:nvSpPr>
          <p:cNvPr id="44" name="Скругленный прямоугольник 8">
            <a:extLst>
              <a:ext uri="{FF2B5EF4-FFF2-40B4-BE49-F238E27FC236}">
                <a16:creationId xmlns:a16="http://schemas.microsoft.com/office/drawing/2014/main" xmlns="" id="{DD6F99FF-6CE7-5F39-9108-12A199ED023C}"/>
              </a:ext>
            </a:extLst>
          </p:cNvPr>
          <p:cNvSpPr/>
          <p:nvPr/>
        </p:nvSpPr>
        <p:spPr>
          <a:xfrm>
            <a:off x="5941928" y="4693615"/>
            <a:ext cx="658727" cy="32820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i="0" u="none" strike="noStrike" kern="1200" cap="none" spc="0" normalizeH="0" baseline="0" noProof="0" dirty="0">
                <a:ln>
                  <a:noFill/>
                </a:ln>
                <a:solidFill>
                  <a:srgbClr val="63666A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ЭДО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xmlns="" id="{A0B373CF-9F1A-FF92-0A71-9C94D97F660A}"/>
              </a:ext>
            </a:extLst>
          </p:cNvPr>
          <p:cNvCxnSpPr>
            <a:cxnSpLocks/>
            <a:stCxn id="37" idx="0"/>
            <a:endCxn id="85" idx="2"/>
          </p:cNvCxnSpPr>
          <p:nvPr/>
        </p:nvCxnSpPr>
        <p:spPr>
          <a:xfrm flipV="1">
            <a:off x="1584633" y="4259176"/>
            <a:ext cx="1" cy="472542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xmlns="" id="{CEAC347E-1724-BD74-5E3F-6279D6620E85}"/>
              </a:ext>
            </a:extLst>
          </p:cNvPr>
          <p:cNvCxnSpPr>
            <a:cxnSpLocks/>
            <a:stCxn id="39" idx="0"/>
            <a:endCxn id="86" idx="2"/>
          </p:cNvCxnSpPr>
          <p:nvPr/>
        </p:nvCxnSpPr>
        <p:spPr>
          <a:xfrm flipV="1">
            <a:off x="4560478" y="4259176"/>
            <a:ext cx="0" cy="472542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xmlns="" id="{668C4F0A-E284-5D82-C0C2-CF41FAAC5B3F}"/>
              </a:ext>
            </a:extLst>
          </p:cNvPr>
          <p:cNvCxnSpPr>
            <a:cxnSpLocks/>
            <a:stCxn id="41" idx="0"/>
            <a:endCxn id="92" idx="2"/>
          </p:cNvCxnSpPr>
          <p:nvPr/>
        </p:nvCxnSpPr>
        <p:spPr>
          <a:xfrm flipV="1">
            <a:off x="8035470" y="4074510"/>
            <a:ext cx="0" cy="657208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Oval 59">
            <a:extLst>
              <a:ext uri="{FF2B5EF4-FFF2-40B4-BE49-F238E27FC236}">
                <a16:creationId xmlns:a16="http://schemas.microsoft.com/office/drawing/2014/main" xmlns="" id="{0B878FFF-B19A-082D-F46F-7B6B0CDBDDC1}"/>
              </a:ext>
            </a:extLst>
          </p:cNvPr>
          <p:cNvSpPr>
            <a:spLocks noChangeAspect="1"/>
          </p:cNvSpPr>
          <p:nvPr/>
        </p:nvSpPr>
        <p:spPr>
          <a:xfrm>
            <a:off x="10423253" y="4731718"/>
            <a:ext cx="252000" cy="252000"/>
          </a:xfrm>
          <a:prstGeom prst="ellipse">
            <a:avLst/>
          </a:prstGeom>
          <a:solidFill>
            <a:srgbClr val="F6F42E"/>
          </a:solidFill>
          <a:ln w="25400">
            <a:solidFill>
              <a:srgbClr val="6366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cxnSp>
        <p:nvCxnSpPr>
          <p:cNvPr id="53" name="Straight Connector 77">
            <a:extLst>
              <a:ext uri="{FF2B5EF4-FFF2-40B4-BE49-F238E27FC236}">
                <a16:creationId xmlns:a16="http://schemas.microsoft.com/office/drawing/2014/main" xmlns="" id="{A8EA2528-2073-A4B9-062A-913209D5BD0C}"/>
              </a:ext>
            </a:extLst>
          </p:cNvPr>
          <p:cNvCxnSpPr>
            <a:cxnSpLocks/>
            <a:stCxn id="52" idx="0"/>
            <a:endCxn id="95" idx="2"/>
          </p:cNvCxnSpPr>
          <p:nvPr/>
        </p:nvCxnSpPr>
        <p:spPr>
          <a:xfrm flipV="1">
            <a:off x="10549253" y="4259176"/>
            <a:ext cx="1" cy="472542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Elbow Connector 61">
            <a:extLst>
              <a:ext uri="{FF2B5EF4-FFF2-40B4-BE49-F238E27FC236}">
                <a16:creationId xmlns:a16="http://schemas.microsoft.com/office/drawing/2014/main" xmlns="" id="{4A2CB5D4-DB4D-F7BC-AD93-A75D9BA21B74}"/>
              </a:ext>
            </a:extLst>
          </p:cNvPr>
          <p:cNvCxnSpPr>
            <a:cxnSpLocks/>
            <a:stCxn id="41" idx="4"/>
            <a:endCxn id="39" idx="4"/>
          </p:cNvCxnSpPr>
          <p:nvPr/>
        </p:nvCxnSpPr>
        <p:spPr>
          <a:xfrm rot="5400000">
            <a:off x="6297974" y="3246222"/>
            <a:ext cx="12700" cy="3474992"/>
          </a:xfrm>
          <a:prstGeom prst="bentConnector3">
            <a:avLst>
              <a:gd name="adj1" fmla="val 1800000"/>
            </a:avLst>
          </a:prstGeom>
          <a:ln w="12700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TextBox 84">
            <a:extLst>
              <a:ext uri="{FF2B5EF4-FFF2-40B4-BE49-F238E27FC236}">
                <a16:creationId xmlns:a16="http://schemas.microsoft.com/office/drawing/2014/main" xmlns="" id="{D9C8380A-68B7-327C-C1C9-EBB755A4066C}"/>
              </a:ext>
            </a:extLst>
          </p:cNvPr>
          <p:cNvSpPr txBox="1"/>
          <p:nvPr/>
        </p:nvSpPr>
        <p:spPr>
          <a:xfrm>
            <a:off x="515999" y="3612845"/>
            <a:ext cx="213726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Покупатель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(Уведомление об уточнении, еТОРГ-2 и т.д.). 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xmlns="" id="{EA1F3C65-0A26-AB68-8A34-1A4739D09ECD}"/>
              </a:ext>
            </a:extLst>
          </p:cNvPr>
          <p:cNvSpPr txBox="1"/>
          <p:nvPr/>
        </p:nvSpPr>
        <p:spPr>
          <a:xfrm>
            <a:off x="3169268" y="3612845"/>
            <a:ext cx="27824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Продавец формирует исправление или корректировку к ранее оформленному УПД (УКД\</a:t>
            </a:r>
            <a:r>
              <a:rPr kumimoji="0" lang="ru-RU" sz="12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УПДи</a:t>
            </a:r>
            <a:r>
              <a:rPr kumimoji="0" lang="ru-RU" sz="12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). 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xmlns="" id="{95C43F13-9068-F094-AF1D-8FA2E4AD27A2}"/>
              </a:ext>
            </a:extLst>
          </p:cNvPr>
          <p:cNvSpPr txBox="1"/>
          <p:nvPr/>
        </p:nvSpPr>
        <p:spPr>
          <a:xfrm>
            <a:off x="6644260" y="3612845"/>
            <a:ext cx="27824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Покупатель проверяет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и подписывает </a:t>
            </a:r>
            <a:r>
              <a:rPr kumimoji="0" lang="ru-RU" sz="12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УПДи</a:t>
            </a:r>
            <a:r>
              <a:rPr kumimoji="0" lang="ru-RU" sz="12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\УКД 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xmlns="" id="{1DDF3AA0-F7E8-0A0D-F0FD-37C335C6B78C}"/>
              </a:ext>
            </a:extLst>
          </p:cNvPr>
          <p:cNvSpPr txBox="1"/>
          <p:nvPr/>
        </p:nvSpPr>
        <p:spPr>
          <a:xfrm>
            <a:off x="9426678" y="3612845"/>
            <a:ext cx="22451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Регистрация </a:t>
            </a:r>
            <a:r>
              <a:rPr kumimoji="0" lang="ru-RU" sz="12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УПДи</a:t>
            </a:r>
            <a:r>
              <a:rPr kumimoji="0" lang="ru-RU" sz="12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\УКД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в ГИС МТ  и корректировка сведений по КМ</a:t>
            </a:r>
          </a:p>
        </p:txBody>
      </p:sp>
    </p:spTree>
    <p:extLst>
      <p:ext uri="{BB962C8B-B14F-4D97-AF65-F5344CB8AC3E}">
        <p14:creationId xmlns:p14="http://schemas.microsoft.com/office/powerpoint/2010/main" val="94454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46" name="Google Shape;346;p24"/>
          <p:cNvCxnSpPr>
            <a:cxnSpLocks/>
            <a:stCxn id="347" idx="2"/>
            <a:endCxn id="348" idx="0"/>
          </p:cNvCxnSpPr>
          <p:nvPr/>
        </p:nvCxnSpPr>
        <p:spPr>
          <a:xfrm rot="16200000" flipH="1">
            <a:off x="6305419" y="1977858"/>
            <a:ext cx="1819028" cy="2237864"/>
          </a:xfrm>
          <a:prstGeom prst="bentConnector3">
            <a:avLst>
              <a:gd name="adj1" fmla="val 50000"/>
            </a:avLst>
          </a:prstGeom>
          <a:noFill/>
          <a:ln w="12700" cap="flat" cmpd="sng">
            <a:solidFill>
              <a:srgbClr val="63666A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349" name="Google Shape;349;p24"/>
          <p:cNvCxnSpPr>
            <a:cxnSpLocks/>
            <a:stCxn id="347" idx="2"/>
            <a:endCxn id="350" idx="0"/>
          </p:cNvCxnSpPr>
          <p:nvPr/>
        </p:nvCxnSpPr>
        <p:spPr>
          <a:xfrm rot="5400000">
            <a:off x="4082284" y="1992587"/>
            <a:ext cx="1819028" cy="2208406"/>
          </a:xfrm>
          <a:prstGeom prst="bentConnector3">
            <a:avLst>
              <a:gd name="adj1" fmla="val 50000"/>
            </a:avLst>
          </a:prstGeom>
          <a:noFill/>
          <a:ln w="12700" cap="flat" cmpd="sng">
            <a:solidFill>
              <a:srgbClr val="63666A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351" name="Google Shape;351;p24"/>
          <p:cNvSpPr/>
          <p:nvPr/>
        </p:nvSpPr>
        <p:spPr>
          <a:xfrm>
            <a:off x="3632954" y="3538843"/>
            <a:ext cx="509283" cy="251999"/>
          </a:xfrm>
          <a:prstGeom prst="roundRect">
            <a:avLst>
              <a:gd name="adj" fmla="val 10582"/>
            </a:avLst>
          </a:prstGeom>
          <a:solidFill>
            <a:schemeClr val="lt1"/>
          </a:solidFill>
          <a:ln w="12700" cap="flat" cmpd="sng">
            <a:solidFill>
              <a:srgbClr val="63666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800" b="1" dirty="0">
                <a:solidFill>
                  <a:srgbClr val="63666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Quattrocento Sans"/>
              </a:rPr>
              <a:t>ДА</a:t>
            </a:r>
            <a:endParaRPr dirty="0">
              <a:solidFill>
                <a:srgbClr val="63666A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52" name="Google Shape;352;p24"/>
          <p:cNvSpPr/>
          <p:nvPr/>
        </p:nvSpPr>
        <p:spPr>
          <a:xfrm>
            <a:off x="8079224" y="3538843"/>
            <a:ext cx="509283" cy="251999"/>
          </a:xfrm>
          <a:prstGeom prst="roundRect">
            <a:avLst>
              <a:gd name="adj" fmla="val 10582"/>
            </a:avLst>
          </a:prstGeom>
          <a:solidFill>
            <a:schemeClr val="lt1"/>
          </a:solidFill>
          <a:ln w="12700" cap="flat" cmpd="sng">
            <a:solidFill>
              <a:srgbClr val="63666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800" b="1">
                <a:solidFill>
                  <a:srgbClr val="63666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Quattrocento Sans"/>
              </a:rPr>
              <a:t>НЕТ</a:t>
            </a:r>
            <a:endParaRPr>
              <a:solidFill>
                <a:srgbClr val="63666A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53" name="Google Shape;353;p24"/>
          <p:cNvSpPr/>
          <p:nvPr/>
        </p:nvSpPr>
        <p:spPr>
          <a:xfrm>
            <a:off x="1782702" y="2337075"/>
            <a:ext cx="8626596" cy="574681"/>
          </a:xfrm>
          <a:prstGeom prst="roundRect">
            <a:avLst>
              <a:gd name="adj" fmla="val 10582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dirty="0">
                <a:solidFill>
                  <a:srgbClr val="63666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Quattrocento Sans"/>
              </a:rPr>
              <a:t>В течение 3-х рабочих дней с </a:t>
            </a:r>
            <a:r>
              <a:rPr lang="ru-RU" sz="1200" dirty="0" smtClean="0">
                <a:solidFill>
                  <a:srgbClr val="63666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Quattrocento Sans"/>
              </a:rPr>
              <a:t>даты приемки </a:t>
            </a:r>
            <a:r>
              <a:rPr lang="ru-RU" sz="1200" dirty="0">
                <a:solidFill>
                  <a:srgbClr val="63666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Quattrocento Sans"/>
              </a:rPr>
              <a:t>товара открыть электронный УПД (</a:t>
            </a:r>
            <a:r>
              <a:rPr lang="ru-RU" sz="1200" dirty="0" err="1">
                <a:solidFill>
                  <a:srgbClr val="63666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Quattrocento Sans"/>
              </a:rPr>
              <a:t>эУПД</a:t>
            </a:r>
            <a:r>
              <a:rPr lang="ru-RU" sz="1200" dirty="0">
                <a:solidFill>
                  <a:srgbClr val="63666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Quattrocento Sans"/>
              </a:rPr>
              <a:t>)</a:t>
            </a:r>
            <a:endParaRPr dirty="0">
              <a:solidFill>
                <a:srgbClr val="63666A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54" name="Google Shape;354;p24"/>
          <p:cNvSpPr/>
          <p:nvPr/>
        </p:nvSpPr>
        <p:spPr>
          <a:xfrm>
            <a:off x="1782702" y="3056609"/>
            <a:ext cx="8626596" cy="334800"/>
          </a:xfrm>
          <a:prstGeom prst="roundRect">
            <a:avLst>
              <a:gd name="adj" fmla="val 10582"/>
            </a:avLst>
          </a:prstGeom>
          <a:solidFill>
            <a:schemeClr val="lt1"/>
          </a:solidFill>
          <a:ln w="12700" cap="flat" cmpd="sng">
            <a:solidFill>
              <a:srgbClr val="63666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dirty="0">
                <a:solidFill>
                  <a:srgbClr val="63666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Quattrocento Sans"/>
              </a:rPr>
              <a:t>Совпадает название и кол-во товаров в </a:t>
            </a:r>
            <a:r>
              <a:rPr lang="ru-RU" sz="1200" dirty="0" err="1">
                <a:solidFill>
                  <a:srgbClr val="63666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Quattrocento Sans"/>
              </a:rPr>
              <a:t>эУПД</a:t>
            </a:r>
            <a:r>
              <a:rPr lang="ru-RU" sz="1200" dirty="0">
                <a:solidFill>
                  <a:srgbClr val="63666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Quattrocento Sans"/>
              </a:rPr>
              <a:t> с полученным товаром?</a:t>
            </a:r>
            <a:endParaRPr dirty="0">
              <a:solidFill>
                <a:srgbClr val="63666A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50" name="Google Shape;350;p24"/>
          <p:cNvSpPr/>
          <p:nvPr/>
        </p:nvSpPr>
        <p:spPr>
          <a:xfrm>
            <a:off x="1782703" y="4006304"/>
            <a:ext cx="4209784" cy="767757"/>
          </a:xfrm>
          <a:prstGeom prst="roundRect">
            <a:avLst>
              <a:gd name="adj" fmla="val 10582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dirty="0">
                <a:solidFill>
                  <a:srgbClr val="63666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Quattrocento Sans"/>
              </a:rPr>
              <a:t>Подписать </a:t>
            </a:r>
            <a:r>
              <a:rPr lang="ru-RU" sz="1200" dirty="0" err="1">
                <a:solidFill>
                  <a:srgbClr val="63666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Quattrocento Sans"/>
              </a:rPr>
              <a:t>эУПД</a:t>
            </a:r>
            <a:endParaRPr sz="1200" dirty="0">
              <a:solidFill>
                <a:srgbClr val="63666A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  <a:sym typeface="Quattrocento San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dirty="0">
                <a:solidFill>
                  <a:srgbClr val="63666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Quattrocento Sans"/>
              </a:rPr>
              <a:t>с помощью электронной подписи с проставлением признака «использование для </a:t>
            </a:r>
            <a:r>
              <a:rPr lang="ru-RU" sz="1200" dirty="0" smtClean="0">
                <a:solidFill>
                  <a:srgbClr val="63666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Quattrocento Sans"/>
              </a:rPr>
              <a:t>производственных целей/собственных нужд»*</a:t>
            </a:r>
            <a:endParaRPr dirty="0">
              <a:solidFill>
                <a:srgbClr val="63666A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48" name="Google Shape;348;p24"/>
          <p:cNvSpPr/>
          <p:nvPr/>
        </p:nvSpPr>
        <p:spPr>
          <a:xfrm>
            <a:off x="6258432" y="4006304"/>
            <a:ext cx="4150866" cy="763934"/>
          </a:xfrm>
          <a:prstGeom prst="roundRect">
            <a:avLst>
              <a:gd name="adj" fmla="val 10582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dirty="0" smtClean="0">
                <a:solidFill>
                  <a:srgbClr val="63666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Quattrocento Sans"/>
              </a:rPr>
              <a:t>Подписать </a:t>
            </a:r>
            <a:r>
              <a:rPr lang="ru-RU" sz="1200" dirty="0" err="1" smtClean="0">
                <a:solidFill>
                  <a:srgbClr val="63666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Quattrocento Sans"/>
              </a:rPr>
              <a:t>эУПД</a:t>
            </a:r>
            <a:r>
              <a:rPr lang="ru-RU" sz="1200" dirty="0" smtClean="0">
                <a:solidFill>
                  <a:srgbClr val="63666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Quattrocento Sans"/>
              </a:rPr>
              <a:t> (код итога приемки =2 «Принято с расхождением»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dirty="0" smtClean="0">
                <a:solidFill>
                  <a:srgbClr val="63666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Quattrocento Sans"/>
              </a:rPr>
              <a:t>Запросить у поставщика исправленный </a:t>
            </a:r>
            <a:r>
              <a:rPr lang="ru-RU" sz="1200" dirty="0">
                <a:solidFill>
                  <a:srgbClr val="63666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Quattrocento Sans"/>
              </a:rPr>
              <a:t>/ корректировочный </a:t>
            </a:r>
            <a:r>
              <a:rPr lang="ru-RU" sz="1200" dirty="0" err="1">
                <a:solidFill>
                  <a:srgbClr val="63666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Quattrocento Sans"/>
              </a:rPr>
              <a:t>эУПД</a:t>
            </a:r>
            <a:endParaRPr sz="1200" dirty="0">
              <a:solidFill>
                <a:srgbClr val="63666A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  <a:sym typeface="Quattrocento Sans"/>
            </a:endParaRPr>
          </a:p>
        </p:txBody>
      </p:sp>
      <p:sp>
        <p:nvSpPr>
          <p:cNvPr id="355" name="Google Shape;355;p24"/>
          <p:cNvSpPr/>
          <p:nvPr/>
        </p:nvSpPr>
        <p:spPr>
          <a:xfrm>
            <a:off x="1782702" y="5262529"/>
            <a:ext cx="8626596" cy="846372"/>
          </a:xfrm>
          <a:prstGeom prst="roundRect">
            <a:avLst>
              <a:gd name="adj" fmla="val 10582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dirty="0">
                <a:solidFill>
                  <a:srgbClr val="63666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Quattrocento Sans"/>
              </a:rPr>
              <a:t>Подписать </a:t>
            </a:r>
            <a:r>
              <a:rPr lang="ru-RU" sz="1200" dirty="0" err="1">
                <a:solidFill>
                  <a:srgbClr val="63666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Quattrocento Sans"/>
              </a:rPr>
              <a:t>эУПД</a:t>
            </a:r>
            <a:r>
              <a:rPr lang="ru-RU" sz="1200" dirty="0">
                <a:solidFill>
                  <a:srgbClr val="63666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Quattrocento Sans"/>
              </a:rPr>
              <a:t> с помощью электронной подписи и перед передачей товара для использования</a:t>
            </a:r>
            <a:endParaRPr dirty="0">
              <a:solidFill>
                <a:srgbClr val="63666A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dirty="0">
                <a:solidFill>
                  <a:srgbClr val="63666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Quattrocento Sans"/>
              </a:rPr>
              <a:t>подать документ о выводе из оборота по причине «использование для собственных нужд»</a:t>
            </a:r>
            <a:endParaRPr dirty="0">
              <a:solidFill>
                <a:srgbClr val="63666A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356" name="Google Shape;356;p24"/>
          <p:cNvCxnSpPr>
            <a:cxnSpLocks/>
            <a:stCxn id="350" idx="2"/>
          </p:cNvCxnSpPr>
          <p:nvPr/>
        </p:nvCxnSpPr>
        <p:spPr>
          <a:xfrm>
            <a:off x="3887595" y="4774061"/>
            <a:ext cx="0" cy="488468"/>
          </a:xfrm>
          <a:prstGeom prst="straightConnector1">
            <a:avLst/>
          </a:prstGeom>
          <a:noFill/>
          <a:ln w="12700" cap="flat" cmpd="sng">
            <a:solidFill>
              <a:srgbClr val="63666A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347" name="Google Shape;347;p24"/>
          <p:cNvSpPr/>
          <p:nvPr/>
        </p:nvSpPr>
        <p:spPr>
          <a:xfrm>
            <a:off x="1782703" y="1467276"/>
            <a:ext cx="8626595" cy="720000"/>
          </a:xfrm>
          <a:prstGeom prst="roundRect">
            <a:avLst>
              <a:gd name="adj" fmla="val 10582"/>
            </a:avLst>
          </a:prstGeom>
          <a:solidFill>
            <a:srgbClr val="63666A"/>
          </a:solidFill>
          <a:ln>
            <a:noFill/>
          </a:ln>
        </p:spPr>
        <p:txBody>
          <a:bodyPr spcFirstLastPara="1" wrap="square" lIns="126000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b="1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  <a:sym typeface="Quattrocento Sans"/>
            </a:endParaRPr>
          </a:p>
        </p:txBody>
      </p:sp>
      <p:sp>
        <p:nvSpPr>
          <p:cNvPr id="360" name="Google Shape;360;p24"/>
          <p:cNvSpPr txBox="1"/>
          <p:nvPr/>
        </p:nvSpPr>
        <p:spPr>
          <a:xfrm>
            <a:off x="3955863" y="4860999"/>
            <a:ext cx="744767" cy="261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 dirty="0">
                <a:solidFill>
                  <a:srgbClr val="63666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Calibri"/>
              </a:rPr>
              <a:t>ИЛИ</a:t>
            </a:r>
            <a:endParaRPr dirty="0">
              <a:solidFill>
                <a:srgbClr val="63666A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45" name="Google Shape;345;p24"/>
          <p:cNvSpPr/>
          <p:nvPr/>
        </p:nvSpPr>
        <p:spPr>
          <a:xfrm>
            <a:off x="516000" y="359999"/>
            <a:ext cx="11160000" cy="720000"/>
          </a:xfrm>
          <a:prstGeom prst="roundRect">
            <a:avLst>
              <a:gd name="adj" fmla="val 16667"/>
            </a:avLst>
          </a:prstGeom>
          <a:solidFill>
            <a:srgbClr val="F6F42E"/>
          </a:solidFill>
          <a:ln>
            <a:noFill/>
          </a:ln>
        </p:spPr>
        <p:txBody>
          <a:bodyPr spcFirstLastPara="1" wrap="square" lIns="180000" tIns="180000" rIns="180000" bIns="1800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00" b="1">
                <a:solidFill>
                  <a:srgbClr val="63666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Quattrocento Sans"/>
              </a:rPr>
              <a:t>С 1 декабря 2023 г.</a:t>
            </a:r>
            <a:endParaRPr sz="2200" b="1">
              <a:solidFill>
                <a:srgbClr val="63666A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  <a:sym typeface="Quattrocento San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5150F0A8-4062-E4A4-6839-95713ABABE1B}"/>
              </a:ext>
            </a:extLst>
          </p:cNvPr>
          <p:cNvGrpSpPr/>
          <p:nvPr/>
        </p:nvGrpSpPr>
        <p:grpSpPr>
          <a:xfrm>
            <a:off x="4337740" y="1585860"/>
            <a:ext cx="3516521" cy="523220"/>
            <a:chOff x="3760042" y="1585860"/>
            <a:chExt cx="3516521" cy="523220"/>
          </a:xfrm>
        </p:grpSpPr>
        <p:pic>
          <p:nvPicPr>
            <p:cNvPr id="358" name="Google Shape;358;p24"/>
            <p:cNvPicPr preferRelativeResize="0"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/>
          </p:blipFill>
          <p:spPr>
            <a:xfrm>
              <a:off x="3760042" y="1595470"/>
              <a:ext cx="526460" cy="504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59" name="Google Shape;359;p24"/>
            <p:cNvSpPr/>
            <p:nvPr/>
          </p:nvSpPr>
          <p:spPr>
            <a:xfrm>
              <a:off x="4339382" y="1585860"/>
              <a:ext cx="2937181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400" b="1" dirty="0">
                  <a:solidFill>
                    <a:schemeClr val="bg1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  <a:sym typeface="Quattrocento Sans"/>
                </a:rPr>
                <a:t>ПОЛУЧЕН МАРКИРОВАННЫЙ ТОВАР ОТ ПОСТАВЩИКА</a:t>
              </a:r>
              <a:endParaRPr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361" name="Google Shape;361;p24"/>
          <p:cNvSpPr txBox="1"/>
          <p:nvPr/>
        </p:nvSpPr>
        <p:spPr>
          <a:xfrm>
            <a:off x="9334611" y="6364399"/>
            <a:ext cx="2341389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Calibri"/>
              </a:rPr>
              <a:t>* </a:t>
            </a:r>
            <a:r>
              <a:rPr lang="ru-RU" sz="120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Calibri"/>
              </a:rPr>
              <a:t>Функционал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Calibri"/>
              </a:rPr>
              <a:t> </a:t>
            </a:r>
            <a:r>
              <a:rPr lang="ru-RU" sz="120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Calibri"/>
              </a:rPr>
              <a:t>«одна кнопка»</a:t>
            </a:r>
            <a:endParaRPr dirty="0">
              <a:solidFill>
                <a:schemeClr val="bg1">
                  <a:lumMod val="50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20266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24"/>
          <p:cNvSpPr/>
          <p:nvPr/>
        </p:nvSpPr>
        <p:spPr>
          <a:xfrm>
            <a:off x="516000" y="359999"/>
            <a:ext cx="11160000" cy="1150302"/>
          </a:xfrm>
          <a:prstGeom prst="roundRect">
            <a:avLst>
              <a:gd name="adj" fmla="val 9522"/>
            </a:avLst>
          </a:prstGeom>
          <a:solidFill>
            <a:srgbClr val="F6F42E"/>
          </a:solidFill>
          <a:ln>
            <a:noFill/>
          </a:ln>
        </p:spPr>
        <p:txBody>
          <a:bodyPr spcFirstLastPara="1" wrap="square" lIns="180000" tIns="180000" rIns="180000" bIns="180000" anchor="ctr" anchorCtr="0">
            <a:noAutofit/>
          </a:bodyPr>
          <a:lstStyle/>
          <a:p>
            <a:pPr lvl="1"/>
            <a:r>
              <a:rPr lang="ru-RU" sz="2000" b="1" dirty="0">
                <a:solidFill>
                  <a:srgbClr val="6D6E7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Подача сведений о выводе маркированного товара из оборота в единую информационную систему в сфере закупок</a:t>
            </a:r>
            <a:r>
              <a:rPr lang="ru-RU" sz="2000" dirty="0"/>
              <a:t> </a:t>
            </a:r>
            <a:r>
              <a:rPr lang="ru-RU" sz="2000" b="1" dirty="0">
                <a:solidFill>
                  <a:srgbClr val="6D6E7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(ЕИС Казначейство)  в рамках свершенной сделки на основании контракта 44 - ФЗ</a:t>
            </a:r>
            <a:endParaRPr lang="x-none" sz="2000" b="1" dirty="0">
              <a:solidFill>
                <a:srgbClr val="6D6E7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98C6C7B-63C6-57D6-29CD-BB73923FBC69}"/>
              </a:ext>
            </a:extLst>
          </p:cNvPr>
          <p:cNvSpPr txBox="1"/>
          <p:nvPr/>
        </p:nvSpPr>
        <p:spPr>
          <a:xfrm>
            <a:off x="516000" y="6190224"/>
            <a:ext cx="11160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rgbClr val="63666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Портал для обращений технической поддержки ЕИС </a:t>
            </a:r>
            <a:r>
              <a:rPr lang="en-US" sz="1400" dirty="0">
                <a:solidFill>
                  <a:srgbClr val="63666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https://zakupki.gov.ru/epz/main/public/user-feedback.html</a:t>
            </a:r>
            <a:r>
              <a:rPr lang="ru-RU" sz="1400" dirty="0">
                <a:solidFill>
                  <a:srgbClr val="63666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</a:p>
        </p:txBody>
      </p:sp>
      <p:sp>
        <p:nvSpPr>
          <p:cNvPr id="2" name="Google Shape;339;p23">
            <a:extLst>
              <a:ext uri="{FF2B5EF4-FFF2-40B4-BE49-F238E27FC236}">
                <a16:creationId xmlns:a16="http://schemas.microsoft.com/office/drawing/2014/main" xmlns="" id="{A0C94777-0D90-B8C3-6B52-CD96841A2CAA}"/>
              </a:ext>
            </a:extLst>
          </p:cNvPr>
          <p:cNvSpPr/>
          <p:nvPr/>
        </p:nvSpPr>
        <p:spPr>
          <a:xfrm>
            <a:off x="3381916" y="3164356"/>
            <a:ext cx="2562253" cy="1080000"/>
          </a:xfrm>
          <a:prstGeom prst="roundRect">
            <a:avLst>
              <a:gd name="adj" fmla="val 13436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spcFirstLastPara="1" wrap="square" lIns="180000" tIns="324000" rIns="180000" bIns="180000" anchor="ctr" anchorCtr="0">
            <a:noAutofit/>
          </a:bodyPr>
          <a:lstStyle/>
          <a:p>
            <a:pPr algn="ctr"/>
            <a:r>
              <a:rPr lang="ru-RU" sz="1200" dirty="0">
                <a:solidFill>
                  <a:srgbClr val="63666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Передача электронного УПД в ГИС МТ</a:t>
            </a:r>
          </a:p>
        </p:txBody>
      </p:sp>
      <p:sp>
        <p:nvSpPr>
          <p:cNvPr id="9" name="Google Shape;339;p23">
            <a:extLst>
              <a:ext uri="{FF2B5EF4-FFF2-40B4-BE49-F238E27FC236}">
                <a16:creationId xmlns:a16="http://schemas.microsoft.com/office/drawing/2014/main" xmlns="" id="{4CA386FD-A610-DDCD-4ADB-A36966BE6B92}"/>
              </a:ext>
            </a:extLst>
          </p:cNvPr>
          <p:cNvSpPr/>
          <p:nvPr/>
        </p:nvSpPr>
        <p:spPr>
          <a:xfrm>
            <a:off x="516000" y="3164356"/>
            <a:ext cx="2562253" cy="1080000"/>
          </a:xfrm>
          <a:prstGeom prst="roundRect">
            <a:avLst>
              <a:gd name="adj" fmla="val 13436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spcFirstLastPara="1" wrap="square" lIns="180000" tIns="324000" rIns="180000" bIns="180000" anchor="ctr" anchorCtr="0">
            <a:noAutofit/>
          </a:bodyPr>
          <a:lstStyle/>
          <a:p>
            <a:pPr algn="ctr"/>
            <a:r>
              <a:rPr lang="ru-RU" sz="1200" dirty="0">
                <a:solidFill>
                  <a:srgbClr val="63666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Формирование документа о приемке с указанием сведений о маркировке</a:t>
            </a:r>
          </a:p>
        </p:txBody>
      </p:sp>
      <p:sp>
        <p:nvSpPr>
          <p:cNvPr id="10" name="Google Shape;339;p23">
            <a:extLst>
              <a:ext uri="{FF2B5EF4-FFF2-40B4-BE49-F238E27FC236}">
                <a16:creationId xmlns:a16="http://schemas.microsoft.com/office/drawing/2014/main" xmlns="" id="{38DBC3B6-C91C-20F9-DEF8-C540A98D15A6}"/>
              </a:ext>
            </a:extLst>
          </p:cNvPr>
          <p:cNvSpPr/>
          <p:nvPr/>
        </p:nvSpPr>
        <p:spPr>
          <a:xfrm>
            <a:off x="6247831" y="3164356"/>
            <a:ext cx="2562253" cy="1080000"/>
          </a:xfrm>
          <a:prstGeom prst="roundRect">
            <a:avLst>
              <a:gd name="adj" fmla="val 13436"/>
            </a:avLst>
          </a:prstGeom>
          <a:solidFill>
            <a:srgbClr val="F6F42E"/>
          </a:solidFill>
          <a:ln>
            <a:noFill/>
          </a:ln>
        </p:spPr>
        <p:txBody>
          <a:bodyPr spcFirstLastPara="1" wrap="square" lIns="180000" tIns="180000" rIns="180000" bIns="180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63666A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xmlns="" id="{E288BDE0-209C-2042-C45B-7CBBA0A8F6EC}"/>
              </a:ext>
            </a:extLst>
          </p:cNvPr>
          <p:cNvGrpSpPr/>
          <p:nvPr/>
        </p:nvGrpSpPr>
        <p:grpSpPr>
          <a:xfrm>
            <a:off x="9113747" y="2178312"/>
            <a:ext cx="2562253" cy="3052089"/>
            <a:chOff x="9113747" y="2178312"/>
            <a:chExt cx="2562253" cy="3052089"/>
          </a:xfrm>
        </p:grpSpPr>
        <p:sp>
          <p:nvSpPr>
            <p:cNvPr id="22" name="Google Shape;339;p23">
              <a:extLst>
                <a:ext uri="{FF2B5EF4-FFF2-40B4-BE49-F238E27FC236}">
                  <a16:creationId xmlns:a16="http://schemas.microsoft.com/office/drawing/2014/main" xmlns="" id="{30983F60-933D-A7CB-9CA7-B7D6F2F15EDE}"/>
                </a:ext>
              </a:extLst>
            </p:cNvPr>
            <p:cNvSpPr/>
            <p:nvPr/>
          </p:nvSpPr>
          <p:spPr>
            <a:xfrm>
              <a:off x="9113747" y="2178312"/>
              <a:ext cx="2562253" cy="1080001"/>
            </a:xfrm>
            <a:prstGeom prst="roundRect">
              <a:avLst>
                <a:gd name="adj" fmla="val 13436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spcFirstLastPara="1" wrap="square" lIns="180000" tIns="180000" rIns="180000" bIns="180000" anchor="ctr" anchorCtr="0">
              <a:noAutofit/>
            </a:bodyPr>
            <a:lstStyle/>
            <a:p>
              <a:pPr algn="ctr"/>
              <a:r>
                <a:rPr lang="ru-RU" sz="1200" dirty="0">
                  <a:solidFill>
                    <a:srgbClr val="63666A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УПД – обработан успешно : КМ выведены из оборота</a:t>
              </a:r>
            </a:p>
          </p:txBody>
        </p:sp>
        <p:sp>
          <p:nvSpPr>
            <p:cNvPr id="23" name="Google Shape;339;p23">
              <a:extLst>
                <a:ext uri="{FF2B5EF4-FFF2-40B4-BE49-F238E27FC236}">
                  <a16:creationId xmlns:a16="http://schemas.microsoft.com/office/drawing/2014/main" xmlns="" id="{E70891F6-8AFA-9996-9297-2C8E9E739189}"/>
                </a:ext>
              </a:extLst>
            </p:cNvPr>
            <p:cNvSpPr/>
            <p:nvPr/>
          </p:nvSpPr>
          <p:spPr>
            <a:xfrm>
              <a:off x="9113747" y="4150400"/>
              <a:ext cx="2562253" cy="1080001"/>
            </a:xfrm>
            <a:prstGeom prst="roundRect">
              <a:avLst>
                <a:gd name="adj" fmla="val 13436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spcFirstLastPara="1" wrap="square" lIns="180000" tIns="180000" rIns="180000" bIns="180000" anchor="ctr" anchorCtr="0">
              <a:noAutofit/>
            </a:bodyPr>
            <a:lstStyle/>
            <a:p>
              <a:pPr algn="ctr"/>
              <a:r>
                <a:rPr lang="ru-RU" sz="1200" dirty="0">
                  <a:solidFill>
                    <a:srgbClr val="63666A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УПД обработан с ошибкой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AB739566-309B-6EF8-C6F2-E9FD4C5D51A6}"/>
              </a:ext>
            </a:extLst>
          </p:cNvPr>
          <p:cNvSpPr txBox="1"/>
          <p:nvPr/>
        </p:nvSpPr>
        <p:spPr>
          <a:xfrm>
            <a:off x="3048856" y="5324353"/>
            <a:ext cx="609771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rgbClr val="63666A"/>
                </a:solidFill>
              </a:rPr>
              <a:t>Внесение корректировок/исправлений в акт ЕИС</a:t>
            </a:r>
          </a:p>
        </p:txBody>
      </p:sp>
      <p:cxnSp>
        <p:nvCxnSpPr>
          <p:cNvPr id="28" name="Google Shape;372;p25">
            <a:extLst>
              <a:ext uri="{FF2B5EF4-FFF2-40B4-BE49-F238E27FC236}">
                <a16:creationId xmlns:a16="http://schemas.microsoft.com/office/drawing/2014/main" xmlns="" id="{F61C5047-7A67-420D-2B59-04BA8C9EB505}"/>
              </a:ext>
            </a:extLst>
          </p:cNvPr>
          <p:cNvCxnSpPr>
            <a:cxnSpLocks/>
            <a:stCxn id="23" idx="2"/>
            <a:endCxn id="9" idx="2"/>
          </p:cNvCxnSpPr>
          <p:nvPr/>
        </p:nvCxnSpPr>
        <p:spPr>
          <a:xfrm rot="5400000" flipH="1">
            <a:off x="5602978" y="438506"/>
            <a:ext cx="986045" cy="8597747"/>
          </a:xfrm>
          <a:prstGeom prst="bentConnector3">
            <a:avLst>
              <a:gd name="adj1" fmla="val -47271"/>
            </a:avLst>
          </a:prstGeom>
          <a:noFill/>
          <a:ln w="12700" cap="flat" cmpd="sng">
            <a:solidFill>
              <a:srgbClr val="63666A"/>
            </a:solidFill>
            <a:prstDash val="solid"/>
            <a:miter lim="800000"/>
            <a:headEnd type="none" w="sm" len="sm"/>
            <a:tailEnd type="triangle" w="med" len="med"/>
          </a:ln>
        </p:spPr>
      </p:cxnSp>
      <p:pic>
        <p:nvPicPr>
          <p:cNvPr id="35" name="Graphic 34">
            <a:extLst>
              <a:ext uri="{FF2B5EF4-FFF2-40B4-BE49-F238E27FC236}">
                <a16:creationId xmlns:a16="http://schemas.microsoft.com/office/drawing/2014/main" xmlns="" id="{740A20E7-DA8C-5973-655B-96E1349787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6611331" y="3388013"/>
            <a:ext cx="1835252" cy="64080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D1F004EE-BEDA-DBAC-92D8-44348D2B00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07821" y="2470122"/>
            <a:ext cx="910444" cy="1015862"/>
          </a:xfrm>
          <a:prstGeom prst="rect">
            <a:avLst/>
          </a:prstGeom>
        </p:spPr>
      </p:pic>
      <p:cxnSp>
        <p:nvCxnSpPr>
          <p:cNvPr id="42" name="Google Shape;372;p25">
            <a:extLst>
              <a:ext uri="{FF2B5EF4-FFF2-40B4-BE49-F238E27FC236}">
                <a16:creationId xmlns:a16="http://schemas.microsoft.com/office/drawing/2014/main" xmlns="" id="{8FF88D42-34BC-8D79-E10C-4FC819B0CB52}"/>
              </a:ext>
            </a:extLst>
          </p:cNvPr>
          <p:cNvCxnSpPr>
            <a:cxnSpLocks/>
            <a:stCxn id="10" idx="0"/>
            <a:endCxn id="22" idx="1"/>
          </p:cNvCxnSpPr>
          <p:nvPr/>
        </p:nvCxnSpPr>
        <p:spPr>
          <a:xfrm rot="5400000" flipH="1" flipV="1">
            <a:off x="8098331" y="2148941"/>
            <a:ext cx="446043" cy="1584789"/>
          </a:xfrm>
          <a:prstGeom prst="bentConnector2">
            <a:avLst/>
          </a:prstGeom>
          <a:noFill/>
          <a:ln w="12700" cap="flat" cmpd="sng">
            <a:solidFill>
              <a:srgbClr val="63666A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45" name="Google Shape;372;p25">
            <a:extLst>
              <a:ext uri="{FF2B5EF4-FFF2-40B4-BE49-F238E27FC236}">
                <a16:creationId xmlns:a16="http://schemas.microsoft.com/office/drawing/2014/main" xmlns="" id="{CF2EF409-1556-233B-10B8-A839024887BC}"/>
              </a:ext>
            </a:extLst>
          </p:cNvPr>
          <p:cNvCxnSpPr>
            <a:cxnSpLocks/>
            <a:stCxn id="10" idx="2"/>
            <a:endCxn id="23" idx="1"/>
          </p:cNvCxnSpPr>
          <p:nvPr/>
        </p:nvCxnSpPr>
        <p:spPr>
          <a:xfrm rot="16200000" flipH="1">
            <a:off x="8098330" y="3674983"/>
            <a:ext cx="446045" cy="1584789"/>
          </a:xfrm>
          <a:prstGeom prst="bentConnector2">
            <a:avLst/>
          </a:prstGeom>
          <a:noFill/>
          <a:ln w="12700" cap="flat" cmpd="sng">
            <a:solidFill>
              <a:srgbClr val="63666A"/>
            </a:solidFill>
            <a:prstDash val="solid"/>
            <a:miter lim="800000"/>
            <a:headEnd type="none" w="sm" len="sm"/>
            <a:tailEnd type="triangle" w="med" len="med"/>
          </a:ln>
        </p:spPr>
      </p:cxnSp>
      <p:pic>
        <p:nvPicPr>
          <p:cNvPr id="48" name="Picture 47">
            <a:extLst>
              <a:ext uri="{FF2B5EF4-FFF2-40B4-BE49-F238E27FC236}">
                <a16:creationId xmlns:a16="http://schemas.microsoft.com/office/drawing/2014/main" xmlns="" id="{8144407D-1291-5F89-4654-CDB71248D52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/>
        </p:blipFill>
        <p:spPr>
          <a:xfrm>
            <a:off x="10214873" y="1998312"/>
            <a:ext cx="360000" cy="360000"/>
          </a:xfrm>
          <a:prstGeom prst="rect">
            <a:avLst/>
          </a:prstGeom>
        </p:spPr>
      </p:pic>
      <p:pic>
        <p:nvPicPr>
          <p:cNvPr id="49" name="Picture 47">
            <a:extLst>
              <a:ext uri="{FF2B5EF4-FFF2-40B4-BE49-F238E27FC236}">
                <a16:creationId xmlns:a16="http://schemas.microsoft.com/office/drawing/2014/main" xmlns="" id="{B33AB944-D42E-6D82-DED7-3A0C2C8A35F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/>
        </p:blipFill>
        <p:spPr>
          <a:xfrm>
            <a:off x="10214873" y="3970399"/>
            <a:ext cx="360000" cy="360000"/>
          </a:xfrm>
          <a:prstGeom prst="rect">
            <a:avLst/>
          </a:prstGeom>
        </p:spPr>
      </p:pic>
      <p:cxnSp>
        <p:nvCxnSpPr>
          <p:cNvPr id="3" name="Google Shape;374;p25">
            <a:extLst>
              <a:ext uri="{FF2B5EF4-FFF2-40B4-BE49-F238E27FC236}">
                <a16:creationId xmlns:a16="http://schemas.microsoft.com/office/drawing/2014/main" xmlns="" id="{F539E1E9-DE21-5460-6967-1E9B55BA64EF}"/>
              </a:ext>
            </a:extLst>
          </p:cNvPr>
          <p:cNvCxnSpPr>
            <a:cxnSpLocks/>
            <a:stCxn id="9" idx="3"/>
            <a:endCxn id="2" idx="1"/>
          </p:cNvCxnSpPr>
          <p:nvPr/>
        </p:nvCxnSpPr>
        <p:spPr>
          <a:xfrm>
            <a:off x="3078253" y="3704356"/>
            <a:ext cx="303663" cy="0"/>
          </a:xfrm>
          <a:prstGeom prst="straightConnector1">
            <a:avLst/>
          </a:prstGeom>
          <a:noFill/>
          <a:ln w="12700" cap="flat" cmpd="sng">
            <a:solidFill>
              <a:srgbClr val="63666A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7" name="Google Shape;374;p25">
            <a:extLst>
              <a:ext uri="{FF2B5EF4-FFF2-40B4-BE49-F238E27FC236}">
                <a16:creationId xmlns:a16="http://schemas.microsoft.com/office/drawing/2014/main" xmlns="" id="{A97C3951-F36F-CEAE-5D4D-3B18A0241BEF}"/>
              </a:ext>
            </a:extLst>
          </p:cNvPr>
          <p:cNvCxnSpPr>
            <a:cxnSpLocks/>
            <a:stCxn id="2" idx="3"/>
            <a:endCxn id="10" idx="1"/>
          </p:cNvCxnSpPr>
          <p:nvPr/>
        </p:nvCxnSpPr>
        <p:spPr>
          <a:xfrm>
            <a:off x="5944169" y="3704356"/>
            <a:ext cx="303662" cy="0"/>
          </a:xfrm>
          <a:prstGeom prst="straightConnector1">
            <a:avLst/>
          </a:prstGeom>
          <a:noFill/>
          <a:ln w="12700" cap="flat" cmpd="sng">
            <a:solidFill>
              <a:srgbClr val="63666A"/>
            </a:solidFill>
            <a:prstDash val="solid"/>
            <a:miter lim="800000"/>
            <a:headEnd type="none" w="sm" len="sm"/>
            <a:tailEnd type="triangle" w="med" len="med"/>
          </a:ln>
        </p:spPr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C27BC90E-081F-AEDA-C1CF-5351B1DBCCC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/>
        </p:blipFill>
        <p:spPr>
          <a:xfrm>
            <a:off x="1375687" y="2522831"/>
            <a:ext cx="910444" cy="910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0719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AAAF1D64-8AD4-B47B-4F69-CEA1CB9D2781}"/>
              </a:ext>
            </a:extLst>
          </p:cNvPr>
          <p:cNvSpPr/>
          <p:nvPr/>
        </p:nvSpPr>
        <p:spPr>
          <a:xfrm>
            <a:off x="0" y="3178406"/>
            <a:ext cx="12191999" cy="3679594"/>
          </a:xfrm>
          <a:prstGeom prst="rect">
            <a:avLst/>
          </a:prstGeom>
          <a:solidFill>
            <a:srgbClr val="63666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2" name="Скругленный прямоугольник 8">
            <a:extLst>
              <a:ext uri="{FF2B5EF4-FFF2-40B4-BE49-F238E27FC236}">
                <a16:creationId xmlns:a16="http://schemas.microsoft.com/office/drawing/2014/main" xmlns="" id="{8E28EABE-F6C0-5A4A-972C-7992916D8559}"/>
              </a:ext>
            </a:extLst>
          </p:cNvPr>
          <p:cNvSpPr/>
          <p:nvPr/>
        </p:nvSpPr>
        <p:spPr>
          <a:xfrm>
            <a:off x="516000" y="359999"/>
            <a:ext cx="11160000" cy="900000"/>
          </a:xfrm>
          <a:prstGeom prst="roundRect">
            <a:avLst/>
          </a:prstGeom>
          <a:solidFill>
            <a:srgbClr val="F6F4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63666A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ПОДАЧА СВЕДЕНИЙ </a:t>
            </a:r>
            <a:r>
              <a:rPr lang="ru-RU" sz="2000" b="1" dirty="0">
                <a:solidFill>
                  <a:srgbClr val="63666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О ВЫВОДЕ ИЗ ОБОРОТА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dirty="0">
                <a:solidFill>
                  <a:srgbClr val="63666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(ДОКУМЕНТ ПРЯМОЙ ПОДАЧИ В ГИС МТ)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63666A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EC61AE3-3BD5-5BCA-5244-C855AA1A1255}"/>
              </a:ext>
            </a:extLst>
          </p:cNvPr>
          <p:cNvSpPr txBox="1"/>
          <p:nvPr/>
        </p:nvSpPr>
        <p:spPr>
          <a:xfrm>
            <a:off x="515999" y="1516334"/>
            <a:ext cx="11160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ru-RU" sz="1600" dirty="0">
                <a:solidFill>
                  <a:srgbClr val="63666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Данный способ подачи сведений распространяется на случаи, когда маркированный товар используется предприятиями общественного питания в маркетинговых, благотворительных целях, товар в ходе использования для оказания услуг утратил свои потребительские свойства (истек срок годности, нарушена целостность упаковки и т.п.), а также утеря, порча, другое.). </a:t>
            </a:r>
          </a:p>
          <a:p>
            <a:pPr algn="just"/>
            <a:r>
              <a:rPr lang="ru-RU" sz="1600" dirty="0">
                <a:solidFill>
                  <a:srgbClr val="63666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Либо был принят по УПД на свой баланс и выводит по мере списания в производство, или для собственных нужд</a:t>
            </a:r>
          </a:p>
        </p:txBody>
      </p:sp>
      <p:pic>
        <p:nvPicPr>
          <p:cNvPr id="9" name="Рисунок 29">
            <a:extLst>
              <a:ext uri="{FF2B5EF4-FFF2-40B4-BE49-F238E27FC236}">
                <a16:creationId xmlns:a16="http://schemas.microsoft.com/office/drawing/2014/main" xmlns="" id="{3EB01B95-E403-9FBF-FE79-8114B6685164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515999" y="3429000"/>
            <a:ext cx="6207125" cy="292925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1169682F-65C5-A979-015F-DC46649D246E}"/>
              </a:ext>
            </a:extLst>
          </p:cNvPr>
          <p:cNvSpPr txBox="1"/>
          <p:nvPr/>
        </p:nvSpPr>
        <p:spPr>
          <a:xfrm>
            <a:off x="6845890" y="3739465"/>
            <a:ext cx="4830109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ru-RU" sz="16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ДЛЯ ЭТОГО НЕОБХОДИМО:</a:t>
            </a:r>
          </a:p>
          <a:p>
            <a:pPr marL="285750" lvl="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Перейти в </a:t>
            </a:r>
            <a:r>
              <a:rPr lang="ru-RU" sz="16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личном кабинете ГИС МТ в раздел «Документы» </a:t>
            </a:r>
            <a:r>
              <a:rPr lang="ru-RU" sz="16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нажать «Создать» из выпадающего списка выбрать </a:t>
            </a:r>
            <a:r>
              <a:rPr lang="ru-RU" sz="16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тип документа «Вывод из оборота»</a:t>
            </a:r>
          </a:p>
          <a:p>
            <a:pPr marL="285750" lvl="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Выбрать «Способ учета товаров» - «Сортовой учет товаров»</a:t>
            </a:r>
          </a:p>
          <a:p>
            <a:pPr marL="285750" lvl="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Выбрать соответствующую причину</a:t>
            </a:r>
            <a:endParaRPr lang="ru-RU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7941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Скругленный прямоугольник 8">
            <a:extLst>
              <a:ext uri="{FF2B5EF4-FFF2-40B4-BE49-F238E27FC236}">
                <a16:creationId xmlns:a16="http://schemas.microsoft.com/office/drawing/2014/main" xmlns="" id="{8E28EABE-F6C0-5A4A-972C-7992916D8559}"/>
              </a:ext>
            </a:extLst>
          </p:cNvPr>
          <p:cNvSpPr/>
          <p:nvPr/>
        </p:nvSpPr>
        <p:spPr>
          <a:xfrm>
            <a:off x="516000" y="359999"/>
            <a:ext cx="11160000" cy="720000"/>
          </a:xfrm>
          <a:prstGeom prst="roundRect">
            <a:avLst/>
          </a:prstGeom>
          <a:solidFill>
            <a:srgbClr val="F6F4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ctr"/>
          <a:lstStyle/>
          <a:p>
            <a:r>
              <a:rPr lang="ru-RU" sz="2000" b="1" dirty="0">
                <a:solidFill>
                  <a:srgbClr val="63666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ЭДО </a:t>
            </a:r>
            <a:r>
              <a:rPr lang="en-GB" sz="2000" b="1" dirty="0">
                <a:solidFill>
                  <a:srgbClr val="63666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Lite</a:t>
            </a:r>
            <a:r>
              <a:rPr lang="ru-RU" sz="2000" b="1" dirty="0">
                <a:solidFill>
                  <a:srgbClr val="63666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b="1" dirty="0">
                <a:solidFill>
                  <a:srgbClr val="63666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|</a:t>
            </a:r>
            <a:r>
              <a:rPr lang="ru-RU" sz="2000" b="1" dirty="0">
                <a:solidFill>
                  <a:srgbClr val="63666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Условия</a:t>
            </a:r>
            <a:endParaRPr lang="en-US" sz="2000" b="1" dirty="0">
              <a:solidFill>
                <a:srgbClr val="63666A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D2CD1D7-05AC-CC15-0E34-1D65648BFF39}"/>
              </a:ext>
            </a:extLst>
          </p:cNvPr>
          <p:cNvSpPr txBox="1"/>
          <p:nvPr/>
        </p:nvSpPr>
        <p:spPr>
          <a:xfrm>
            <a:off x="516000" y="1524857"/>
            <a:ext cx="7382296" cy="4780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000"/>
              </a:spcBef>
              <a:buBlip>
                <a:blip r:embed="rId3"/>
              </a:buBlip>
            </a:pPr>
            <a:r>
              <a:rPr lang="ru-RU" sz="1400" dirty="0">
                <a:solidFill>
                  <a:srgbClr val="63666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Сервис ЭДО Лайт – бесплатный сертифицированный ФНС провайдер электронного документооборота (ЭДО), интегрированный в личный кабинет Государственной информационной системы мониторинга оборота товара (ГИС МТ).</a:t>
            </a:r>
          </a:p>
          <a:p>
            <a:pPr marL="285750" indent="-285750">
              <a:spcBef>
                <a:spcPts val="1000"/>
              </a:spcBef>
              <a:buBlip>
                <a:blip r:embed="rId3"/>
              </a:buBlip>
            </a:pPr>
            <a:r>
              <a:rPr lang="ru-RU" sz="1400" dirty="0">
                <a:solidFill>
                  <a:srgbClr val="63666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Обмен с контрагентами, зарегистрированными в ГИС МТ в качестве участников оборота маркируемой продукции</a:t>
            </a:r>
          </a:p>
          <a:p>
            <a:pPr marL="285750" indent="-285750">
              <a:spcBef>
                <a:spcPts val="1000"/>
              </a:spcBef>
              <a:buBlip>
                <a:blip r:embed="rId3"/>
              </a:buBlip>
            </a:pPr>
            <a:r>
              <a:rPr lang="ru-RU" sz="1400" dirty="0">
                <a:solidFill>
                  <a:srgbClr val="63666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Участникам оборота маркируемой продукции доступен обмен формализованными документами, содержащими коды маркировки:</a:t>
            </a:r>
          </a:p>
          <a:p>
            <a:pPr marL="562950" lvl="1" indent="-28575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63666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УПД (СЧФДОП, ДОП)</a:t>
            </a:r>
          </a:p>
          <a:p>
            <a:pPr marL="562950" lvl="1" indent="-28575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63666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УКД (КСЧФДИС, ДИС)</a:t>
            </a:r>
          </a:p>
          <a:p>
            <a:pPr marL="562950" lvl="1" indent="-28575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63666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Аннулирование по формату РОСЭУ</a:t>
            </a:r>
            <a:endParaRPr lang="en-US" sz="1400" dirty="0">
              <a:solidFill>
                <a:srgbClr val="63666A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562950" lvl="1" indent="-28575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63666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Возможность работы с входящими неформализованными документами (Договора, акты и т.д.)</a:t>
            </a:r>
          </a:p>
          <a:p>
            <a:pPr marL="285750" indent="-285750">
              <a:spcBef>
                <a:spcPts val="1000"/>
              </a:spcBef>
              <a:buBlip>
                <a:blip r:embed="rId3"/>
              </a:buBlip>
            </a:pPr>
            <a:r>
              <a:rPr lang="ru-RU" sz="1400" dirty="0">
                <a:solidFill>
                  <a:srgbClr val="63666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В рамках сервиса</a:t>
            </a:r>
            <a:r>
              <a:rPr lang="en-US" sz="1400" dirty="0">
                <a:solidFill>
                  <a:srgbClr val="63666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sz="1400" dirty="0">
                <a:solidFill>
                  <a:srgbClr val="63666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sz="1400" b="1" dirty="0">
                <a:solidFill>
                  <a:srgbClr val="63666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невозможен обмен формализованными документами, которые не содержат кодов маркировки</a:t>
            </a:r>
          </a:p>
          <a:p>
            <a:pPr marL="285750" indent="-285750">
              <a:spcBef>
                <a:spcPts val="1000"/>
              </a:spcBef>
              <a:buBlip>
                <a:blip r:embed="rId3"/>
              </a:buBlip>
            </a:pPr>
            <a:r>
              <a:rPr lang="ru-RU" sz="1400" dirty="0">
                <a:solidFill>
                  <a:srgbClr val="63666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При работе через </a:t>
            </a:r>
            <a:r>
              <a:rPr lang="en-US" sz="1400" b="1" dirty="0">
                <a:solidFill>
                  <a:srgbClr val="63666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API </a:t>
            </a:r>
            <a:r>
              <a:rPr lang="ru-RU" sz="1400" b="1" dirty="0">
                <a:solidFill>
                  <a:srgbClr val="63666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ЭДО </a:t>
            </a:r>
            <a:r>
              <a:rPr lang="en-US" sz="1400" b="1" dirty="0">
                <a:solidFill>
                  <a:srgbClr val="63666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lite </a:t>
            </a:r>
            <a:r>
              <a:rPr lang="ru-RU" sz="1400" b="1" dirty="0">
                <a:solidFill>
                  <a:srgbClr val="63666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присутствует ограничение на 1000 исходящих документов в год (остаток кол-ва не переходит на следующий год), через веб-интерфейс</a:t>
            </a:r>
            <a:r>
              <a:rPr lang="en-US" sz="1400" b="1" dirty="0">
                <a:solidFill>
                  <a:srgbClr val="63666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sz="1400" b="1" dirty="0">
                <a:solidFill>
                  <a:srgbClr val="63666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количество документов не ограничивается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xmlns="" id="{A8F88EAF-F31E-28A7-5893-1928F0A9CD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/>
        </p:blipFill>
        <p:spPr>
          <a:xfrm>
            <a:off x="7738147" y="2161599"/>
            <a:ext cx="3937852" cy="3507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03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388811" y="1339090"/>
            <a:ext cx="3484245" cy="2106295"/>
          </a:xfrm>
          <a:custGeom>
            <a:avLst/>
            <a:gdLst/>
            <a:ahLst/>
            <a:cxnLst/>
            <a:rect l="l" t="t" r="r" b="b"/>
            <a:pathLst>
              <a:path w="3484245" h="2106295">
                <a:moveTo>
                  <a:pt x="3408806" y="0"/>
                </a:moveTo>
                <a:lnTo>
                  <a:pt x="75057" y="0"/>
                </a:lnTo>
                <a:lnTo>
                  <a:pt x="45862" y="5905"/>
                </a:lnTo>
                <a:lnTo>
                  <a:pt x="22002" y="22002"/>
                </a:lnTo>
                <a:lnTo>
                  <a:pt x="5905" y="45862"/>
                </a:lnTo>
                <a:lnTo>
                  <a:pt x="0" y="75057"/>
                </a:lnTo>
                <a:lnTo>
                  <a:pt x="0" y="2031111"/>
                </a:lnTo>
                <a:lnTo>
                  <a:pt x="5905" y="2060305"/>
                </a:lnTo>
                <a:lnTo>
                  <a:pt x="22002" y="2084165"/>
                </a:lnTo>
                <a:lnTo>
                  <a:pt x="45862" y="2100262"/>
                </a:lnTo>
                <a:lnTo>
                  <a:pt x="75057" y="2106168"/>
                </a:lnTo>
                <a:lnTo>
                  <a:pt x="3408806" y="2106168"/>
                </a:lnTo>
                <a:lnTo>
                  <a:pt x="3438001" y="2100262"/>
                </a:lnTo>
                <a:lnTo>
                  <a:pt x="3461861" y="2084165"/>
                </a:lnTo>
                <a:lnTo>
                  <a:pt x="3477958" y="2060305"/>
                </a:lnTo>
                <a:lnTo>
                  <a:pt x="3483864" y="2031111"/>
                </a:lnTo>
                <a:lnTo>
                  <a:pt x="3483864" y="75057"/>
                </a:lnTo>
                <a:lnTo>
                  <a:pt x="3477958" y="45862"/>
                </a:lnTo>
                <a:lnTo>
                  <a:pt x="3461861" y="22002"/>
                </a:lnTo>
                <a:lnTo>
                  <a:pt x="3438001" y="5905"/>
                </a:lnTo>
                <a:lnTo>
                  <a:pt x="340880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solidFill>
                <a:srgbClr val="6A6D71"/>
              </a:solidFill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89522" y="1389126"/>
            <a:ext cx="1985645" cy="17767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067" b="1" spc="-11" dirty="0">
                <a:solidFill>
                  <a:srgbClr val="6A6D71"/>
                </a:solidFill>
                <a:latin typeface="Segoe UI"/>
                <a:cs typeface="Segoe UI"/>
              </a:rPr>
              <a:t>Работа</a:t>
            </a:r>
            <a:r>
              <a:rPr sz="1067" b="1" spc="-55" dirty="0">
                <a:solidFill>
                  <a:srgbClr val="6A6D71"/>
                </a:solidFill>
                <a:latin typeface="Segoe UI"/>
                <a:cs typeface="Segoe UI"/>
              </a:rPr>
              <a:t> </a:t>
            </a:r>
            <a:r>
              <a:rPr sz="1067" b="1" dirty="0">
                <a:solidFill>
                  <a:srgbClr val="6A6D71"/>
                </a:solidFill>
                <a:latin typeface="Segoe UI"/>
                <a:cs typeface="Segoe UI"/>
              </a:rPr>
              <a:t>с</a:t>
            </a:r>
            <a:r>
              <a:rPr sz="1067" b="1" spc="-25" dirty="0">
                <a:solidFill>
                  <a:srgbClr val="6A6D71"/>
                </a:solidFill>
                <a:latin typeface="Segoe UI"/>
                <a:cs typeface="Segoe UI"/>
              </a:rPr>
              <a:t> </a:t>
            </a:r>
            <a:r>
              <a:rPr sz="1067" b="1" spc="-5" dirty="0">
                <a:solidFill>
                  <a:srgbClr val="6A6D71"/>
                </a:solidFill>
                <a:latin typeface="Segoe UI"/>
                <a:cs typeface="Segoe UI"/>
              </a:rPr>
              <a:t>документами</a:t>
            </a:r>
            <a:endParaRPr sz="1067" dirty="0">
              <a:solidFill>
                <a:srgbClr val="6A6D71"/>
              </a:solidFill>
              <a:latin typeface="Segoe UI"/>
              <a:cs typeface="Segoe U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89521" y="1603478"/>
            <a:ext cx="2865755" cy="1393138"/>
          </a:xfrm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marL="228594" indent="-216529">
              <a:spcBef>
                <a:spcPts val="400"/>
              </a:spcBef>
              <a:buFont typeface="Arial MT"/>
              <a:buChar char="•"/>
              <a:tabLst>
                <a:tab pos="228594" algn="l"/>
                <a:tab pos="229229" algn="l"/>
              </a:tabLst>
            </a:pPr>
            <a:r>
              <a:rPr sz="1067" spc="-5" dirty="0">
                <a:solidFill>
                  <a:srgbClr val="6A6D71"/>
                </a:solidFill>
                <a:latin typeface="Segoe UI"/>
                <a:cs typeface="Segoe UI"/>
              </a:rPr>
              <a:t>Ввод</a:t>
            </a:r>
            <a:r>
              <a:rPr sz="1067" spc="-45" dirty="0">
                <a:solidFill>
                  <a:srgbClr val="6A6D71"/>
                </a:solidFill>
                <a:latin typeface="Segoe UI"/>
                <a:cs typeface="Segoe UI"/>
              </a:rPr>
              <a:t> </a:t>
            </a:r>
            <a:r>
              <a:rPr sz="1067" dirty="0">
                <a:solidFill>
                  <a:srgbClr val="6A6D71"/>
                </a:solidFill>
                <a:latin typeface="Segoe UI"/>
                <a:cs typeface="Segoe UI"/>
              </a:rPr>
              <a:t>в</a:t>
            </a:r>
            <a:r>
              <a:rPr sz="1067" spc="-25" dirty="0">
                <a:solidFill>
                  <a:srgbClr val="6A6D71"/>
                </a:solidFill>
                <a:latin typeface="Segoe UI"/>
                <a:cs typeface="Segoe UI"/>
              </a:rPr>
              <a:t> </a:t>
            </a:r>
            <a:r>
              <a:rPr sz="1067" spc="-5" dirty="0">
                <a:solidFill>
                  <a:srgbClr val="6A6D71"/>
                </a:solidFill>
                <a:latin typeface="Segoe UI"/>
                <a:cs typeface="Segoe UI"/>
              </a:rPr>
              <a:t>оборот</a:t>
            </a:r>
            <a:endParaRPr sz="1067" dirty="0">
              <a:solidFill>
                <a:srgbClr val="6A6D71"/>
              </a:solidFill>
              <a:latin typeface="Segoe UI"/>
              <a:cs typeface="Segoe UI"/>
            </a:endParaRPr>
          </a:p>
          <a:p>
            <a:pPr marL="228594" indent="-216529">
              <a:spcBef>
                <a:spcPts val="300"/>
              </a:spcBef>
              <a:buFont typeface="Arial MT"/>
              <a:buChar char="•"/>
              <a:tabLst>
                <a:tab pos="228594" algn="l"/>
                <a:tab pos="229229" algn="l"/>
              </a:tabLst>
            </a:pPr>
            <a:r>
              <a:rPr sz="1067" spc="-5" dirty="0">
                <a:solidFill>
                  <a:srgbClr val="6A6D71"/>
                </a:solidFill>
                <a:latin typeface="Segoe UI"/>
                <a:cs typeface="Segoe UI"/>
              </a:rPr>
              <a:t>Вывод</a:t>
            </a:r>
            <a:r>
              <a:rPr sz="1067" spc="-45" dirty="0">
                <a:solidFill>
                  <a:srgbClr val="6A6D71"/>
                </a:solidFill>
                <a:latin typeface="Segoe UI"/>
                <a:cs typeface="Segoe UI"/>
              </a:rPr>
              <a:t> </a:t>
            </a:r>
            <a:r>
              <a:rPr sz="1067" spc="-5" dirty="0">
                <a:solidFill>
                  <a:srgbClr val="6A6D71"/>
                </a:solidFill>
                <a:latin typeface="Segoe UI"/>
                <a:cs typeface="Segoe UI"/>
              </a:rPr>
              <a:t>из</a:t>
            </a:r>
            <a:r>
              <a:rPr sz="1067" spc="-20" dirty="0">
                <a:solidFill>
                  <a:srgbClr val="6A6D71"/>
                </a:solidFill>
                <a:latin typeface="Segoe UI"/>
                <a:cs typeface="Segoe UI"/>
              </a:rPr>
              <a:t> </a:t>
            </a:r>
            <a:r>
              <a:rPr sz="1067" spc="-5" dirty="0">
                <a:solidFill>
                  <a:srgbClr val="6A6D71"/>
                </a:solidFill>
                <a:latin typeface="Segoe UI"/>
                <a:cs typeface="Segoe UI"/>
              </a:rPr>
              <a:t>оборота</a:t>
            </a:r>
            <a:endParaRPr sz="1067" dirty="0">
              <a:solidFill>
                <a:srgbClr val="6A6D71"/>
              </a:solidFill>
              <a:latin typeface="Segoe UI"/>
              <a:cs typeface="Segoe UI"/>
            </a:endParaRPr>
          </a:p>
          <a:p>
            <a:pPr marL="228594" indent="-216529">
              <a:spcBef>
                <a:spcPts val="300"/>
              </a:spcBef>
              <a:buFont typeface="Arial MT"/>
              <a:buChar char="•"/>
              <a:tabLst>
                <a:tab pos="228594" algn="l"/>
                <a:tab pos="229229" algn="l"/>
              </a:tabLst>
            </a:pPr>
            <a:r>
              <a:rPr sz="1067" dirty="0">
                <a:solidFill>
                  <a:srgbClr val="6A6D71"/>
                </a:solidFill>
                <a:latin typeface="Segoe UI"/>
                <a:cs typeface="Segoe UI"/>
              </a:rPr>
              <a:t>Агрегирование</a:t>
            </a:r>
          </a:p>
          <a:p>
            <a:pPr marL="228594" indent="-216529">
              <a:spcBef>
                <a:spcPts val="300"/>
              </a:spcBef>
              <a:buFont typeface="Arial MT"/>
              <a:buChar char="•"/>
              <a:tabLst>
                <a:tab pos="228594" algn="l"/>
                <a:tab pos="229229" algn="l"/>
              </a:tabLst>
            </a:pPr>
            <a:r>
              <a:rPr sz="1067" spc="-5" dirty="0">
                <a:solidFill>
                  <a:srgbClr val="6A6D71"/>
                </a:solidFill>
                <a:latin typeface="Segoe UI"/>
                <a:cs typeface="Segoe UI"/>
              </a:rPr>
              <a:t>Расформирование</a:t>
            </a:r>
            <a:endParaRPr sz="1067" dirty="0">
              <a:solidFill>
                <a:srgbClr val="6A6D71"/>
              </a:solidFill>
              <a:latin typeface="Segoe UI"/>
              <a:cs typeface="Segoe UI"/>
            </a:endParaRPr>
          </a:p>
          <a:p>
            <a:pPr marL="228594" indent="-216529">
              <a:spcBef>
                <a:spcPts val="300"/>
              </a:spcBef>
              <a:buFont typeface="Arial MT"/>
              <a:buChar char="•"/>
              <a:tabLst>
                <a:tab pos="228594" algn="l"/>
                <a:tab pos="229229" algn="l"/>
              </a:tabLst>
            </a:pPr>
            <a:r>
              <a:rPr sz="1067" spc="-5" dirty="0">
                <a:solidFill>
                  <a:srgbClr val="6A6D71"/>
                </a:solidFill>
                <a:latin typeface="Segoe UI"/>
                <a:cs typeface="Segoe UI"/>
              </a:rPr>
              <a:t>УПД</a:t>
            </a:r>
            <a:r>
              <a:rPr sz="1067" spc="-11" dirty="0">
                <a:solidFill>
                  <a:srgbClr val="6A6D71"/>
                </a:solidFill>
                <a:latin typeface="Segoe UI"/>
                <a:cs typeface="Segoe UI"/>
              </a:rPr>
              <a:t> </a:t>
            </a:r>
            <a:r>
              <a:rPr sz="1067" spc="-5" dirty="0">
                <a:solidFill>
                  <a:srgbClr val="6A6D71"/>
                </a:solidFill>
                <a:latin typeface="Segoe UI"/>
                <a:cs typeface="Segoe UI"/>
              </a:rPr>
              <a:t>(отгрузка)</a:t>
            </a:r>
            <a:endParaRPr sz="1067" dirty="0">
              <a:solidFill>
                <a:srgbClr val="6A6D71"/>
              </a:solidFill>
              <a:latin typeface="Segoe UI"/>
              <a:cs typeface="Segoe UI"/>
            </a:endParaRPr>
          </a:p>
          <a:p>
            <a:pPr marL="228594" indent="-216529">
              <a:spcBef>
                <a:spcPts val="300"/>
              </a:spcBef>
              <a:buFont typeface="Arial MT"/>
              <a:buChar char="•"/>
              <a:tabLst>
                <a:tab pos="228594" algn="l"/>
                <a:tab pos="229229" algn="l"/>
              </a:tabLst>
            </a:pPr>
            <a:r>
              <a:rPr sz="1067" spc="-5" dirty="0">
                <a:solidFill>
                  <a:srgbClr val="6A6D71"/>
                </a:solidFill>
                <a:latin typeface="Segoe UI"/>
                <a:cs typeface="Segoe UI"/>
              </a:rPr>
              <a:t>УПД</a:t>
            </a:r>
            <a:r>
              <a:rPr sz="1067" spc="5" dirty="0">
                <a:solidFill>
                  <a:srgbClr val="6A6D71"/>
                </a:solidFill>
                <a:latin typeface="Segoe UI"/>
                <a:cs typeface="Segoe UI"/>
              </a:rPr>
              <a:t> </a:t>
            </a:r>
            <a:r>
              <a:rPr sz="1067" spc="-5" dirty="0">
                <a:solidFill>
                  <a:srgbClr val="6A6D71"/>
                </a:solidFill>
                <a:latin typeface="Segoe UI"/>
                <a:cs typeface="Segoe UI"/>
              </a:rPr>
              <a:t>(приёмка </a:t>
            </a:r>
            <a:r>
              <a:rPr sz="1067" dirty="0">
                <a:solidFill>
                  <a:srgbClr val="6A6D71"/>
                </a:solidFill>
                <a:latin typeface="Segoe UI"/>
                <a:cs typeface="Segoe UI"/>
              </a:rPr>
              <a:t>и</a:t>
            </a:r>
            <a:r>
              <a:rPr sz="1067" spc="-11" dirty="0">
                <a:solidFill>
                  <a:srgbClr val="6A6D71"/>
                </a:solidFill>
                <a:latin typeface="Segoe UI"/>
                <a:cs typeface="Segoe UI"/>
              </a:rPr>
              <a:t> </a:t>
            </a:r>
            <a:r>
              <a:rPr sz="1067" dirty="0">
                <a:solidFill>
                  <a:srgbClr val="6A6D71"/>
                </a:solidFill>
                <a:latin typeface="Segoe UI"/>
                <a:cs typeface="Segoe UI"/>
              </a:rPr>
              <a:t>формирование</a:t>
            </a:r>
          </a:p>
          <a:p>
            <a:pPr marL="228594"/>
            <a:r>
              <a:rPr sz="1067" dirty="0">
                <a:solidFill>
                  <a:srgbClr val="6A6D71"/>
                </a:solidFill>
                <a:latin typeface="Segoe UI"/>
                <a:cs typeface="Segoe UI"/>
              </a:rPr>
              <a:t>акта</a:t>
            </a:r>
            <a:r>
              <a:rPr sz="1067" spc="-25" dirty="0">
                <a:solidFill>
                  <a:srgbClr val="6A6D71"/>
                </a:solidFill>
                <a:latin typeface="Segoe UI"/>
                <a:cs typeface="Segoe UI"/>
              </a:rPr>
              <a:t> </a:t>
            </a:r>
            <a:r>
              <a:rPr sz="1067" dirty="0">
                <a:solidFill>
                  <a:srgbClr val="6A6D71"/>
                </a:solidFill>
                <a:latin typeface="Segoe UI"/>
                <a:cs typeface="Segoe UI"/>
              </a:rPr>
              <a:t>о</a:t>
            </a:r>
            <a:r>
              <a:rPr sz="1067" spc="-15" dirty="0">
                <a:solidFill>
                  <a:srgbClr val="6A6D71"/>
                </a:solidFill>
                <a:latin typeface="Segoe UI"/>
                <a:cs typeface="Segoe UI"/>
              </a:rPr>
              <a:t> </a:t>
            </a:r>
            <a:r>
              <a:rPr sz="1067" spc="-5" dirty="0">
                <a:solidFill>
                  <a:srgbClr val="6A6D71"/>
                </a:solidFill>
                <a:latin typeface="Segoe UI"/>
                <a:cs typeface="Segoe UI"/>
              </a:rPr>
              <a:t>расхождении)</a:t>
            </a:r>
            <a:endParaRPr sz="1067" dirty="0">
              <a:solidFill>
                <a:srgbClr val="6A6D71"/>
              </a:solidFill>
              <a:latin typeface="Segoe UI"/>
              <a:cs typeface="Segoe U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88811" y="3529076"/>
            <a:ext cx="3484245" cy="559435"/>
          </a:xfrm>
          <a:custGeom>
            <a:avLst/>
            <a:gdLst/>
            <a:ahLst/>
            <a:cxnLst/>
            <a:rect l="l" t="t" r="r" b="b"/>
            <a:pathLst>
              <a:path w="3484245" h="559435">
                <a:moveTo>
                  <a:pt x="3415283" y="0"/>
                </a:moveTo>
                <a:lnTo>
                  <a:pt x="68580" y="0"/>
                </a:lnTo>
                <a:lnTo>
                  <a:pt x="41898" y="5393"/>
                </a:lnTo>
                <a:lnTo>
                  <a:pt x="20097" y="20097"/>
                </a:lnTo>
                <a:lnTo>
                  <a:pt x="5393" y="41898"/>
                </a:lnTo>
                <a:lnTo>
                  <a:pt x="0" y="68580"/>
                </a:lnTo>
                <a:lnTo>
                  <a:pt x="0" y="490728"/>
                </a:lnTo>
                <a:lnTo>
                  <a:pt x="5393" y="517409"/>
                </a:lnTo>
                <a:lnTo>
                  <a:pt x="20097" y="539210"/>
                </a:lnTo>
                <a:lnTo>
                  <a:pt x="41898" y="553914"/>
                </a:lnTo>
                <a:lnTo>
                  <a:pt x="68580" y="559308"/>
                </a:lnTo>
                <a:lnTo>
                  <a:pt x="3415283" y="559308"/>
                </a:lnTo>
                <a:lnTo>
                  <a:pt x="3441965" y="553914"/>
                </a:lnTo>
                <a:lnTo>
                  <a:pt x="3463766" y="539210"/>
                </a:lnTo>
                <a:lnTo>
                  <a:pt x="3478470" y="517409"/>
                </a:lnTo>
                <a:lnTo>
                  <a:pt x="3483864" y="490728"/>
                </a:lnTo>
                <a:lnTo>
                  <a:pt x="3483864" y="68580"/>
                </a:lnTo>
                <a:lnTo>
                  <a:pt x="3478470" y="41898"/>
                </a:lnTo>
                <a:lnTo>
                  <a:pt x="3463766" y="20097"/>
                </a:lnTo>
                <a:lnTo>
                  <a:pt x="3441965" y="5393"/>
                </a:lnTo>
                <a:lnTo>
                  <a:pt x="341528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solidFill>
                <a:srgbClr val="6A6D71"/>
              </a:solidFill>
            </a:endParaRPr>
          </a:p>
        </p:txBody>
      </p:sp>
      <p:sp>
        <p:nvSpPr>
          <p:cNvPr id="9" name="object 9"/>
          <p:cNvSpPr/>
          <p:nvPr/>
        </p:nvSpPr>
        <p:spPr>
          <a:xfrm>
            <a:off x="388811" y="4152392"/>
            <a:ext cx="3484245" cy="1071880"/>
          </a:xfrm>
          <a:custGeom>
            <a:avLst/>
            <a:gdLst/>
            <a:ahLst/>
            <a:cxnLst/>
            <a:rect l="l" t="t" r="r" b="b"/>
            <a:pathLst>
              <a:path w="3484245" h="1071879">
                <a:moveTo>
                  <a:pt x="3409696" y="0"/>
                </a:moveTo>
                <a:lnTo>
                  <a:pt x="74168" y="0"/>
                </a:lnTo>
                <a:lnTo>
                  <a:pt x="45273" y="5820"/>
                </a:lnTo>
                <a:lnTo>
                  <a:pt x="21701" y="21701"/>
                </a:lnTo>
                <a:lnTo>
                  <a:pt x="5820" y="45273"/>
                </a:lnTo>
                <a:lnTo>
                  <a:pt x="0" y="74167"/>
                </a:lnTo>
                <a:lnTo>
                  <a:pt x="0" y="997203"/>
                </a:lnTo>
                <a:lnTo>
                  <a:pt x="5820" y="1026098"/>
                </a:lnTo>
                <a:lnTo>
                  <a:pt x="21701" y="1049670"/>
                </a:lnTo>
                <a:lnTo>
                  <a:pt x="45273" y="1065551"/>
                </a:lnTo>
                <a:lnTo>
                  <a:pt x="74168" y="1071371"/>
                </a:lnTo>
                <a:lnTo>
                  <a:pt x="3409696" y="1071371"/>
                </a:lnTo>
                <a:lnTo>
                  <a:pt x="3438590" y="1065551"/>
                </a:lnTo>
                <a:lnTo>
                  <a:pt x="3462162" y="1049670"/>
                </a:lnTo>
                <a:lnTo>
                  <a:pt x="3478043" y="1026098"/>
                </a:lnTo>
                <a:lnTo>
                  <a:pt x="3483864" y="997203"/>
                </a:lnTo>
                <a:lnTo>
                  <a:pt x="3483864" y="74167"/>
                </a:lnTo>
                <a:lnTo>
                  <a:pt x="3478043" y="45273"/>
                </a:lnTo>
                <a:lnTo>
                  <a:pt x="3462162" y="21701"/>
                </a:lnTo>
                <a:lnTo>
                  <a:pt x="3438590" y="5820"/>
                </a:lnTo>
                <a:lnTo>
                  <a:pt x="340969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solidFill>
                <a:srgbClr val="6A6D71"/>
              </a:solidFill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88811" y="5298440"/>
            <a:ext cx="3484245" cy="559435"/>
          </a:xfrm>
          <a:custGeom>
            <a:avLst/>
            <a:gdLst/>
            <a:ahLst/>
            <a:cxnLst/>
            <a:rect l="l" t="t" r="r" b="b"/>
            <a:pathLst>
              <a:path w="3484245" h="559435">
                <a:moveTo>
                  <a:pt x="3415283" y="0"/>
                </a:moveTo>
                <a:lnTo>
                  <a:pt x="68580" y="0"/>
                </a:lnTo>
                <a:lnTo>
                  <a:pt x="41898" y="5393"/>
                </a:lnTo>
                <a:lnTo>
                  <a:pt x="20097" y="20097"/>
                </a:lnTo>
                <a:lnTo>
                  <a:pt x="5393" y="41898"/>
                </a:lnTo>
                <a:lnTo>
                  <a:pt x="0" y="68579"/>
                </a:lnTo>
                <a:lnTo>
                  <a:pt x="0" y="490727"/>
                </a:lnTo>
                <a:lnTo>
                  <a:pt x="5393" y="517420"/>
                </a:lnTo>
                <a:lnTo>
                  <a:pt x="20097" y="539219"/>
                </a:lnTo>
                <a:lnTo>
                  <a:pt x="41898" y="553918"/>
                </a:lnTo>
                <a:lnTo>
                  <a:pt x="68580" y="559307"/>
                </a:lnTo>
                <a:lnTo>
                  <a:pt x="3415283" y="559307"/>
                </a:lnTo>
                <a:lnTo>
                  <a:pt x="3441965" y="553918"/>
                </a:lnTo>
                <a:lnTo>
                  <a:pt x="3463766" y="539219"/>
                </a:lnTo>
                <a:lnTo>
                  <a:pt x="3478470" y="517420"/>
                </a:lnTo>
                <a:lnTo>
                  <a:pt x="3483864" y="490727"/>
                </a:lnTo>
                <a:lnTo>
                  <a:pt x="3483864" y="68579"/>
                </a:lnTo>
                <a:lnTo>
                  <a:pt x="3478470" y="41898"/>
                </a:lnTo>
                <a:lnTo>
                  <a:pt x="3463766" y="20097"/>
                </a:lnTo>
                <a:lnTo>
                  <a:pt x="3441965" y="5393"/>
                </a:lnTo>
                <a:lnTo>
                  <a:pt x="341528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solidFill>
                <a:srgbClr val="6A6D71"/>
              </a:solidFill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87616" y="3328924"/>
            <a:ext cx="3199131" cy="177349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466714">
              <a:spcBef>
                <a:spcPts val="105"/>
              </a:spcBef>
            </a:pPr>
            <a:r>
              <a:rPr sz="1067" b="1" spc="-5" dirty="0">
                <a:solidFill>
                  <a:srgbClr val="6A6D71"/>
                </a:solidFill>
                <a:latin typeface="Segoe UI"/>
                <a:cs typeface="Segoe UI"/>
              </a:rPr>
              <a:t>Подсказки</a:t>
            </a:r>
            <a:r>
              <a:rPr sz="1067" b="1" spc="-20" dirty="0">
                <a:solidFill>
                  <a:srgbClr val="6A6D71"/>
                </a:solidFill>
                <a:latin typeface="Segoe UI"/>
                <a:cs typeface="Segoe UI"/>
              </a:rPr>
              <a:t> </a:t>
            </a:r>
            <a:r>
              <a:rPr sz="1067" b="1" dirty="0">
                <a:solidFill>
                  <a:srgbClr val="6A6D71"/>
                </a:solidFill>
                <a:latin typeface="Segoe UI"/>
                <a:cs typeface="Segoe UI"/>
              </a:rPr>
              <a:t>на</a:t>
            </a:r>
            <a:r>
              <a:rPr sz="1067" b="1" spc="-25" dirty="0">
                <a:solidFill>
                  <a:srgbClr val="6A6D71"/>
                </a:solidFill>
                <a:latin typeface="Segoe UI"/>
                <a:cs typeface="Segoe UI"/>
              </a:rPr>
              <a:t> </a:t>
            </a:r>
            <a:r>
              <a:rPr sz="1067" b="1" dirty="0">
                <a:solidFill>
                  <a:srgbClr val="6A6D71"/>
                </a:solidFill>
                <a:latin typeface="Segoe UI"/>
                <a:cs typeface="Segoe UI"/>
              </a:rPr>
              <a:t>основных</a:t>
            </a:r>
            <a:r>
              <a:rPr sz="1067" b="1" spc="-51" dirty="0">
                <a:solidFill>
                  <a:srgbClr val="6A6D71"/>
                </a:solidFill>
                <a:latin typeface="Segoe UI"/>
                <a:cs typeface="Segoe UI"/>
              </a:rPr>
              <a:t> </a:t>
            </a:r>
            <a:r>
              <a:rPr sz="1067" b="1" spc="-5" dirty="0">
                <a:solidFill>
                  <a:srgbClr val="6A6D71"/>
                </a:solidFill>
                <a:latin typeface="Segoe UI"/>
                <a:cs typeface="Segoe UI"/>
              </a:rPr>
              <a:t>этапах </a:t>
            </a:r>
            <a:r>
              <a:rPr sz="1067" b="1" spc="-371" dirty="0">
                <a:solidFill>
                  <a:srgbClr val="6A6D71"/>
                </a:solidFill>
                <a:latin typeface="Segoe UI"/>
                <a:cs typeface="Segoe UI"/>
              </a:rPr>
              <a:t> </a:t>
            </a:r>
            <a:r>
              <a:rPr sz="1067" b="1" spc="-5" dirty="0">
                <a:solidFill>
                  <a:srgbClr val="6A6D71"/>
                </a:solidFill>
                <a:latin typeface="Segoe UI"/>
                <a:cs typeface="Segoe UI"/>
              </a:rPr>
              <a:t>работы</a:t>
            </a:r>
            <a:r>
              <a:rPr sz="1067" b="1" spc="-51" dirty="0">
                <a:solidFill>
                  <a:srgbClr val="6A6D71"/>
                </a:solidFill>
                <a:latin typeface="Segoe UI"/>
                <a:cs typeface="Segoe UI"/>
              </a:rPr>
              <a:t> </a:t>
            </a:r>
            <a:r>
              <a:rPr sz="1067" b="1" dirty="0">
                <a:solidFill>
                  <a:srgbClr val="6A6D71"/>
                </a:solidFill>
                <a:latin typeface="Segoe UI"/>
                <a:cs typeface="Segoe UI"/>
              </a:rPr>
              <a:t>с </a:t>
            </a:r>
            <a:r>
              <a:rPr sz="1067" b="1" spc="-5" dirty="0">
                <a:solidFill>
                  <a:srgbClr val="6A6D71"/>
                </a:solidFill>
                <a:latin typeface="Segoe UI"/>
                <a:cs typeface="Segoe UI"/>
              </a:rPr>
              <a:t>приложением</a:t>
            </a:r>
            <a:endParaRPr sz="1067" dirty="0">
              <a:solidFill>
                <a:srgbClr val="6A6D71"/>
              </a:solidFill>
              <a:latin typeface="Segoe UI"/>
              <a:cs typeface="Segoe UI"/>
            </a:endParaRPr>
          </a:p>
          <a:p>
            <a:pPr marL="13970">
              <a:spcBef>
                <a:spcPts val="1555"/>
              </a:spcBef>
            </a:pPr>
            <a:r>
              <a:rPr sz="1067" b="1" spc="-5" dirty="0">
                <a:solidFill>
                  <a:srgbClr val="6A6D71"/>
                </a:solidFill>
                <a:latin typeface="Segoe UI"/>
                <a:cs typeface="Segoe UI"/>
              </a:rPr>
              <a:t>Универсальный</a:t>
            </a:r>
            <a:r>
              <a:rPr sz="1067" b="1" spc="-31" dirty="0">
                <a:solidFill>
                  <a:srgbClr val="6A6D71"/>
                </a:solidFill>
                <a:latin typeface="Segoe UI"/>
                <a:cs typeface="Segoe UI"/>
              </a:rPr>
              <a:t> </a:t>
            </a:r>
            <a:r>
              <a:rPr sz="1067" b="1" spc="-5" dirty="0">
                <a:solidFill>
                  <a:srgbClr val="6A6D71"/>
                </a:solidFill>
                <a:latin typeface="Segoe UI"/>
                <a:cs typeface="Segoe UI"/>
              </a:rPr>
              <a:t>сканер</a:t>
            </a:r>
            <a:endParaRPr sz="1067" dirty="0">
              <a:solidFill>
                <a:srgbClr val="6A6D71"/>
              </a:solidFill>
              <a:latin typeface="Segoe UI"/>
              <a:cs typeface="Segoe UI"/>
            </a:endParaRPr>
          </a:p>
          <a:p>
            <a:pPr marL="230498" indent="-217165">
              <a:spcBef>
                <a:spcPts val="300"/>
              </a:spcBef>
              <a:buFont typeface="Arial MT"/>
              <a:buChar char="•"/>
              <a:tabLst>
                <a:tab pos="230498" algn="l"/>
                <a:tab pos="231134" algn="l"/>
              </a:tabLst>
            </a:pPr>
            <a:r>
              <a:rPr sz="1067" dirty="0">
                <a:solidFill>
                  <a:srgbClr val="6A6D71"/>
                </a:solidFill>
                <a:latin typeface="Segoe UI"/>
                <a:cs typeface="Segoe UI"/>
              </a:rPr>
              <a:t>Информация</a:t>
            </a:r>
            <a:r>
              <a:rPr sz="1067" spc="-35" dirty="0">
                <a:solidFill>
                  <a:srgbClr val="6A6D71"/>
                </a:solidFill>
                <a:latin typeface="Segoe UI"/>
                <a:cs typeface="Segoe UI"/>
              </a:rPr>
              <a:t> </a:t>
            </a:r>
            <a:r>
              <a:rPr sz="1067" dirty="0">
                <a:solidFill>
                  <a:srgbClr val="6A6D71"/>
                </a:solidFill>
                <a:latin typeface="Segoe UI"/>
                <a:cs typeface="Segoe UI"/>
              </a:rPr>
              <a:t>о </a:t>
            </a:r>
            <a:r>
              <a:rPr sz="1067" spc="-5" dirty="0">
                <a:solidFill>
                  <a:srgbClr val="6A6D71"/>
                </a:solidFill>
                <a:latin typeface="Segoe UI"/>
                <a:cs typeface="Segoe UI"/>
              </a:rPr>
              <a:t>товаре</a:t>
            </a:r>
            <a:r>
              <a:rPr sz="1067" spc="-25" dirty="0">
                <a:solidFill>
                  <a:srgbClr val="6A6D71"/>
                </a:solidFill>
                <a:latin typeface="Segoe UI"/>
                <a:cs typeface="Segoe UI"/>
              </a:rPr>
              <a:t> </a:t>
            </a:r>
            <a:r>
              <a:rPr sz="1067" dirty="0">
                <a:solidFill>
                  <a:srgbClr val="6A6D71"/>
                </a:solidFill>
                <a:latin typeface="Segoe UI"/>
                <a:cs typeface="Segoe UI"/>
              </a:rPr>
              <a:t>или</a:t>
            </a:r>
            <a:r>
              <a:rPr sz="1067" spc="-20" dirty="0">
                <a:solidFill>
                  <a:srgbClr val="6A6D71"/>
                </a:solidFill>
                <a:latin typeface="Segoe UI"/>
                <a:cs typeface="Segoe UI"/>
              </a:rPr>
              <a:t> </a:t>
            </a:r>
            <a:r>
              <a:rPr sz="1067" spc="-11" dirty="0">
                <a:solidFill>
                  <a:srgbClr val="6A6D71"/>
                </a:solidFill>
                <a:latin typeface="Segoe UI"/>
                <a:cs typeface="Segoe UI"/>
              </a:rPr>
              <a:t>агрегате,</a:t>
            </a:r>
            <a:endParaRPr sz="1067" dirty="0">
              <a:solidFill>
                <a:srgbClr val="6A6D71"/>
              </a:solidFill>
              <a:latin typeface="Segoe UI"/>
              <a:cs typeface="Segoe UI"/>
            </a:endParaRPr>
          </a:p>
          <a:p>
            <a:pPr marL="230498">
              <a:spcBef>
                <a:spcPts val="5"/>
              </a:spcBef>
            </a:pPr>
            <a:r>
              <a:rPr sz="1067" dirty="0">
                <a:solidFill>
                  <a:srgbClr val="6A6D71"/>
                </a:solidFill>
                <a:latin typeface="Segoe UI"/>
                <a:cs typeface="Segoe UI"/>
              </a:rPr>
              <a:t>в</a:t>
            </a:r>
            <a:r>
              <a:rPr sz="1067" spc="-11" dirty="0">
                <a:solidFill>
                  <a:srgbClr val="6A6D71"/>
                </a:solidFill>
                <a:latin typeface="Segoe UI"/>
                <a:cs typeface="Segoe UI"/>
              </a:rPr>
              <a:t> том </a:t>
            </a:r>
            <a:r>
              <a:rPr sz="1067" dirty="0">
                <a:solidFill>
                  <a:srgbClr val="6A6D71"/>
                </a:solidFill>
                <a:latin typeface="Segoe UI"/>
                <a:cs typeface="Segoe UI"/>
              </a:rPr>
              <a:t>числе</a:t>
            </a:r>
            <a:r>
              <a:rPr sz="1067" spc="-11" dirty="0">
                <a:solidFill>
                  <a:srgbClr val="6A6D71"/>
                </a:solidFill>
                <a:latin typeface="Segoe UI"/>
                <a:cs typeface="Segoe UI"/>
              </a:rPr>
              <a:t> </a:t>
            </a:r>
            <a:r>
              <a:rPr sz="1067" dirty="0">
                <a:solidFill>
                  <a:srgbClr val="6A6D71"/>
                </a:solidFill>
                <a:latin typeface="Segoe UI"/>
                <a:cs typeface="Segoe UI"/>
              </a:rPr>
              <a:t>о</a:t>
            </a:r>
            <a:r>
              <a:rPr sz="1067" spc="-5" dirty="0">
                <a:solidFill>
                  <a:srgbClr val="6A6D71"/>
                </a:solidFill>
                <a:latin typeface="Segoe UI"/>
                <a:cs typeface="Segoe UI"/>
              </a:rPr>
              <a:t> </a:t>
            </a:r>
            <a:r>
              <a:rPr sz="1067" dirty="0">
                <a:solidFill>
                  <a:srgbClr val="6A6D71"/>
                </a:solidFill>
                <a:latin typeface="Segoe UI"/>
                <a:cs typeface="Segoe UI"/>
              </a:rPr>
              <a:t>владельце</a:t>
            </a:r>
          </a:p>
          <a:p>
            <a:pPr marL="230498" indent="-217165">
              <a:spcBef>
                <a:spcPts val="300"/>
              </a:spcBef>
              <a:buFont typeface="Arial MT"/>
              <a:buChar char="•"/>
              <a:tabLst>
                <a:tab pos="230498" algn="l"/>
                <a:tab pos="231134" algn="l"/>
              </a:tabLst>
            </a:pPr>
            <a:r>
              <a:rPr sz="1067" spc="-5" dirty="0">
                <a:solidFill>
                  <a:srgbClr val="6A6D71"/>
                </a:solidFill>
                <a:latin typeface="Segoe UI"/>
                <a:cs typeface="Segoe UI"/>
              </a:rPr>
              <a:t>Просмотр</a:t>
            </a:r>
            <a:r>
              <a:rPr sz="1067" spc="-20" dirty="0">
                <a:solidFill>
                  <a:srgbClr val="6A6D71"/>
                </a:solidFill>
                <a:latin typeface="Segoe UI"/>
                <a:cs typeface="Segoe UI"/>
              </a:rPr>
              <a:t> </a:t>
            </a:r>
            <a:r>
              <a:rPr sz="1067" dirty="0">
                <a:solidFill>
                  <a:srgbClr val="6A6D71"/>
                </a:solidFill>
                <a:latin typeface="Segoe UI"/>
                <a:cs typeface="Segoe UI"/>
              </a:rPr>
              <a:t>состава</a:t>
            </a:r>
            <a:r>
              <a:rPr sz="1067" spc="-35" dirty="0">
                <a:solidFill>
                  <a:srgbClr val="6A6D71"/>
                </a:solidFill>
                <a:latin typeface="Segoe UI"/>
                <a:cs typeface="Segoe UI"/>
              </a:rPr>
              <a:t> </a:t>
            </a:r>
            <a:r>
              <a:rPr sz="1067" spc="-5" dirty="0">
                <a:solidFill>
                  <a:srgbClr val="6A6D71"/>
                </a:solidFill>
                <a:latin typeface="Segoe UI"/>
                <a:cs typeface="Segoe UI"/>
              </a:rPr>
              <a:t>агрегата</a:t>
            </a:r>
            <a:endParaRPr sz="1067" dirty="0">
              <a:solidFill>
                <a:srgbClr val="6A6D71"/>
              </a:solidFill>
              <a:latin typeface="Segoe UI"/>
              <a:cs typeface="Segoe UI"/>
            </a:endParaRPr>
          </a:p>
          <a:p>
            <a:pPr>
              <a:spcBef>
                <a:spcPts val="25"/>
              </a:spcBef>
            </a:pPr>
            <a:endParaRPr sz="1067" dirty="0">
              <a:solidFill>
                <a:srgbClr val="6A6D71"/>
              </a:solidFill>
              <a:latin typeface="Segoe UI"/>
              <a:cs typeface="Segoe UI"/>
            </a:endParaRPr>
          </a:p>
          <a:p>
            <a:pPr marL="12700" marR="669274"/>
            <a:r>
              <a:rPr sz="1067" b="1" spc="-5" dirty="0">
                <a:solidFill>
                  <a:srgbClr val="6A6D71"/>
                </a:solidFill>
                <a:latin typeface="Segoe UI"/>
                <a:cs typeface="Segoe UI"/>
              </a:rPr>
              <a:t>Взаимодействие </a:t>
            </a:r>
            <a:r>
              <a:rPr sz="1067" b="1" dirty="0">
                <a:solidFill>
                  <a:srgbClr val="6A6D71"/>
                </a:solidFill>
                <a:latin typeface="Segoe UI"/>
                <a:cs typeface="Segoe UI"/>
              </a:rPr>
              <a:t>со </a:t>
            </a:r>
            <a:r>
              <a:rPr sz="1067" b="1" spc="-5" dirty="0">
                <a:solidFill>
                  <a:srgbClr val="6A6D71"/>
                </a:solidFill>
                <a:latin typeface="Segoe UI"/>
                <a:cs typeface="Segoe UI"/>
              </a:rPr>
              <a:t>службой </a:t>
            </a:r>
            <a:r>
              <a:rPr sz="1067" b="1" spc="-375" dirty="0">
                <a:solidFill>
                  <a:srgbClr val="6A6D71"/>
                </a:solidFill>
                <a:latin typeface="Segoe UI"/>
                <a:cs typeface="Segoe UI"/>
              </a:rPr>
              <a:t> </a:t>
            </a:r>
            <a:r>
              <a:rPr sz="1067" b="1" spc="-5" dirty="0">
                <a:solidFill>
                  <a:srgbClr val="6A6D71"/>
                </a:solidFill>
                <a:latin typeface="Segoe UI"/>
                <a:cs typeface="Segoe UI"/>
              </a:rPr>
              <a:t>поддержки</a:t>
            </a:r>
            <a:endParaRPr sz="1067" dirty="0">
              <a:solidFill>
                <a:srgbClr val="6A6D71"/>
              </a:solidFill>
              <a:latin typeface="Segoe UI"/>
              <a:cs typeface="Segoe U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87616" y="5657129"/>
            <a:ext cx="2266315" cy="17767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067" b="1" spc="-5" dirty="0">
                <a:solidFill>
                  <a:srgbClr val="6A6D71"/>
                </a:solidFill>
                <a:latin typeface="Segoe UI"/>
                <a:cs typeface="Segoe UI"/>
              </a:rPr>
              <a:t>Справочная</a:t>
            </a:r>
            <a:r>
              <a:rPr sz="1067" b="1" spc="-40" dirty="0">
                <a:solidFill>
                  <a:srgbClr val="6A6D71"/>
                </a:solidFill>
                <a:latin typeface="Segoe UI"/>
                <a:cs typeface="Segoe UI"/>
              </a:rPr>
              <a:t> </a:t>
            </a:r>
            <a:r>
              <a:rPr sz="1067" b="1" spc="-5" dirty="0">
                <a:solidFill>
                  <a:srgbClr val="6A6D71"/>
                </a:solidFill>
                <a:latin typeface="Segoe UI"/>
                <a:cs typeface="Segoe UI"/>
              </a:rPr>
              <a:t>информация</a:t>
            </a:r>
            <a:endParaRPr sz="1067" dirty="0">
              <a:solidFill>
                <a:srgbClr val="6A6D71"/>
              </a:solidFill>
              <a:latin typeface="Segoe UI"/>
              <a:cs typeface="Segoe UI"/>
            </a:endParaRPr>
          </a:p>
        </p:txBody>
      </p:sp>
      <p:sp>
        <p:nvSpPr>
          <p:cNvPr id="24" name="Скругленный прямоугольник 29">
            <a:extLst>
              <a:ext uri="{FF2B5EF4-FFF2-40B4-BE49-F238E27FC236}">
                <a16:creationId xmlns="" xmlns:a16="http://schemas.microsoft.com/office/drawing/2014/main" id="{2FD35EF1-B389-471C-A43E-23CCFBBF97A8}"/>
              </a:ext>
            </a:extLst>
          </p:cNvPr>
          <p:cNvSpPr/>
          <p:nvPr/>
        </p:nvSpPr>
        <p:spPr>
          <a:xfrm>
            <a:off x="352425" y="377351"/>
            <a:ext cx="11521187" cy="683987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0" tIns="108000" rIns="180000" bIns="108000" rtlCol="0" anchor="ctr">
            <a:spAutoFit/>
          </a:bodyPr>
          <a:lstStyle/>
          <a:p>
            <a:r>
              <a:rPr lang="ru-RU" sz="2600" b="1" dirty="0">
                <a:solidFill>
                  <a:srgbClr val="6A6D7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Мобильное приложение «Честный </a:t>
            </a:r>
            <a:r>
              <a:rPr lang="ru-RU" sz="2600" b="1" dirty="0" err="1">
                <a:solidFill>
                  <a:srgbClr val="6A6D7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ЗНАК.Бизнес</a:t>
            </a:r>
            <a:r>
              <a:rPr lang="ru-RU" sz="2600" b="1" dirty="0">
                <a:solidFill>
                  <a:srgbClr val="6A6D7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»</a:t>
            </a:r>
            <a:endParaRPr lang="en-US" sz="2600" b="1" dirty="0">
              <a:solidFill>
                <a:srgbClr val="6A6D7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2" name="Group 2">
            <a:extLst>
              <a:ext uri="{FF2B5EF4-FFF2-40B4-BE49-F238E27FC236}">
                <a16:creationId xmlns="" xmlns:a16="http://schemas.microsoft.com/office/drawing/2014/main" id="{5BD167C0-8450-F997-8851-D58AF3EE49C0}"/>
              </a:ext>
            </a:extLst>
          </p:cNvPr>
          <p:cNvGrpSpPr/>
          <p:nvPr/>
        </p:nvGrpSpPr>
        <p:grpSpPr>
          <a:xfrm>
            <a:off x="10766473" y="3197378"/>
            <a:ext cx="1200923" cy="1533737"/>
            <a:chOff x="10180030" y="1560708"/>
            <a:chExt cx="1495970" cy="1855970"/>
          </a:xfrm>
        </p:grpSpPr>
        <p:pic>
          <p:nvPicPr>
            <p:cNvPr id="3" name="Рисунок 43">
              <a:extLst>
                <a:ext uri="{FF2B5EF4-FFF2-40B4-BE49-F238E27FC236}">
                  <a16:creationId xmlns="" xmlns:a16="http://schemas.microsoft.com/office/drawing/2014/main" id="{B5D33FE7-438B-39E1-3716-4D1510DC547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180030" y="1560708"/>
              <a:ext cx="1495970" cy="1495970"/>
            </a:xfrm>
            <a:prstGeom prst="rect">
              <a:avLst/>
            </a:prstGeom>
          </p:spPr>
        </p:pic>
        <p:pic>
          <p:nvPicPr>
            <p:cNvPr id="4" name="Picture 5" descr="Graphical user interface&#10;&#10;Description automatically generated with low confidence">
              <a:extLst>
                <a:ext uri="{FF2B5EF4-FFF2-40B4-BE49-F238E27FC236}">
                  <a16:creationId xmlns="" xmlns:a16="http://schemas.microsoft.com/office/drawing/2014/main" id="{DFC02F1A-F6D7-2413-B891-A2EFEF87F2F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378237" y="3056678"/>
              <a:ext cx="1080000" cy="360000"/>
            </a:xfrm>
            <a:prstGeom prst="rect">
              <a:avLst/>
            </a:prstGeom>
          </p:spPr>
        </p:pic>
      </p:grpSp>
      <p:grpSp>
        <p:nvGrpSpPr>
          <p:cNvPr id="21" name="Group 1">
            <a:extLst>
              <a:ext uri="{FF2B5EF4-FFF2-40B4-BE49-F238E27FC236}">
                <a16:creationId xmlns="" xmlns:a16="http://schemas.microsoft.com/office/drawing/2014/main" id="{A3BE2FBC-04B1-0472-CD31-4FA66D7E726A}"/>
              </a:ext>
            </a:extLst>
          </p:cNvPr>
          <p:cNvGrpSpPr/>
          <p:nvPr/>
        </p:nvGrpSpPr>
        <p:grpSpPr>
          <a:xfrm>
            <a:off x="10766473" y="1239069"/>
            <a:ext cx="1200923" cy="1533737"/>
            <a:chOff x="10170252" y="3616405"/>
            <a:chExt cx="1495970" cy="1855970"/>
          </a:xfrm>
        </p:grpSpPr>
        <p:pic>
          <p:nvPicPr>
            <p:cNvPr id="22" name="Рисунок 45">
              <a:extLst>
                <a:ext uri="{FF2B5EF4-FFF2-40B4-BE49-F238E27FC236}">
                  <a16:creationId xmlns="" xmlns:a16="http://schemas.microsoft.com/office/drawing/2014/main" id="{7239ECEE-A694-C15B-B5B8-F8BFD02E8C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170252" y="3616405"/>
              <a:ext cx="1495970" cy="1495970"/>
            </a:xfrm>
            <a:prstGeom prst="rect">
              <a:avLst/>
            </a:prstGeom>
          </p:spPr>
        </p:pic>
        <p:pic>
          <p:nvPicPr>
            <p:cNvPr id="23" name="Picture 7" descr="Graphical user interface&#10;&#10;Description automatically generated with low confidence">
              <a:extLst>
                <a:ext uri="{FF2B5EF4-FFF2-40B4-BE49-F238E27FC236}">
                  <a16:creationId xmlns="" xmlns:a16="http://schemas.microsoft.com/office/drawing/2014/main" id="{4A015F13-9422-383E-DE91-D7AC4230F3E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311637" y="5112375"/>
              <a:ext cx="1213200" cy="360000"/>
            </a:xfrm>
            <a:prstGeom prst="rect">
              <a:avLst/>
            </a:prstGeom>
          </p:spPr>
        </p:pic>
      </p:grpSp>
      <p:grpSp>
        <p:nvGrpSpPr>
          <p:cNvPr id="42" name="Группа 41">
            <a:extLst>
              <a:ext uri="{FF2B5EF4-FFF2-40B4-BE49-F238E27FC236}">
                <a16:creationId xmlns="" xmlns:a16="http://schemas.microsoft.com/office/drawing/2014/main" id="{801D1F1B-DC3D-3F42-9FAF-8825A14B13C4}"/>
              </a:ext>
            </a:extLst>
          </p:cNvPr>
          <p:cNvGrpSpPr/>
          <p:nvPr/>
        </p:nvGrpSpPr>
        <p:grpSpPr>
          <a:xfrm>
            <a:off x="10774864" y="5139812"/>
            <a:ext cx="1162353" cy="1532649"/>
            <a:chOff x="8672050" y="4237869"/>
            <a:chExt cx="1447925" cy="1854656"/>
          </a:xfrm>
        </p:grpSpPr>
        <p:pic>
          <p:nvPicPr>
            <p:cNvPr id="31" name="Рисунок 30">
              <a:extLst>
                <a:ext uri="{FF2B5EF4-FFF2-40B4-BE49-F238E27FC236}">
                  <a16:creationId xmlns="" xmlns:a16="http://schemas.microsoft.com/office/drawing/2014/main" id="{D6A856E0-8A15-E987-C2C5-93260336AD8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672050" y="4237869"/>
              <a:ext cx="1447925" cy="1447925"/>
            </a:xfrm>
            <a:prstGeom prst="rect">
              <a:avLst/>
            </a:prstGeom>
          </p:spPr>
        </p:pic>
        <p:pic>
          <p:nvPicPr>
            <p:cNvPr id="41" name="Рисунок 40" descr="Изображение выглядит как текст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B2081B40-44D5-0B21-24F4-BE2A91722E7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879436" y="5772484"/>
              <a:ext cx="1045466" cy="320041"/>
            </a:xfrm>
            <a:prstGeom prst="rect">
              <a:avLst/>
            </a:prstGeom>
          </p:spPr>
        </p:pic>
      </p:grpSp>
      <p:grpSp>
        <p:nvGrpSpPr>
          <p:cNvPr id="19" name="Группа 18">
            <a:extLst>
              <a:ext uri="{FF2B5EF4-FFF2-40B4-BE49-F238E27FC236}">
                <a16:creationId xmlns="" xmlns:a16="http://schemas.microsoft.com/office/drawing/2014/main" id="{8D30A02C-B571-BA17-E820-ED23FA7B447D}"/>
              </a:ext>
            </a:extLst>
          </p:cNvPr>
          <p:cNvGrpSpPr/>
          <p:nvPr/>
        </p:nvGrpSpPr>
        <p:grpSpPr>
          <a:xfrm>
            <a:off x="4282780" y="1143213"/>
            <a:ext cx="5918999" cy="5404236"/>
            <a:chOff x="4282780" y="1143213"/>
            <a:chExt cx="5918999" cy="5404236"/>
          </a:xfrm>
        </p:grpSpPr>
        <p:sp>
          <p:nvSpPr>
            <p:cNvPr id="50" name="Рамка 49">
              <a:extLst>
                <a:ext uri="{FF2B5EF4-FFF2-40B4-BE49-F238E27FC236}">
                  <a16:creationId xmlns="" xmlns:a16="http://schemas.microsoft.com/office/drawing/2014/main" id="{0C0BEFC9-584F-750C-B543-B9996227A096}"/>
                </a:ext>
              </a:extLst>
            </p:cNvPr>
            <p:cNvSpPr/>
            <p:nvPr/>
          </p:nvSpPr>
          <p:spPr>
            <a:xfrm>
              <a:off x="5913601" y="2773756"/>
              <a:ext cx="714699" cy="239283"/>
            </a:xfrm>
            <a:prstGeom prst="frame">
              <a:avLst>
                <a:gd name="adj1" fmla="val 7286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>
                <a:solidFill>
                  <a:srgbClr val="6A6D71"/>
                </a:solidFill>
              </a:endParaRPr>
            </a:p>
          </p:txBody>
        </p:sp>
        <p:sp>
          <p:nvSpPr>
            <p:cNvPr id="52" name="Рамка 51">
              <a:extLst>
                <a:ext uri="{FF2B5EF4-FFF2-40B4-BE49-F238E27FC236}">
                  <a16:creationId xmlns="" xmlns:a16="http://schemas.microsoft.com/office/drawing/2014/main" id="{A025BFBC-CAE2-6CC0-5502-7AF4A8E695C9}"/>
                </a:ext>
              </a:extLst>
            </p:cNvPr>
            <p:cNvSpPr/>
            <p:nvPr/>
          </p:nvSpPr>
          <p:spPr>
            <a:xfrm>
              <a:off x="6196647" y="4011953"/>
              <a:ext cx="431653" cy="197496"/>
            </a:xfrm>
            <a:prstGeom prst="frame">
              <a:avLst>
                <a:gd name="adj1" fmla="val 7286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>
                <a:solidFill>
                  <a:srgbClr val="6A6D71"/>
                </a:solidFill>
              </a:endParaRPr>
            </a:p>
          </p:txBody>
        </p:sp>
        <p:sp>
          <p:nvSpPr>
            <p:cNvPr id="54" name="Рамка 53">
              <a:extLst>
                <a:ext uri="{FF2B5EF4-FFF2-40B4-BE49-F238E27FC236}">
                  <a16:creationId xmlns="" xmlns:a16="http://schemas.microsoft.com/office/drawing/2014/main" id="{2CC94E38-01A0-8C9D-E97F-A119072EAB8F}"/>
                </a:ext>
              </a:extLst>
            </p:cNvPr>
            <p:cNvSpPr/>
            <p:nvPr/>
          </p:nvSpPr>
          <p:spPr>
            <a:xfrm>
              <a:off x="6196647" y="4253638"/>
              <a:ext cx="431653" cy="197496"/>
            </a:xfrm>
            <a:prstGeom prst="frame">
              <a:avLst>
                <a:gd name="adj1" fmla="val 7286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>
                <a:solidFill>
                  <a:srgbClr val="6A6D71"/>
                </a:solidFill>
              </a:endParaRPr>
            </a:p>
          </p:txBody>
        </p:sp>
        <p:sp>
          <p:nvSpPr>
            <p:cNvPr id="55" name="Рамка 54">
              <a:extLst>
                <a:ext uri="{FF2B5EF4-FFF2-40B4-BE49-F238E27FC236}">
                  <a16:creationId xmlns="" xmlns:a16="http://schemas.microsoft.com/office/drawing/2014/main" id="{CCBC1761-5E45-886A-02C9-9A0F366A8958}"/>
                </a:ext>
              </a:extLst>
            </p:cNvPr>
            <p:cNvSpPr/>
            <p:nvPr/>
          </p:nvSpPr>
          <p:spPr>
            <a:xfrm>
              <a:off x="7611534" y="2944074"/>
              <a:ext cx="575828" cy="160475"/>
            </a:xfrm>
            <a:prstGeom prst="frame">
              <a:avLst>
                <a:gd name="adj1" fmla="val 7286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>
                <a:solidFill>
                  <a:srgbClr val="6A6D71"/>
                </a:solidFill>
              </a:endParaRPr>
            </a:p>
          </p:txBody>
        </p:sp>
        <p:sp>
          <p:nvSpPr>
            <p:cNvPr id="56" name="Прямоугольник 55">
              <a:extLst>
                <a:ext uri="{FF2B5EF4-FFF2-40B4-BE49-F238E27FC236}">
                  <a16:creationId xmlns="" xmlns:a16="http://schemas.microsoft.com/office/drawing/2014/main" id="{E75FF20D-339B-CADC-0706-FB88FFA61CB5}"/>
                </a:ext>
              </a:extLst>
            </p:cNvPr>
            <p:cNvSpPr/>
            <p:nvPr/>
          </p:nvSpPr>
          <p:spPr>
            <a:xfrm>
              <a:off x="5565485" y="3510521"/>
              <a:ext cx="1062815" cy="161779"/>
            </a:xfrm>
            <a:prstGeom prst="rect">
              <a:avLst/>
            </a:prstGeom>
            <a:pattFill prst="pct40">
              <a:fgClr>
                <a:schemeClr val="bg2">
                  <a:lumMod val="90000"/>
                </a:schemeClr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>
                <a:solidFill>
                  <a:srgbClr val="6A6D71"/>
                </a:solidFill>
              </a:endParaRPr>
            </a:p>
          </p:txBody>
        </p:sp>
        <p:sp>
          <p:nvSpPr>
            <p:cNvPr id="58" name="Прямоугольник 57">
              <a:extLst>
                <a:ext uri="{FF2B5EF4-FFF2-40B4-BE49-F238E27FC236}">
                  <a16:creationId xmlns="" xmlns:a16="http://schemas.microsoft.com/office/drawing/2014/main" id="{5AA8F4BC-A009-F54D-5BD3-5ACD8479D4F7}"/>
                </a:ext>
              </a:extLst>
            </p:cNvPr>
            <p:cNvSpPr/>
            <p:nvPr/>
          </p:nvSpPr>
          <p:spPr>
            <a:xfrm>
              <a:off x="5568355" y="3819048"/>
              <a:ext cx="1062815" cy="97964"/>
            </a:xfrm>
            <a:prstGeom prst="rect">
              <a:avLst/>
            </a:prstGeom>
            <a:pattFill prst="pct40">
              <a:fgClr>
                <a:schemeClr val="bg2">
                  <a:lumMod val="90000"/>
                </a:schemeClr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>
                <a:solidFill>
                  <a:srgbClr val="6A6D71"/>
                </a:solidFill>
              </a:endParaRPr>
            </a:p>
          </p:txBody>
        </p:sp>
        <p:sp>
          <p:nvSpPr>
            <p:cNvPr id="59" name="Прямоугольник 58">
              <a:extLst>
                <a:ext uri="{FF2B5EF4-FFF2-40B4-BE49-F238E27FC236}">
                  <a16:creationId xmlns="" xmlns:a16="http://schemas.microsoft.com/office/drawing/2014/main" id="{97484F94-93DA-A254-9312-6BD5699104DF}"/>
                </a:ext>
              </a:extLst>
            </p:cNvPr>
            <p:cNvSpPr/>
            <p:nvPr/>
          </p:nvSpPr>
          <p:spPr>
            <a:xfrm>
              <a:off x="5564593" y="4532618"/>
              <a:ext cx="1062815" cy="97964"/>
            </a:xfrm>
            <a:prstGeom prst="rect">
              <a:avLst/>
            </a:prstGeom>
            <a:pattFill prst="pct40">
              <a:fgClr>
                <a:schemeClr val="bg2">
                  <a:lumMod val="90000"/>
                </a:schemeClr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>
                <a:solidFill>
                  <a:srgbClr val="6A6D71"/>
                </a:solidFill>
              </a:endParaRPr>
            </a:p>
          </p:txBody>
        </p:sp>
        <p:sp>
          <p:nvSpPr>
            <p:cNvPr id="60" name="Прямоугольник 59">
              <a:extLst>
                <a:ext uri="{FF2B5EF4-FFF2-40B4-BE49-F238E27FC236}">
                  <a16:creationId xmlns="" xmlns:a16="http://schemas.microsoft.com/office/drawing/2014/main" id="{383EAC9A-508E-AC60-EDCA-70BC406627CC}"/>
                </a:ext>
              </a:extLst>
            </p:cNvPr>
            <p:cNvSpPr/>
            <p:nvPr/>
          </p:nvSpPr>
          <p:spPr>
            <a:xfrm>
              <a:off x="7899447" y="2359484"/>
              <a:ext cx="1680587" cy="107056"/>
            </a:xfrm>
            <a:prstGeom prst="rect">
              <a:avLst/>
            </a:prstGeom>
            <a:pattFill prst="pct40">
              <a:fgClr>
                <a:schemeClr val="bg2">
                  <a:lumMod val="90000"/>
                </a:schemeClr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>
                <a:solidFill>
                  <a:srgbClr val="6A6D71"/>
                </a:solidFill>
              </a:endParaRPr>
            </a:p>
          </p:txBody>
        </p:sp>
        <p:sp>
          <p:nvSpPr>
            <p:cNvPr id="61" name="Прямоугольник 60">
              <a:extLst>
                <a:ext uri="{FF2B5EF4-FFF2-40B4-BE49-F238E27FC236}">
                  <a16:creationId xmlns="" xmlns:a16="http://schemas.microsoft.com/office/drawing/2014/main" id="{F52247A8-B5FA-6D82-24D8-28047061F657}"/>
                </a:ext>
              </a:extLst>
            </p:cNvPr>
            <p:cNvSpPr/>
            <p:nvPr/>
          </p:nvSpPr>
          <p:spPr>
            <a:xfrm>
              <a:off x="8372314" y="3565244"/>
              <a:ext cx="517687" cy="107056"/>
            </a:xfrm>
            <a:prstGeom prst="rect">
              <a:avLst/>
            </a:prstGeom>
            <a:pattFill prst="pct40">
              <a:fgClr>
                <a:schemeClr val="bg2">
                  <a:lumMod val="90000"/>
                </a:schemeClr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>
                <a:solidFill>
                  <a:srgbClr val="6A6D71"/>
                </a:solidFill>
              </a:endParaRPr>
            </a:p>
          </p:txBody>
        </p:sp>
        <p:sp>
          <p:nvSpPr>
            <p:cNvPr id="62" name="Прямоугольник 61">
              <a:extLst>
                <a:ext uri="{FF2B5EF4-FFF2-40B4-BE49-F238E27FC236}">
                  <a16:creationId xmlns="" xmlns:a16="http://schemas.microsoft.com/office/drawing/2014/main" id="{66A9A3A1-C5BF-3F83-E650-0F10750A0661}"/>
                </a:ext>
              </a:extLst>
            </p:cNvPr>
            <p:cNvSpPr/>
            <p:nvPr/>
          </p:nvSpPr>
          <p:spPr>
            <a:xfrm>
              <a:off x="8372314" y="3708980"/>
              <a:ext cx="517687" cy="107056"/>
            </a:xfrm>
            <a:prstGeom prst="rect">
              <a:avLst/>
            </a:prstGeom>
            <a:pattFill prst="pct40">
              <a:fgClr>
                <a:schemeClr val="bg2">
                  <a:lumMod val="90000"/>
                </a:schemeClr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>
                <a:solidFill>
                  <a:srgbClr val="6A6D71"/>
                </a:solidFill>
              </a:endParaRPr>
            </a:p>
          </p:txBody>
        </p:sp>
        <p:sp>
          <p:nvSpPr>
            <p:cNvPr id="63" name="Прямоугольник 62">
              <a:extLst>
                <a:ext uri="{FF2B5EF4-FFF2-40B4-BE49-F238E27FC236}">
                  <a16:creationId xmlns="" xmlns:a16="http://schemas.microsoft.com/office/drawing/2014/main" id="{A80C5755-63DA-772A-1D3E-D432944A3CDF}"/>
                </a:ext>
              </a:extLst>
            </p:cNvPr>
            <p:cNvSpPr/>
            <p:nvPr/>
          </p:nvSpPr>
          <p:spPr>
            <a:xfrm>
              <a:off x="8372314" y="3863484"/>
              <a:ext cx="517687" cy="107056"/>
            </a:xfrm>
            <a:prstGeom prst="rect">
              <a:avLst/>
            </a:prstGeom>
            <a:pattFill prst="pct40">
              <a:fgClr>
                <a:schemeClr val="bg2">
                  <a:lumMod val="90000"/>
                </a:schemeClr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>
                <a:solidFill>
                  <a:srgbClr val="6A6D71"/>
                </a:solidFill>
              </a:endParaRPr>
            </a:p>
          </p:txBody>
        </p:sp>
        <p:sp>
          <p:nvSpPr>
            <p:cNvPr id="64" name="Прямоугольник 63">
              <a:extLst>
                <a:ext uri="{FF2B5EF4-FFF2-40B4-BE49-F238E27FC236}">
                  <a16:creationId xmlns="" xmlns:a16="http://schemas.microsoft.com/office/drawing/2014/main" id="{C4AB9E3E-F42B-569B-4CB1-290A1C5AC6FF}"/>
                </a:ext>
              </a:extLst>
            </p:cNvPr>
            <p:cNvSpPr/>
            <p:nvPr/>
          </p:nvSpPr>
          <p:spPr>
            <a:xfrm>
              <a:off x="8372313" y="4015638"/>
              <a:ext cx="517687" cy="107056"/>
            </a:xfrm>
            <a:prstGeom prst="rect">
              <a:avLst/>
            </a:prstGeom>
            <a:pattFill prst="pct40">
              <a:fgClr>
                <a:schemeClr val="bg2">
                  <a:lumMod val="90000"/>
                </a:schemeClr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>
                <a:solidFill>
                  <a:srgbClr val="6A6D71"/>
                </a:solidFill>
              </a:endParaRPr>
            </a:p>
          </p:txBody>
        </p:sp>
        <p:sp>
          <p:nvSpPr>
            <p:cNvPr id="65" name="Прямоугольник 64">
              <a:extLst>
                <a:ext uri="{FF2B5EF4-FFF2-40B4-BE49-F238E27FC236}">
                  <a16:creationId xmlns="" xmlns:a16="http://schemas.microsoft.com/office/drawing/2014/main" id="{39FEB719-97B4-4D93-1808-671511591ABF}"/>
                </a:ext>
              </a:extLst>
            </p:cNvPr>
            <p:cNvSpPr/>
            <p:nvPr/>
          </p:nvSpPr>
          <p:spPr>
            <a:xfrm>
              <a:off x="4751266" y="2249222"/>
              <a:ext cx="1260068" cy="97964"/>
            </a:xfrm>
            <a:prstGeom prst="rect">
              <a:avLst/>
            </a:prstGeom>
            <a:pattFill prst="pct40">
              <a:fgClr>
                <a:schemeClr val="bg2">
                  <a:lumMod val="90000"/>
                </a:schemeClr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>
                <a:solidFill>
                  <a:srgbClr val="6A6D71"/>
                </a:solidFill>
              </a:endParaRPr>
            </a:p>
          </p:txBody>
        </p:sp>
        <p:sp>
          <p:nvSpPr>
            <p:cNvPr id="66" name="Прямоугольник 65">
              <a:extLst>
                <a:ext uri="{FF2B5EF4-FFF2-40B4-BE49-F238E27FC236}">
                  <a16:creationId xmlns="" xmlns:a16="http://schemas.microsoft.com/office/drawing/2014/main" id="{A570D868-C471-DDB0-C01E-7D0E0E7ACFA5}"/>
                </a:ext>
              </a:extLst>
            </p:cNvPr>
            <p:cNvSpPr/>
            <p:nvPr/>
          </p:nvSpPr>
          <p:spPr>
            <a:xfrm>
              <a:off x="4448029" y="2385235"/>
              <a:ext cx="1563304" cy="93809"/>
            </a:xfrm>
            <a:prstGeom prst="rect">
              <a:avLst/>
            </a:prstGeom>
            <a:pattFill prst="pct40">
              <a:fgClr>
                <a:schemeClr val="bg2">
                  <a:lumMod val="90000"/>
                </a:schemeClr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>
                <a:solidFill>
                  <a:srgbClr val="6A6D71"/>
                </a:solidFill>
              </a:endParaRPr>
            </a:p>
          </p:txBody>
        </p:sp>
        <p:grpSp>
          <p:nvGrpSpPr>
            <p:cNvPr id="46" name="Group 3">
              <a:extLst>
                <a:ext uri="{FF2B5EF4-FFF2-40B4-BE49-F238E27FC236}">
                  <a16:creationId xmlns="" xmlns:a16="http://schemas.microsoft.com/office/drawing/2014/main" id="{C398FB2B-CBA3-D97C-D5C7-BC4206AD772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467952" y="1545727"/>
              <a:ext cx="2682804" cy="4987161"/>
              <a:chOff x="8913979" y="1228297"/>
              <a:chExt cx="2762021" cy="5477029"/>
            </a:xfrm>
          </p:grpSpPr>
          <p:pic>
            <p:nvPicPr>
              <p:cNvPr id="47" name="Рисунок 46" descr="Изображение выглядит как текст&#10;&#10;Автоматически созданное описание">
                <a:extLst>
                  <a:ext uri="{FF2B5EF4-FFF2-40B4-BE49-F238E27FC236}">
                    <a16:creationId xmlns="" xmlns:a16="http://schemas.microsoft.com/office/drawing/2014/main" id="{15CCA98E-C6E4-EB36-5AC1-6E37480F9F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124539" y="1365811"/>
                <a:ext cx="2340900" cy="5202000"/>
              </a:xfrm>
              <a:prstGeom prst="rect">
                <a:avLst/>
              </a:prstGeom>
            </p:spPr>
          </p:pic>
          <p:pic>
            <p:nvPicPr>
              <p:cNvPr id="48" name="Picture 16">
                <a:extLst>
                  <a:ext uri="{FF2B5EF4-FFF2-40B4-BE49-F238E27FC236}">
                    <a16:creationId xmlns="" xmlns:a16="http://schemas.microsoft.com/office/drawing/2014/main" id="{DE455A44-D50D-11B8-CCF0-E32566F069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913979" y="1228297"/>
                <a:ext cx="2762021" cy="5477029"/>
              </a:xfrm>
              <a:prstGeom prst="rect">
                <a:avLst/>
              </a:prstGeom>
            </p:spPr>
          </p:pic>
          <p:sp>
            <p:nvSpPr>
              <p:cNvPr id="49" name="Скругленный прямоугольник 48">
                <a:extLst>
                  <a:ext uri="{FF2B5EF4-FFF2-40B4-BE49-F238E27FC236}">
                    <a16:creationId xmlns="" xmlns:a16="http://schemas.microsoft.com/office/drawing/2014/main" id="{5D68ED54-C3E1-0296-45ED-51073C23B024}"/>
                  </a:ext>
                </a:extLst>
              </p:cNvPr>
              <p:cNvSpPr/>
              <p:nvPr/>
            </p:nvSpPr>
            <p:spPr>
              <a:xfrm>
                <a:off x="9273209" y="5406886"/>
                <a:ext cx="2057400" cy="357809"/>
              </a:xfrm>
              <a:prstGeom prst="roundRect">
                <a:avLst/>
              </a:prstGeom>
              <a:noFill/>
              <a:ln w="50800">
                <a:solidFill>
                  <a:srgbClr val="63666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40000" tIns="240000" rIns="240000" bIns="240000" rtlCol="0" anchor="ctr"/>
              <a:lstStyle>
                <a:lvl1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x-none" sz="3200" b="1" dirty="0">
                  <a:solidFill>
                    <a:srgbClr val="6A6D71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grpSp>
          <p:nvGrpSpPr>
            <p:cNvPr id="32" name="Group 3">
              <a:extLst>
                <a:ext uri="{FF2B5EF4-FFF2-40B4-BE49-F238E27FC236}">
                  <a16:creationId xmlns="" xmlns:a16="http://schemas.microsoft.com/office/drawing/2014/main" id="{0D63FD6E-9BC6-7AAD-2D07-ECC9F71274E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282780" y="1560288"/>
              <a:ext cx="2682804" cy="4987161"/>
              <a:chOff x="8913979" y="1228297"/>
              <a:chExt cx="2762021" cy="5477029"/>
            </a:xfrm>
          </p:grpSpPr>
          <p:pic>
            <p:nvPicPr>
              <p:cNvPr id="33" name="Рисунок 32" descr="Изображение выглядит как текст&#10;&#10;Автоматически созданное описание">
                <a:extLst>
                  <a:ext uri="{FF2B5EF4-FFF2-40B4-BE49-F238E27FC236}">
                    <a16:creationId xmlns="" xmlns:a16="http://schemas.microsoft.com/office/drawing/2014/main" id="{76CC53B5-CBE5-28C0-A36F-F27E895756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124539" y="1365811"/>
                <a:ext cx="2340900" cy="5202000"/>
              </a:xfrm>
              <a:prstGeom prst="rect">
                <a:avLst/>
              </a:prstGeom>
            </p:spPr>
          </p:pic>
          <p:pic>
            <p:nvPicPr>
              <p:cNvPr id="34" name="Picture 16">
                <a:extLst>
                  <a:ext uri="{FF2B5EF4-FFF2-40B4-BE49-F238E27FC236}">
                    <a16:creationId xmlns="" xmlns:a16="http://schemas.microsoft.com/office/drawing/2014/main" id="{AC0D2709-1D26-EC15-9453-5C3C1C46C2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913979" y="1228297"/>
                <a:ext cx="2762021" cy="5477029"/>
              </a:xfrm>
              <a:prstGeom prst="rect">
                <a:avLst/>
              </a:prstGeom>
            </p:spPr>
          </p:pic>
          <p:sp>
            <p:nvSpPr>
              <p:cNvPr id="35" name="Скругленный прямоугольник 34">
                <a:extLst>
                  <a:ext uri="{FF2B5EF4-FFF2-40B4-BE49-F238E27FC236}">
                    <a16:creationId xmlns="" xmlns:a16="http://schemas.microsoft.com/office/drawing/2014/main" id="{CBA27ED3-1A77-80E1-1BDA-F27CE083C0B2}"/>
                  </a:ext>
                </a:extLst>
              </p:cNvPr>
              <p:cNvSpPr/>
              <p:nvPr/>
            </p:nvSpPr>
            <p:spPr>
              <a:xfrm>
                <a:off x="9273209" y="5406886"/>
                <a:ext cx="2057400" cy="357809"/>
              </a:xfrm>
              <a:prstGeom prst="roundRect">
                <a:avLst/>
              </a:prstGeom>
              <a:noFill/>
              <a:ln w="50800">
                <a:solidFill>
                  <a:srgbClr val="63666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40000" tIns="240000" rIns="240000" bIns="240000" rtlCol="0" anchor="ctr"/>
              <a:lstStyle>
                <a:lvl1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x-none" sz="3200" b="1" dirty="0">
                  <a:solidFill>
                    <a:srgbClr val="6A6D71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pic>
          <p:nvPicPr>
            <p:cNvPr id="37" name="Рисунок 36">
              <a:extLst>
                <a:ext uri="{FF2B5EF4-FFF2-40B4-BE49-F238E27FC236}">
                  <a16:creationId xmlns="" xmlns:a16="http://schemas.microsoft.com/office/drawing/2014/main" id="{4FC8C10D-4C69-F974-E14F-5ED2F6DE9C8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2078" y="1712722"/>
              <a:ext cx="2294809" cy="4670296"/>
            </a:xfrm>
            <a:prstGeom prst="roundRect">
              <a:avLst>
                <a:gd name="adj" fmla="val 9588"/>
              </a:avLst>
            </a:prstGeom>
            <a:effectLst>
              <a:softEdge rad="0"/>
            </a:effectLst>
          </p:spPr>
        </p:pic>
        <p:pic>
          <p:nvPicPr>
            <p:cNvPr id="14" name="Рисунок 13">
              <a:extLst>
                <a:ext uri="{FF2B5EF4-FFF2-40B4-BE49-F238E27FC236}">
                  <a16:creationId xmlns="" xmlns:a16="http://schemas.microsoft.com/office/drawing/2014/main" id="{82B6D8F6-89B2-ACBF-92A1-4C3C42B5B0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3836" t="477" r="1790" b="1094"/>
            <a:stretch/>
          </p:blipFill>
          <p:spPr>
            <a:xfrm>
              <a:off x="7682098" y="1694246"/>
              <a:ext cx="2273761" cy="4675278"/>
            </a:xfrm>
            <a:prstGeom prst="roundRect">
              <a:avLst>
                <a:gd name="adj" fmla="val 10123"/>
              </a:avLst>
            </a:prstGeom>
          </p:spPr>
        </p:pic>
        <p:sp>
          <p:nvSpPr>
            <p:cNvPr id="16" name="object 6">
              <a:extLst>
                <a:ext uri="{FF2B5EF4-FFF2-40B4-BE49-F238E27FC236}">
                  <a16:creationId xmlns="" xmlns:a16="http://schemas.microsoft.com/office/drawing/2014/main" id="{ADCAE061-FAD8-F9AC-1017-199D8C05530F}"/>
                </a:ext>
              </a:extLst>
            </p:cNvPr>
            <p:cNvSpPr txBox="1"/>
            <p:nvPr/>
          </p:nvSpPr>
          <p:spPr>
            <a:xfrm>
              <a:off x="4388903" y="1187220"/>
              <a:ext cx="2682804" cy="177677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2700">
                <a:spcBef>
                  <a:spcPts val="105"/>
                </a:spcBef>
              </a:pPr>
              <a:r>
                <a:rPr lang="ru-RU" sz="1067" b="1" spc="-11" dirty="0">
                  <a:solidFill>
                    <a:srgbClr val="6A6D71"/>
                  </a:solidFill>
                  <a:latin typeface="Segoe UI"/>
                  <a:cs typeface="Segoe UI"/>
                </a:rPr>
                <a:t>Проверка статуса кода маркировки</a:t>
              </a:r>
              <a:endParaRPr sz="1067" dirty="0">
                <a:solidFill>
                  <a:srgbClr val="6A6D71"/>
                </a:solidFill>
                <a:latin typeface="Segoe UI"/>
                <a:cs typeface="Segoe UI"/>
              </a:endParaRPr>
            </a:p>
          </p:txBody>
        </p:sp>
        <p:sp>
          <p:nvSpPr>
            <p:cNvPr id="17" name="object 6">
              <a:extLst>
                <a:ext uri="{FF2B5EF4-FFF2-40B4-BE49-F238E27FC236}">
                  <a16:creationId xmlns="" xmlns:a16="http://schemas.microsoft.com/office/drawing/2014/main" id="{D3F7D0FD-FE19-AEC3-3A6C-B92709E4C0F6}"/>
                </a:ext>
              </a:extLst>
            </p:cNvPr>
            <p:cNvSpPr txBox="1"/>
            <p:nvPr/>
          </p:nvSpPr>
          <p:spPr>
            <a:xfrm>
              <a:off x="7518975" y="1143213"/>
              <a:ext cx="2682804" cy="354712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2700" algn="ctr">
                <a:spcBef>
                  <a:spcPts val="105"/>
                </a:spcBef>
              </a:pPr>
              <a:r>
                <a:rPr lang="ru-RU" sz="1067" b="1" spc="-11" dirty="0">
                  <a:solidFill>
                    <a:srgbClr val="6A6D71"/>
                  </a:solidFill>
                  <a:latin typeface="Segoe UI"/>
                  <a:cs typeface="Segoe UI"/>
                </a:rPr>
                <a:t>Создание документа </a:t>
              </a:r>
            </a:p>
            <a:p>
              <a:pPr marL="12700" algn="ctr">
                <a:spcBef>
                  <a:spcPts val="105"/>
                </a:spcBef>
              </a:pPr>
              <a:r>
                <a:rPr lang="ru-RU" sz="1067" b="1" spc="-11" dirty="0">
                  <a:solidFill>
                    <a:srgbClr val="6A6D71"/>
                  </a:solidFill>
                  <a:latin typeface="Segoe UI"/>
                  <a:cs typeface="Segoe UI"/>
                </a:rPr>
                <a:t>«Постановка кега на кран»</a:t>
              </a:r>
              <a:endParaRPr sz="1067" dirty="0">
                <a:solidFill>
                  <a:srgbClr val="6A6D71"/>
                </a:solidFill>
                <a:latin typeface="Segoe UI"/>
                <a:cs typeface="Segoe U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425754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Скругленный прямоугольник 8">
            <a:extLst>
              <a:ext uri="{FF2B5EF4-FFF2-40B4-BE49-F238E27FC236}">
                <a16:creationId xmlns:a16="http://schemas.microsoft.com/office/drawing/2014/main" xmlns="" id="{8E28EABE-F6C0-5A4A-972C-7992916D8559}"/>
              </a:ext>
            </a:extLst>
          </p:cNvPr>
          <p:cNvSpPr/>
          <p:nvPr/>
        </p:nvSpPr>
        <p:spPr>
          <a:xfrm>
            <a:off x="516000" y="359999"/>
            <a:ext cx="11160000" cy="720000"/>
          </a:xfrm>
          <a:prstGeom prst="roundRect">
            <a:avLst/>
          </a:prstGeom>
          <a:solidFill>
            <a:srgbClr val="F6F4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ctr"/>
          <a:lstStyle/>
          <a:p>
            <a:r>
              <a:rPr lang="ru-RU" sz="2000" b="1" dirty="0">
                <a:solidFill>
                  <a:srgbClr val="6D6E7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Товарные группы подлежащие маркировке</a:t>
            </a:r>
            <a:endParaRPr lang="en-US" sz="2000" b="1" dirty="0">
              <a:solidFill>
                <a:srgbClr val="6D6E7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499C267-CC71-457B-23D1-15ABE7A9B7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/>
        </p:blipFill>
        <p:spPr>
          <a:xfrm>
            <a:off x="935464" y="2098811"/>
            <a:ext cx="374784" cy="576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0644411-93E3-25DD-1A7F-45D3AC595D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/>
        </p:blipFill>
        <p:spPr>
          <a:xfrm>
            <a:off x="2248672" y="2098811"/>
            <a:ext cx="590164" cy="576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8BB8526-297A-8606-BC80-602372AB7EC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/>
        </p:blipFill>
        <p:spPr>
          <a:xfrm>
            <a:off x="3725037" y="2098811"/>
            <a:ext cx="479232" cy="576000"/>
          </a:xfrm>
          <a:prstGeom prst="rect">
            <a:avLst/>
          </a:prstGeom>
        </p:spPr>
      </p:pic>
      <p:sp>
        <p:nvSpPr>
          <p:cNvPr id="18" name="Rounded Rectangle 17">
            <a:extLst>
              <a:ext uri="{FF2B5EF4-FFF2-40B4-BE49-F238E27FC236}">
                <a16:creationId xmlns:a16="http://schemas.microsoft.com/office/drawing/2014/main" xmlns="" id="{D6018B47-8D32-15F9-DFEF-0A1C00B43DA8}"/>
              </a:ext>
            </a:extLst>
          </p:cNvPr>
          <p:cNvSpPr/>
          <p:nvPr/>
        </p:nvSpPr>
        <p:spPr>
          <a:xfrm>
            <a:off x="516000" y="1816803"/>
            <a:ext cx="1213200" cy="1440000"/>
          </a:xfrm>
          <a:prstGeom prst="roundRect">
            <a:avLst>
              <a:gd name="adj" fmla="val 4699"/>
            </a:avLst>
          </a:prstGeom>
          <a:noFill/>
          <a:ln w="254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000" b="1" i="0" u="none" strike="noStrike" kern="1200" cap="none" spc="0" normalizeH="0" baseline="0" noProof="0" dirty="0">
              <a:ln>
                <a:noFill/>
              </a:ln>
              <a:solidFill>
                <a:srgbClr val="63666A"/>
              </a:solidFill>
              <a:effectLst/>
              <a:uLnTx/>
              <a:uFillTx/>
              <a:latin typeface="DIN Pro Regular" panose="020B0504020101020102" pitchFamily="34" charset="0"/>
              <a:ea typeface="+mn-ea"/>
              <a:cs typeface="DIN Pro Regular" panose="020B0504020101020102" pitchFamily="34" charset="0"/>
            </a:endParaRP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xmlns="" id="{91FB94C5-5CC4-4CBF-0EAD-1FB502E59F1E}"/>
              </a:ext>
            </a:extLst>
          </p:cNvPr>
          <p:cNvSpPr/>
          <p:nvPr/>
        </p:nvSpPr>
        <p:spPr>
          <a:xfrm>
            <a:off x="516000" y="2674811"/>
            <a:ext cx="1213712" cy="460972"/>
          </a:xfrm>
          <a:prstGeom prst="roundRect">
            <a:avLst>
              <a:gd name="adj" fmla="val 9854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72000" rIns="36000" bIns="36000" rtlCol="0" anchor="t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800" dirty="0">
                <a:solidFill>
                  <a:srgbClr val="63666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ПИВО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800" dirty="0">
                <a:solidFill>
                  <a:srgbClr val="63666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И С/А НАПИТКИ</a:t>
            </a:r>
            <a:endParaRPr kumimoji="0" lang="x-none" sz="800" b="0" i="0" u="none" strike="noStrike" kern="1200" cap="none" spc="0" normalizeH="0" baseline="0" noProof="0" dirty="0">
              <a:ln>
                <a:noFill/>
              </a:ln>
              <a:solidFill>
                <a:srgbClr val="63666A"/>
              </a:solidFill>
              <a:effectLst/>
              <a:uLnTx/>
              <a:uFillTx/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xmlns="" id="{89D76FA3-E40D-E73F-9055-0B25F1327288}"/>
              </a:ext>
            </a:extLst>
          </p:cNvPr>
          <p:cNvSpPr/>
          <p:nvPr/>
        </p:nvSpPr>
        <p:spPr>
          <a:xfrm>
            <a:off x="1936898" y="1816803"/>
            <a:ext cx="1213200" cy="1440000"/>
          </a:xfrm>
          <a:prstGeom prst="roundRect">
            <a:avLst>
              <a:gd name="adj" fmla="val 4699"/>
            </a:avLst>
          </a:prstGeom>
          <a:noFill/>
          <a:ln w="254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000" b="1" i="0" u="none" strike="noStrike" kern="1200" cap="none" spc="0" normalizeH="0" baseline="0" noProof="0" dirty="0">
              <a:ln>
                <a:noFill/>
              </a:ln>
              <a:solidFill>
                <a:srgbClr val="63666A"/>
              </a:solidFill>
              <a:effectLst/>
              <a:uLnTx/>
              <a:uFillTx/>
              <a:latin typeface="DIN Pro Regular" panose="020B0504020101020102" pitchFamily="34" charset="0"/>
              <a:ea typeface="+mn-ea"/>
              <a:cs typeface="DIN Pro Regular" panose="020B0504020101020102" pitchFamily="34" charset="0"/>
            </a:endParaRP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xmlns="" id="{25D06C77-3375-0C60-EED2-69017C52A43F}"/>
              </a:ext>
            </a:extLst>
          </p:cNvPr>
          <p:cNvSpPr/>
          <p:nvPr/>
        </p:nvSpPr>
        <p:spPr>
          <a:xfrm>
            <a:off x="1936898" y="2674811"/>
            <a:ext cx="1213712" cy="460972"/>
          </a:xfrm>
          <a:prstGeom prst="roundRect">
            <a:avLst>
              <a:gd name="adj" fmla="val 9854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72000" rIns="36000" bIns="36000" rtlCol="0" anchor="t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63666A"/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МОЛОЧНАЯ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800" dirty="0">
                <a:solidFill>
                  <a:srgbClr val="63666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ПРОДУКЦИЯ</a:t>
            </a:r>
            <a:endParaRPr kumimoji="0" lang="x-none" sz="800" b="0" i="0" u="none" strike="noStrike" kern="1200" cap="none" spc="0" normalizeH="0" baseline="0" noProof="0" dirty="0">
              <a:ln>
                <a:noFill/>
              </a:ln>
              <a:solidFill>
                <a:srgbClr val="63666A"/>
              </a:solidFill>
              <a:effectLst/>
              <a:uLnTx/>
              <a:uFillTx/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xmlns="" id="{4367797D-1E11-DA17-FBD5-5C3E3C77BC35}"/>
              </a:ext>
            </a:extLst>
          </p:cNvPr>
          <p:cNvSpPr/>
          <p:nvPr/>
        </p:nvSpPr>
        <p:spPr>
          <a:xfrm>
            <a:off x="3357797" y="1816803"/>
            <a:ext cx="1213200" cy="1440000"/>
          </a:xfrm>
          <a:prstGeom prst="roundRect">
            <a:avLst>
              <a:gd name="adj" fmla="val 4699"/>
            </a:avLst>
          </a:prstGeom>
          <a:noFill/>
          <a:ln w="254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000" b="1" i="0" u="none" strike="noStrike" kern="1200" cap="none" spc="0" normalizeH="0" baseline="0" noProof="0" dirty="0">
              <a:ln>
                <a:noFill/>
              </a:ln>
              <a:solidFill>
                <a:srgbClr val="63666A"/>
              </a:solidFill>
              <a:effectLst/>
              <a:uLnTx/>
              <a:uFillTx/>
              <a:latin typeface="DIN Pro Regular" panose="020B0504020101020102" pitchFamily="34" charset="0"/>
              <a:ea typeface="+mn-ea"/>
              <a:cs typeface="DIN Pro Regular" panose="020B0504020101020102" pitchFamily="34" charset="0"/>
            </a:endParaRP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xmlns="" id="{A1C390DB-58C1-F3CA-151A-EB2A8449B5C6}"/>
              </a:ext>
            </a:extLst>
          </p:cNvPr>
          <p:cNvSpPr/>
          <p:nvPr/>
        </p:nvSpPr>
        <p:spPr>
          <a:xfrm>
            <a:off x="3357797" y="2674811"/>
            <a:ext cx="1213712" cy="460972"/>
          </a:xfrm>
          <a:prstGeom prst="roundRect">
            <a:avLst>
              <a:gd name="adj" fmla="val 9854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72000" rIns="36000" bIns="36000" rtlCol="0" anchor="t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63666A"/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УПАКОВАННАЯ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800" dirty="0">
                <a:solidFill>
                  <a:srgbClr val="63666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ВОДА</a:t>
            </a:r>
            <a:endParaRPr kumimoji="0" lang="x-none" sz="800" b="0" i="0" u="none" strike="noStrike" kern="1200" cap="none" spc="0" normalizeH="0" baseline="0" noProof="0" dirty="0">
              <a:ln>
                <a:noFill/>
              </a:ln>
              <a:solidFill>
                <a:srgbClr val="63666A"/>
              </a:solidFill>
              <a:effectLst/>
              <a:uLnTx/>
              <a:uFillTx/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xmlns="" id="{3C48B2E5-5408-68A3-015E-8F384787F15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/>
        </p:blipFill>
        <p:spPr>
          <a:xfrm>
            <a:off x="5126736" y="2098811"/>
            <a:ext cx="517631" cy="576000"/>
          </a:xfrm>
          <a:prstGeom prst="rect">
            <a:avLst/>
          </a:prstGeom>
        </p:spPr>
      </p:pic>
      <p:sp>
        <p:nvSpPr>
          <p:cNvPr id="64" name="Rounded Rectangle 63">
            <a:extLst>
              <a:ext uri="{FF2B5EF4-FFF2-40B4-BE49-F238E27FC236}">
                <a16:creationId xmlns:a16="http://schemas.microsoft.com/office/drawing/2014/main" xmlns="" id="{AF0DBF2C-7FF8-B679-68EA-53BF40F5A0CF}"/>
              </a:ext>
            </a:extLst>
          </p:cNvPr>
          <p:cNvSpPr/>
          <p:nvPr/>
        </p:nvSpPr>
        <p:spPr>
          <a:xfrm>
            <a:off x="4778695" y="1816803"/>
            <a:ext cx="1213200" cy="1440000"/>
          </a:xfrm>
          <a:prstGeom prst="roundRect">
            <a:avLst>
              <a:gd name="adj" fmla="val 4699"/>
            </a:avLst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000" b="1" i="0" u="none" strike="noStrike" kern="1200" cap="none" spc="0" normalizeH="0" baseline="0" noProof="0" dirty="0">
              <a:ln>
                <a:noFill/>
              </a:ln>
              <a:solidFill>
                <a:srgbClr val="63666A"/>
              </a:solidFill>
              <a:effectLst/>
              <a:uLnTx/>
              <a:uFillTx/>
              <a:latin typeface="DIN Pro Regular" panose="020B0504020101020102" pitchFamily="34" charset="0"/>
              <a:ea typeface="+mn-ea"/>
              <a:cs typeface="DIN Pro Regular" panose="020B0504020101020102" pitchFamily="34" charset="0"/>
            </a:endParaRPr>
          </a:p>
        </p:txBody>
      </p:sp>
      <p:sp>
        <p:nvSpPr>
          <p:cNvPr id="65" name="Rounded Rectangle 64">
            <a:extLst>
              <a:ext uri="{FF2B5EF4-FFF2-40B4-BE49-F238E27FC236}">
                <a16:creationId xmlns:a16="http://schemas.microsoft.com/office/drawing/2014/main" xmlns="" id="{CAF5E52C-38BA-5DB8-509E-10738C34CB15}"/>
              </a:ext>
            </a:extLst>
          </p:cNvPr>
          <p:cNvSpPr/>
          <p:nvPr/>
        </p:nvSpPr>
        <p:spPr>
          <a:xfrm>
            <a:off x="4778695" y="2674811"/>
            <a:ext cx="1213712" cy="460972"/>
          </a:xfrm>
          <a:prstGeom prst="roundRect">
            <a:avLst>
              <a:gd name="adj" fmla="val 9854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72000" rIns="36000" bIns="36000" rtlCol="0" anchor="t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63666A"/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ЛЕКАРСТВА</a:t>
            </a:r>
            <a:endParaRPr kumimoji="0" lang="x-none" sz="800" b="0" i="0" u="none" strike="noStrike" kern="1200" cap="none" spc="0" normalizeH="0" baseline="0" noProof="0" dirty="0">
              <a:ln>
                <a:noFill/>
              </a:ln>
              <a:solidFill>
                <a:srgbClr val="63666A"/>
              </a:solidFill>
              <a:effectLst/>
              <a:uLnTx/>
              <a:uFillTx/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88" name="Picture 87">
            <a:extLst>
              <a:ext uri="{FF2B5EF4-FFF2-40B4-BE49-F238E27FC236}">
                <a16:creationId xmlns:a16="http://schemas.microsoft.com/office/drawing/2014/main" xmlns="" id="{0E46F0F2-7A5E-BE04-AD43-A8BA78CEF52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/>
        </p:blipFill>
        <p:spPr>
          <a:xfrm>
            <a:off x="6596786" y="2098811"/>
            <a:ext cx="419327" cy="576000"/>
          </a:xfrm>
          <a:prstGeom prst="rect">
            <a:avLst/>
          </a:prstGeom>
        </p:spPr>
      </p:pic>
      <p:sp>
        <p:nvSpPr>
          <p:cNvPr id="92" name="Rounded Rectangle 91">
            <a:extLst>
              <a:ext uri="{FF2B5EF4-FFF2-40B4-BE49-F238E27FC236}">
                <a16:creationId xmlns:a16="http://schemas.microsoft.com/office/drawing/2014/main" xmlns="" id="{29008C44-B4D2-B86B-E6A0-2D130F31D3C9}"/>
              </a:ext>
            </a:extLst>
          </p:cNvPr>
          <p:cNvSpPr/>
          <p:nvPr/>
        </p:nvSpPr>
        <p:spPr>
          <a:xfrm>
            <a:off x="6199593" y="1816803"/>
            <a:ext cx="1213200" cy="1440000"/>
          </a:xfrm>
          <a:prstGeom prst="roundRect">
            <a:avLst>
              <a:gd name="adj" fmla="val 4699"/>
            </a:avLst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000" b="1" i="0" u="none" strike="noStrike" kern="1200" cap="none" spc="0" normalizeH="0" baseline="0" noProof="0" dirty="0">
              <a:ln>
                <a:noFill/>
              </a:ln>
              <a:solidFill>
                <a:srgbClr val="63666A"/>
              </a:solidFill>
              <a:effectLst/>
              <a:uLnTx/>
              <a:uFillTx/>
              <a:latin typeface="DIN Pro Regular" panose="020B0504020101020102" pitchFamily="34" charset="0"/>
              <a:ea typeface="+mn-ea"/>
              <a:cs typeface="DIN Pro Regular" panose="020B0504020101020102" pitchFamily="34" charset="0"/>
            </a:endParaRPr>
          </a:p>
        </p:txBody>
      </p:sp>
      <p:sp>
        <p:nvSpPr>
          <p:cNvPr id="93" name="Rounded Rectangle 92">
            <a:extLst>
              <a:ext uri="{FF2B5EF4-FFF2-40B4-BE49-F238E27FC236}">
                <a16:creationId xmlns:a16="http://schemas.microsoft.com/office/drawing/2014/main" xmlns="" id="{E5FFAD1B-E907-BD6F-2F78-75A88D16EEA9}"/>
              </a:ext>
            </a:extLst>
          </p:cNvPr>
          <p:cNvSpPr/>
          <p:nvPr/>
        </p:nvSpPr>
        <p:spPr>
          <a:xfrm>
            <a:off x="6199593" y="2674811"/>
            <a:ext cx="1213712" cy="460972"/>
          </a:xfrm>
          <a:prstGeom prst="roundRect">
            <a:avLst>
              <a:gd name="adj" fmla="val 9854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72000" rIns="36000" bIns="36000" rtlCol="0" anchor="t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63666A"/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ТАБАК</a:t>
            </a:r>
            <a:endParaRPr kumimoji="0" lang="x-none" sz="800" b="0" i="0" u="none" strike="noStrike" kern="1200" cap="none" spc="0" normalizeH="0" baseline="0" noProof="0" dirty="0">
              <a:ln>
                <a:noFill/>
              </a:ln>
              <a:solidFill>
                <a:srgbClr val="63666A"/>
              </a:solidFill>
              <a:effectLst/>
              <a:uLnTx/>
              <a:uFillTx/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12" name="Picture 111">
            <a:extLst>
              <a:ext uri="{FF2B5EF4-FFF2-40B4-BE49-F238E27FC236}">
                <a16:creationId xmlns:a16="http://schemas.microsoft.com/office/drawing/2014/main" xmlns="" id="{E7D4D31B-C92F-1300-F220-AC59BFB8D1F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/>
        </p:blipFill>
        <p:spPr>
          <a:xfrm>
            <a:off x="7983123" y="2098811"/>
            <a:ext cx="488448" cy="576000"/>
          </a:xfrm>
          <a:prstGeom prst="rect">
            <a:avLst/>
          </a:prstGeom>
        </p:spPr>
      </p:pic>
      <p:sp>
        <p:nvSpPr>
          <p:cNvPr id="114" name="Rounded Rectangle 113">
            <a:extLst>
              <a:ext uri="{FF2B5EF4-FFF2-40B4-BE49-F238E27FC236}">
                <a16:creationId xmlns:a16="http://schemas.microsoft.com/office/drawing/2014/main" xmlns="" id="{E643982D-65E7-7F48-FD16-1611B9CE00D6}"/>
              </a:ext>
            </a:extLst>
          </p:cNvPr>
          <p:cNvSpPr/>
          <p:nvPr/>
        </p:nvSpPr>
        <p:spPr>
          <a:xfrm>
            <a:off x="7620491" y="1816803"/>
            <a:ext cx="1213200" cy="1440000"/>
          </a:xfrm>
          <a:prstGeom prst="roundRect">
            <a:avLst>
              <a:gd name="adj" fmla="val 4699"/>
            </a:avLst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000" b="1" i="0" u="none" strike="noStrike" kern="1200" cap="none" spc="0" normalizeH="0" baseline="0" noProof="0" dirty="0">
              <a:ln>
                <a:noFill/>
              </a:ln>
              <a:solidFill>
                <a:srgbClr val="63666A"/>
              </a:solidFill>
              <a:effectLst/>
              <a:uLnTx/>
              <a:uFillTx/>
              <a:latin typeface="DIN Pro Regular" panose="020B0504020101020102" pitchFamily="34" charset="0"/>
              <a:ea typeface="+mn-ea"/>
              <a:cs typeface="DIN Pro Regular" panose="020B0504020101020102" pitchFamily="34" charset="0"/>
            </a:endParaRPr>
          </a:p>
        </p:txBody>
      </p:sp>
      <p:sp>
        <p:nvSpPr>
          <p:cNvPr id="115" name="Rounded Rectangle 114">
            <a:extLst>
              <a:ext uri="{FF2B5EF4-FFF2-40B4-BE49-F238E27FC236}">
                <a16:creationId xmlns:a16="http://schemas.microsoft.com/office/drawing/2014/main" xmlns="" id="{5BD85EAF-39DF-B452-B892-FB869DB6EE83}"/>
              </a:ext>
            </a:extLst>
          </p:cNvPr>
          <p:cNvSpPr/>
          <p:nvPr/>
        </p:nvSpPr>
        <p:spPr>
          <a:xfrm>
            <a:off x="7620491" y="2674811"/>
            <a:ext cx="1213712" cy="460972"/>
          </a:xfrm>
          <a:prstGeom prst="roundRect">
            <a:avLst>
              <a:gd name="adj" fmla="val 9854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72000" rIns="36000" bIns="36000" rtlCol="0" anchor="t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63666A"/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ЛЕГКАЯ ПРОМЫШЛЕННОСТЬ</a:t>
            </a:r>
            <a:endParaRPr kumimoji="0" lang="x-none" sz="800" b="0" i="0" u="none" strike="noStrike" kern="1200" cap="none" spc="0" normalizeH="0" baseline="0" noProof="0" dirty="0">
              <a:ln>
                <a:noFill/>
              </a:ln>
              <a:solidFill>
                <a:srgbClr val="63666A"/>
              </a:solidFill>
              <a:effectLst/>
              <a:uLnTx/>
              <a:uFillTx/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30" name="Picture 129">
            <a:extLst>
              <a:ext uri="{FF2B5EF4-FFF2-40B4-BE49-F238E27FC236}">
                <a16:creationId xmlns:a16="http://schemas.microsoft.com/office/drawing/2014/main" xmlns="" id="{74E0F01E-2383-D31F-C580-E44BC77CC92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/>
        </p:blipFill>
        <p:spPr>
          <a:xfrm>
            <a:off x="9318978" y="2098811"/>
            <a:ext cx="658537" cy="576000"/>
          </a:xfrm>
          <a:prstGeom prst="rect">
            <a:avLst/>
          </a:prstGeom>
        </p:spPr>
      </p:pic>
      <p:sp>
        <p:nvSpPr>
          <p:cNvPr id="134" name="Rounded Rectangle 133">
            <a:extLst>
              <a:ext uri="{FF2B5EF4-FFF2-40B4-BE49-F238E27FC236}">
                <a16:creationId xmlns:a16="http://schemas.microsoft.com/office/drawing/2014/main" xmlns="" id="{5574147B-3590-D8C0-47B8-F297AFF25E05}"/>
              </a:ext>
            </a:extLst>
          </p:cNvPr>
          <p:cNvSpPr/>
          <p:nvPr/>
        </p:nvSpPr>
        <p:spPr>
          <a:xfrm>
            <a:off x="9041390" y="1816803"/>
            <a:ext cx="1213200" cy="1440000"/>
          </a:xfrm>
          <a:prstGeom prst="roundRect">
            <a:avLst>
              <a:gd name="adj" fmla="val 4699"/>
            </a:avLst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000" b="1" i="0" u="none" strike="noStrike" kern="1200" cap="none" spc="0" normalizeH="0" baseline="0" noProof="0" dirty="0">
              <a:ln>
                <a:noFill/>
              </a:ln>
              <a:solidFill>
                <a:srgbClr val="63666A"/>
              </a:solidFill>
              <a:effectLst/>
              <a:uLnTx/>
              <a:uFillTx/>
              <a:latin typeface="DIN Pro Regular" panose="020B0504020101020102" pitchFamily="34" charset="0"/>
              <a:ea typeface="+mn-ea"/>
              <a:cs typeface="DIN Pro Regular" panose="020B0504020101020102" pitchFamily="34" charset="0"/>
            </a:endParaRPr>
          </a:p>
        </p:txBody>
      </p:sp>
      <p:sp>
        <p:nvSpPr>
          <p:cNvPr id="135" name="Rounded Rectangle 134">
            <a:extLst>
              <a:ext uri="{FF2B5EF4-FFF2-40B4-BE49-F238E27FC236}">
                <a16:creationId xmlns:a16="http://schemas.microsoft.com/office/drawing/2014/main" xmlns="" id="{54F08366-8F3C-746B-192F-656BE93DEA49}"/>
              </a:ext>
            </a:extLst>
          </p:cNvPr>
          <p:cNvSpPr/>
          <p:nvPr/>
        </p:nvSpPr>
        <p:spPr>
          <a:xfrm>
            <a:off x="9041390" y="2674811"/>
            <a:ext cx="1213712" cy="460972"/>
          </a:xfrm>
          <a:prstGeom prst="roundRect">
            <a:avLst>
              <a:gd name="adj" fmla="val 9854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72000" rIns="36000" bIns="36000" rtlCol="0" anchor="t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63666A"/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ОБУВЬ</a:t>
            </a:r>
            <a:endParaRPr kumimoji="0" lang="x-none" sz="800" b="0" i="0" u="none" strike="noStrike" kern="1200" cap="none" spc="0" normalizeH="0" baseline="0" noProof="0" dirty="0">
              <a:ln>
                <a:noFill/>
              </a:ln>
              <a:solidFill>
                <a:srgbClr val="63666A"/>
              </a:solidFill>
              <a:effectLst/>
              <a:uLnTx/>
              <a:uFillTx/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48" name="Picture 147">
            <a:extLst>
              <a:ext uri="{FF2B5EF4-FFF2-40B4-BE49-F238E27FC236}">
                <a16:creationId xmlns:a16="http://schemas.microsoft.com/office/drawing/2014/main" xmlns="" id="{94D60A66-A226-92FF-3929-E2BA2D35FCAD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78497" y="2098811"/>
            <a:ext cx="581295" cy="576000"/>
          </a:xfrm>
          <a:prstGeom prst="rect">
            <a:avLst/>
          </a:prstGeom>
        </p:spPr>
      </p:pic>
      <p:sp>
        <p:nvSpPr>
          <p:cNvPr id="150" name="Rounded Rectangle 149">
            <a:extLst>
              <a:ext uri="{FF2B5EF4-FFF2-40B4-BE49-F238E27FC236}">
                <a16:creationId xmlns:a16="http://schemas.microsoft.com/office/drawing/2014/main" xmlns="" id="{F80539C6-1159-7206-552A-6579DA90E6AD}"/>
              </a:ext>
            </a:extLst>
          </p:cNvPr>
          <p:cNvSpPr/>
          <p:nvPr/>
        </p:nvSpPr>
        <p:spPr>
          <a:xfrm>
            <a:off x="10462288" y="1816803"/>
            <a:ext cx="1213200" cy="1440000"/>
          </a:xfrm>
          <a:prstGeom prst="roundRect">
            <a:avLst>
              <a:gd name="adj" fmla="val 4699"/>
            </a:avLst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000" b="1" i="0" u="none" strike="noStrike" kern="1200" cap="none" spc="0" normalizeH="0" baseline="0" noProof="0" dirty="0">
              <a:ln>
                <a:noFill/>
              </a:ln>
              <a:solidFill>
                <a:srgbClr val="63666A"/>
              </a:solidFill>
              <a:effectLst/>
              <a:uLnTx/>
              <a:uFillTx/>
              <a:latin typeface="DIN Pro Regular" panose="020B0504020101020102" pitchFamily="34" charset="0"/>
              <a:ea typeface="+mn-ea"/>
              <a:cs typeface="DIN Pro Regular" panose="020B0504020101020102" pitchFamily="34" charset="0"/>
            </a:endParaRPr>
          </a:p>
        </p:txBody>
      </p:sp>
      <p:sp>
        <p:nvSpPr>
          <p:cNvPr id="151" name="Rounded Rectangle 150">
            <a:extLst>
              <a:ext uri="{FF2B5EF4-FFF2-40B4-BE49-F238E27FC236}">
                <a16:creationId xmlns:a16="http://schemas.microsoft.com/office/drawing/2014/main" xmlns="" id="{EB524E42-514D-B422-C753-2FFAF47B78CC}"/>
              </a:ext>
            </a:extLst>
          </p:cNvPr>
          <p:cNvSpPr/>
          <p:nvPr/>
        </p:nvSpPr>
        <p:spPr>
          <a:xfrm>
            <a:off x="10462288" y="2674811"/>
            <a:ext cx="1213712" cy="460972"/>
          </a:xfrm>
          <a:prstGeom prst="roundRect">
            <a:avLst>
              <a:gd name="adj" fmla="val 9854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72000" rIns="36000" bIns="36000" rtlCol="0" anchor="t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63666A"/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ШУБЫ</a:t>
            </a:r>
            <a:endParaRPr kumimoji="0" lang="x-none" sz="800" b="0" i="0" u="none" strike="noStrike" kern="1200" cap="none" spc="0" normalizeH="0" baseline="0" noProof="0" dirty="0">
              <a:ln>
                <a:noFill/>
              </a:ln>
              <a:solidFill>
                <a:srgbClr val="63666A"/>
              </a:solidFill>
              <a:effectLst/>
              <a:uLnTx/>
              <a:uFillTx/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6" name="TextBox 155">
            <a:extLst>
              <a:ext uri="{FF2B5EF4-FFF2-40B4-BE49-F238E27FC236}">
                <a16:creationId xmlns:a16="http://schemas.microsoft.com/office/drawing/2014/main" xmlns="" id="{6425D6CC-D56C-796B-155B-C3AC5E0C9FC0}"/>
              </a:ext>
            </a:extLst>
          </p:cNvPr>
          <p:cNvSpPr txBox="1"/>
          <p:nvPr/>
        </p:nvSpPr>
        <p:spPr>
          <a:xfrm>
            <a:off x="1038864" y="5372759"/>
            <a:ext cx="10637135" cy="646331"/>
          </a:xfrm>
          <a:prstGeom prst="rect">
            <a:avLst/>
          </a:prstGeom>
          <a:noFill/>
        </p:spPr>
        <p:txBody>
          <a:bodyPr wrap="square" lIns="180000">
            <a:spAutoFit/>
          </a:bodyPr>
          <a:lstStyle/>
          <a:p>
            <a:pPr>
              <a:spcBef>
                <a:spcPts val="1000"/>
              </a:spcBef>
              <a:spcAft>
                <a:spcPct val="0"/>
              </a:spcAft>
            </a:pPr>
            <a:r>
              <a:rPr lang="ru-RU" sz="1800" b="1" dirty="0">
                <a:solidFill>
                  <a:srgbClr val="63666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Зеленым отмечены товарные группы, в которых в определение Участников оборота товаров включены предприятия оказывающие услуги общественного питания (</a:t>
            </a:r>
            <a:r>
              <a:rPr lang="ru-RU" sz="1800" b="1" dirty="0" err="1">
                <a:solidFill>
                  <a:srgbClr val="63666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Хорека</a:t>
            </a:r>
            <a:r>
              <a:rPr lang="ru-RU" sz="1800" b="1" dirty="0">
                <a:solidFill>
                  <a:srgbClr val="63666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)</a:t>
            </a:r>
          </a:p>
        </p:txBody>
      </p:sp>
      <p:grpSp>
        <p:nvGrpSpPr>
          <p:cNvPr id="162" name="Group 161">
            <a:extLst>
              <a:ext uri="{FF2B5EF4-FFF2-40B4-BE49-F238E27FC236}">
                <a16:creationId xmlns:a16="http://schemas.microsoft.com/office/drawing/2014/main" xmlns="" id="{93D8C58C-3135-7BE2-C3D4-7AFD6A1781C7}"/>
              </a:ext>
            </a:extLst>
          </p:cNvPr>
          <p:cNvGrpSpPr/>
          <p:nvPr/>
        </p:nvGrpSpPr>
        <p:grpSpPr>
          <a:xfrm>
            <a:off x="516000" y="5434491"/>
            <a:ext cx="522866" cy="522866"/>
            <a:chOff x="516000" y="5091328"/>
            <a:chExt cx="522866" cy="522866"/>
          </a:xfrm>
        </p:grpSpPr>
        <p:sp>
          <p:nvSpPr>
            <p:cNvPr id="160" name="Freeform 159">
              <a:extLst>
                <a:ext uri="{FF2B5EF4-FFF2-40B4-BE49-F238E27FC236}">
                  <a16:creationId xmlns:a16="http://schemas.microsoft.com/office/drawing/2014/main" xmlns="" id="{8C9C70B0-17EF-0A8D-2586-3E9EB6E0E789}"/>
                </a:ext>
              </a:extLst>
            </p:cNvPr>
            <p:cNvSpPr/>
            <p:nvPr/>
          </p:nvSpPr>
          <p:spPr>
            <a:xfrm>
              <a:off x="516000" y="5091328"/>
              <a:ext cx="522866" cy="522866"/>
            </a:xfrm>
            <a:custGeom>
              <a:avLst/>
              <a:gdLst>
                <a:gd name="connsiteX0" fmla="*/ 522867 w 522866"/>
                <a:gd name="connsiteY0" fmla="*/ 261434 h 522866"/>
                <a:gd name="connsiteX1" fmla="*/ 261434 w 522866"/>
                <a:gd name="connsiteY1" fmla="*/ 522867 h 522866"/>
                <a:gd name="connsiteX2" fmla="*/ 0 w 522866"/>
                <a:gd name="connsiteY2" fmla="*/ 261434 h 522866"/>
                <a:gd name="connsiteX3" fmla="*/ 261434 w 522866"/>
                <a:gd name="connsiteY3" fmla="*/ 0 h 522866"/>
                <a:gd name="connsiteX4" fmla="*/ 522867 w 522866"/>
                <a:gd name="connsiteY4" fmla="*/ 261434 h 522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2866" h="522866">
                  <a:moveTo>
                    <a:pt x="522867" y="261434"/>
                  </a:moveTo>
                  <a:cubicBezTo>
                    <a:pt x="522867" y="405819"/>
                    <a:pt x="405819" y="522867"/>
                    <a:pt x="261434" y="522867"/>
                  </a:cubicBezTo>
                  <a:cubicBezTo>
                    <a:pt x="117048" y="522867"/>
                    <a:pt x="0" y="405819"/>
                    <a:pt x="0" y="261434"/>
                  </a:cubicBezTo>
                  <a:cubicBezTo>
                    <a:pt x="0" y="117048"/>
                    <a:pt x="117048" y="0"/>
                    <a:pt x="261434" y="0"/>
                  </a:cubicBezTo>
                  <a:cubicBezTo>
                    <a:pt x="405819" y="0"/>
                    <a:pt x="522867" y="117048"/>
                    <a:pt x="522867" y="261434"/>
                  </a:cubicBezTo>
                  <a:close/>
                </a:path>
              </a:pathLst>
            </a:custGeom>
            <a:solidFill>
              <a:srgbClr val="00B050"/>
            </a:solidFill>
            <a:ln w="10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161" name="Freeform 160">
              <a:extLst>
                <a:ext uri="{FF2B5EF4-FFF2-40B4-BE49-F238E27FC236}">
                  <a16:creationId xmlns:a16="http://schemas.microsoft.com/office/drawing/2014/main" xmlns="" id="{65FAD77F-5607-4C23-244F-924BECD5B243}"/>
                </a:ext>
              </a:extLst>
            </p:cNvPr>
            <p:cNvSpPr/>
            <p:nvPr/>
          </p:nvSpPr>
          <p:spPr>
            <a:xfrm>
              <a:off x="619945" y="5236685"/>
              <a:ext cx="314975" cy="232152"/>
            </a:xfrm>
            <a:custGeom>
              <a:avLst/>
              <a:gdLst>
                <a:gd name="connsiteX0" fmla="*/ 273982 w 314975"/>
                <a:gd name="connsiteY0" fmla="*/ 0 h 232152"/>
                <a:gd name="connsiteX1" fmla="*/ 124024 w 314975"/>
                <a:gd name="connsiteY1" fmla="*/ 150063 h 232152"/>
                <a:gd name="connsiteX2" fmla="*/ 40993 w 314975"/>
                <a:gd name="connsiteY2" fmla="*/ 67032 h 232152"/>
                <a:gd name="connsiteX3" fmla="*/ 0 w 314975"/>
                <a:gd name="connsiteY3" fmla="*/ 108024 h 232152"/>
                <a:gd name="connsiteX4" fmla="*/ 124024 w 314975"/>
                <a:gd name="connsiteY4" fmla="*/ 232153 h 232152"/>
                <a:gd name="connsiteX5" fmla="*/ 314975 w 314975"/>
                <a:gd name="connsiteY5" fmla="*/ 40993 h 232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4975" h="232152">
                  <a:moveTo>
                    <a:pt x="273982" y="0"/>
                  </a:moveTo>
                  <a:lnTo>
                    <a:pt x="124024" y="150063"/>
                  </a:lnTo>
                  <a:lnTo>
                    <a:pt x="40993" y="67032"/>
                  </a:lnTo>
                  <a:lnTo>
                    <a:pt x="0" y="108024"/>
                  </a:lnTo>
                  <a:lnTo>
                    <a:pt x="124024" y="232153"/>
                  </a:lnTo>
                  <a:lnTo>
                    <a:pt x="314975" y="40993"/>
                  </a:lnTo>
                  <a:close/>
                </a:path>
              </a:pathLst>
            </a:custGeom>
            <a:solidFill>
              <a:srgbClr val="FFFFFF"/>
            </a:solidFill>
            <a:ln w="1029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</p:grpSp>
      <p:pic>
        <p:nvPicPr>
          <p:cNvPr id="164" name="Picture 8">
            <a:extLst>
              <a:ext uri="{FF2B5EF4-FFF2-40B4-BE49-F238E27FC236}">
                <a16:creationId xmlns:a16="http://schemas.microsoft.com/office/drawing/2014/main" xmlns="" id="{DE597E2E-64AD-39E4-07C1-0AEB0BCF39F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/>
        </p:blipFill>
        <p:spPr>
          <a:xfrm>
            <a:off x="789523" y="3676965"/>
            <a:ext cx="666667" cy="576000"/>
          </a:xfrm>
          <a:prstGeom prst="rect">
            <a:avLst/>
          </a:prstGeom>
        </p:spPr>
      </p:pic>
      <p:pic>
        <p:nvPicPr>
          <p:cNvPr id="165" name="Picture 164">
            <a:extLst>
              <a:ext uri="{FF2B5EF4-FFF2-40B4-BE49-F238E27FC236}">
                <a16:creationId xmlns:a16="http://schemas.microsoft.com/office/drawing/2014/main" xmlns="" id="{D4D693E2-53AE-F23C-7457-E7D545F5FF69}"/>
              </a:ext>
            </a:extLst>
          </p:cNvPr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53107" y="3676965"/>
            <a:ext cx="581295" cy="576000"/>
          </a:xfrm>
          <a:prstGeom prst="rect">
            <a:avLst/>
          </a:prstGeom>
        </p:spPr>
      </p:pic>
      <p:pic>
        <p:nvPicPr>
          <p:cNvPr id="166" name="Picture 165">
            <a:extLst>
              <a:ext uri="{FF2B5EF4-FFF2-40B4-BE49-F238E27FC236}">
                <a16:creationId xmlns:a16="http://schemas.microsoft.com/office/drawing/2014/main" xmlns="" id="{871D6CB9-A401-7BD8-E757-004F7BCCD67F}"/>
              </a:ext>
            </a:extLst>
          </p:cNvPr>
          <p:cNvPicPr>
            <a:picLocks noChangeAspect="1"/>
          </p:cNvPicPr>
          <p:nvPr/>
        </p:nvPicPr>
        <p:blipFill>
          <a:blip r:embed="rId21"/>
          <a:srcRect/>
          <a:stretch/>
        </p:blipFill>
        <p:spPr>
          <a:xfrm>
            <a:off x="3676653" y="3676965"/>
            <a:ext cx="576000" cy="576000"/>
          </a:xfrm>
          <a:prstGeom prst="rect">
            <a:avLst/>
          </a:prstGeom>
        </p:spPr>
      </p:pic>
      <p:sp>
        <p:nvSpPr>
          <p:cNvPr id="167" name="Rounded Rectangle 166">
            <a:extLst>
              <a:ext uri="{FF2B5EF4-FFF2-40B4-BE49-F238E27FC236}">
                <a16:creationId xmlns:a16="http://schemas.microsoft.com/office/drawing/2014/main" xmlns="" id="{D3F3ABB5-6B3E-9F2B-2ECB-F43E3C26FDF1}"/>
              </a:ext>
            </a:extLst>
          </p:cNvPr>
          <p:cNvSpPr/>
          <p:nvPr/>
        </p:nvSpPr>
        <p:spPr>
          <a:xfrm>
            <a:off x="516000" y="3432608"/>
            <a:ext cx="1213712" cy="1440000"/>
          </a:xfrm>
          <a:prstGeom prst="roundRect">
            <a:avLst>
              <a:gd name="adj" fmla="val 4699"/>
            </a:avLst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72000" rIns="36000" bIns="36000" rtlCol="0" anchor="t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900" b="0" i="0" u="none" strike="noStrike" kern="1200" cap="none" spc="0" normalizeH="0" baseline="0" noProof="0" dirty="0">
              <a:ln>
                <a:noFill/>
              </a:ln>
              <a:solidFill>
                <a:srgbClr val="63666A"/>
              </a:solidFill>
              <a:effectLst/>
              <a:uLnTx/>
              <a:uFillTx/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68" name="Rounded Rectangle 167">
            <a:extLst>
              <a:ext uri="{FF2B5EF4-FFF2-40B4-BE49-F238E27FC236}">
                <a16:creationId xmlns:a16="http://schemas.microsoft.com/office/drawing/2014/main" xmlns="" id="{81BB27D6-3C10-1C72-B9AB-A3FBB8E0A54F}"/>
              </a:ext>
            </a:extLst>
          </p:cNvPr>
          <p:cNvSpPr/>
          <p:nvPr/>
        </p:nvSpPr>
        <p:spPr>
          <a:xfrm>
            <a:off x="516000" y="4290616"/>
            <a:ext cx="1213712" cy="460972"/>
          </a:xfrm>
          <a:prstGeom prst="roundRect">
            <a:avLst>
              <a:gd name="adj" fmla="val 9854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72000" rIns="36000" bIns="36000" rtlCol="0" anchor="t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63666A"/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МЕДИЦИНСКИЕ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800" dirty="0">
                <a:solidFill>
                  <a:srgbClr val="63666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ИЗДЕЛИЯ</a:t>
            </a:r>
            <a:endParaRPr kumimoji="0" lang="x-none" sz="800" b="0" i="0" u="none" strike="noStrike" kern="1200" cap="none" spc="0" normalizeH="0" baseline="0" noProof="0" dirty="0">
              <a:ln>
                <a:noFill/>
              </a:ln>
              <a:solidFill>
                <a:srgbClr val="63666A"/>
              </a:solidFill>
              <a:effectLst/>
              <a:uLnTx/>
              <a:uFillTx/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69" name="Rounded Rectangle 168">
            <a:extLst>
              <a:ext uri="{FF2B5EF4-FFF2-40B4-BE49-F238E27FC236}">
                <a16:creationId xmlns:a16="http://schemas.microsoft.com/office/drawing/2014/main" xmlns="" id="{36656280-C353-29AB-042B-3657B8DE986D}"/>
              </a:ext>
            </a:extLst>
          </p:cNvPr>
          <p:cNvSpPr/>
          <p:nvPr/>
        </p:nvSpPr>
        <p:spPr>
          <a:xfrm>
            <a:off x="1936898" y="3432608"/>
            <a:ext cx="1213712" cy="1440000"/>
          </a:xfrm>
          <a:prstGeom prst="roundRect">
            <a:avLst>
              <a:gd name="adj" fmla="val 4699"/>
            </a:avLst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72000" rIns="36000" bIns="36000" rtlCol="0" anchor="t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900" b="0" i="0" u="none" strike="noStrike" kern="1200" cap="none" spc="0" normalizeH="0" baseline="0" noProof="0" dirty="0">
              <a:ln>
                <a:noFill/>
              </a:ln>
              <a:solidFill>
                <a:srgbClr val="63666A"/>
              </a:solidFill>
              <a:effectLst/>
              <a:uLnTx/>
              <a:uFillTx/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70" name="Rounded Rectangle 169">
            <a:extLst>
              <a:ext uri="{FF2B5EF4-FFF2-40B4-BE49-F238E27FC236}">
                <a16:creationId xmlns:a16="http://schemas.microsoft.com/office/drawing/2014/main" xmlns="" id="{BDCBE81B-40A7-BBF3-2762-2A859AD48E27}"/>
              </a:ext>
            </a:extLst>
          </p:cNvPr>
          <p:cNvSpPr/>
          <p:nvPr/>
        </p:nvSpPr>
        <p:spPr>
          <a:xfrm>
            <a:off x="1936898" y="4290616"/>
            <a:ext cx="1213712" cy="460972"/>
          </a:xfrm>
          <a:prstGeom prst="roundRect">
            <a:avLst>
              <a:gd name="adj" fmla="val 9854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72000" rIns="36000" bIns="36000" rtlCol="0" anchor="t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63666A"/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ДУХИ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63666A"/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И ТУАЛЕТНАЯ ВОДА</a:t>
            </a:r>
            <a:endParaRPr kumimoji="0" lang="x-none" sz="800" b="0" i="0" u="none" strike="noStrike" kern="1200" cap="none" spc="0" normalizeH="0" baseline="0" noProof="0" dirty="0">
              <a:ln>
                <a:noFill/>
              </a:ln>
              <a:solidFill>
                <a:srgbClr val="63666A"/>
              </a:solidFill>
              <a:effectLst/>
              <a:uLnTx/>
              <a:uFillTx/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71" name="Rounded Rectangle 170">
            <a:extLst>
              <a:ext uri="{FF2B5EF4-FFF2-40B4-BE49-F238E27FC236}">
                <a16:creationId xmlns:a16="http://schemas.microsoft.com/office/drawing/2014/main" xmlns="" id="{8B258035-D384-D716-17D2-2B20EC6C604B}"/>
              </a:ext>
            </a:extLst>
          </p:cNvPr>
          <p:cNvSpPr/>
          <p:nvPr/>
        </p:nvSpPr>
        <p:spPr>
          <a:xfrm>
            <a:off x="3357797" y="3432608"/>
            <a:ext cx="1213712" cy="1440000"/>
          </a:xfrm>
          <a:prstGeom prst="roundRect">
            <a:avLst>
              <a:gd name="adj" fmla="val 4699"/>
            </a:avLst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72000" rIns="36000" bIns="36000" rtlCol="0" anchor="t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900" b="0" i="0" u="none" strike="noStrike" kern="1200" cap="none" spc="0" normalizeH="0" baseline="0" noProof="0" dirty="0">
              <a:ln>
                <a:noFill/>
              </a:ln>
              <a:solidFill>
                <a:srgbClr val="63666A"/>
              </a:solidFill>
              <a:effectLst/>
              <a:uLnTx/>
              <a:uFillTx/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72" name="Rounded Rectangle 171">
            <a:extLst>
              <a:ext uri="{FF2B5EF4-FFF2-40B4-BE49-F238E27FC236}">
                <a16:creationId xmlns:a16="http://schemas.microsoft.com/office/drawing/2014/main" xmlns="" id="{2C866B09-6F82-E53A-6DC9-70D9CB402828}"/>
              </a:ext>
            </a:extLst>
          </p:cNvPr>
          <p:cNvSpPr/>
          <p:nvPr/>
        </p:nvSpPr>
        <p:spPr>
          <a:xfrm>
            <a:off x="3357797" y="4290616"/>
            <a:ext cx="1213712" cy="460972"/>
          </a:xfrm>
          <a:prstGeom prst="roundRect">
            <a:avLst>
              <a:gd name="adj" fmla="val 9854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72000" rIns="0" bIns="36000" rtlCol="0" anchor="t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63666A"/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ШИНЫ</a:t>
            </a:r>
            <a:endParaRPr kumimoji="0" lang="x-none" sz="800" b="0" i="0" u="none" strike="noStrike" kern="1200" cap="none" spc="0" normalizeH="0" baseline="0" noProof="0" dirty="0">
              <a:ln>
                <a:noFill/>
              </a:ln>
              <a:solidFill>
                <a:srgbClr val="63666A"/>
              </a:solidFill>
              <a:effectLst/>
              <a:uLnTx/>
              <a:uFillTx/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73" name="Picture 59">
            <a:extLst>
              <a:ext uri="{FF2B5EF4-FFF2-40B4-BE49-F238E27FC236}">
                <a16:creationId xmlns:a16="http://schemas.microsoft.com/office/drawing/2014/main" xmlns="" id="{EF58DD4E-A0F1-C3E2-22A9-406DE71DD515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xmlns="" r:embed="rId23"/>
              </a:ext>
            </a:extLst>
          </a:blip>
          <a:srcRect/>
          <a:stretch/>
        </p:blipFill>
        <p:spPr>
          <a:xfrm>
            <a:off x="5162831" y="3676965"/>
            <a:ext cx="445440" cy="576000"/>
          </a:xfrm>
          <a:prstGeom prst="rect">
            <a:avLst/>
          </a:prstGeom>
        </p:spPr>
      </p:pic>
      <p:sp>
        <p:nvSpPr>
          <p:cNvPr id="174" name="Rounded Rectangle 173">
            <a:extLst>
              <a:ext uri="{FF2B5EF4-FFF2-40B4-BE49-F238E27FC236}">
                <a16:creationId xmlns:a16="http://schemas.microsoft.com/office/drawing/2014/main" xmlns="" id="{75594B1C-34CB-A8B7-8E16-62FEA9A1A763}"/>
              </a:ext>
            </a:extLst>
          </p:cNvPr>
          <p:cNvSpPr/>
          <p:nvPr/>
        </p:nvSpPr>
        <p:spPr>
          <a:xfrm>
            <a:off x="4778695" y="3432608"/>
            <a:ext cx="1213712" cy="1440000"/>
          </a:xfrm>
          <a:prstGeom prst="roundRect">
            <a:avLst>
              <a:gd name="adj" fmla="val 4699"/>
            </a:avLst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72000" rIns="36000" bIns="36000" rtlCol="0" anchor="t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900" b="0" i="0" u="none" strike="noStrike" kern="1200" cap="none" spc="0" normalizeH="0" baseline="0" noProof="0" dirty="0">
              <a:ln>
                <a:noFill/>
              </a:ln>
              <a:solidFill>
                <a:srgbClr val="63666A"/>
              </a:solidFill>
              <a:effectLst/>
              <a:uLnTx/>
              <a:uFillTx/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75" name="Rounded Rectangle 174">
            <a:extLst>
              <a:ext uri="{FF2B5EF4-FFF2-40B4-BE49-F238E27FC236}">
                <a16:creationId xmlns:a16="http://schemas.microsoft.com/office/drawing/2014/main" xmlns="" id="{1ACBED78-EF3F-F9DB-0A15-79546A830D4E}"/>
              </a:ext>
            </a:extLst>
          </p:cNvPr>
          <p:cNvSpPr/>
          <p:nvPr/>
        </p:nvSpPr>
        <p:spPr>
          <a:xfrm>
            <a:off x="4778695" y="4290616"/>
            <a:ext cx="1213712" cy="460972"/>
          </a:xfrm>
          <a:prstGeom prst="roundRect">
            <a:avLst>
              <a:gd name="adj" fmla="val 9854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72000" rIns="36000" bIns="36000" rtlCol="0" anchor="t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63666A"/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ФОТОАППАРАТЫ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800" dirty="0">
                <a:solidFill>
                  <a:srgbClr val="63666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И ЛАМПЫ-ВСПЫШКИ</a:t>
            </a:r>
            <a:endParaRPr kumimoji="0" lang="x-none" sz="800" b="0" i="0" u="none" strike="noStrike" kern="1200" cap="none" spc="0" normalizeH="0" baseline="0" noProof="0" dirty="0">
              <a:ln>
                <a:noFill/>
              </a:ln>
              <a:solidFill>
                <a:srgbClr val="63666A"/>
              </a:solidFill>
              <a:effectLst/>
              <a:uLnTx/>
              <a:uFillTx/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76" name="Picture 88">
            <a:extLst>
              <a:ext uri="{FF2B5EF4-FFF2-40B4-BE49-F238E27FC236}">
                <a16:creationId xmlns:a16="http://schemas.microsoft.com/office/drawing/2014/main" xmlns="" id="{06B82401-7247-2936-51A9-7A6A45005C1C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xmlns="" r:embed="rId25"/>
              </a:ext>
            </a:extLst>
          </a:blip>
          <a:srcRect/>
          <a:stretch/>
        </p:blipFill>
        <p:spPr>
          <a:xfrm>
            <a:off x="6518449" y="3676965"/>
            <a:ext cx="576000" cy="576000"/>
          </a:xfrm>
          <a:prstGeom prst="rect">
            <a:avLst/>
          </a:prstGeom>
        </p:spPr>
      </p:pic>
      <p:sp>
        <p:nvSpPr>
          <p:cNvPr id="177" name="Rounded Rectangle 176">
            <a:extLst>
              <a:ext uri="{FF2B5EF4-FFF2-40B4-BE49-F238E27FC236}">
                <a16:creationId xmlns:a16="http://schemas.microsoft.com/office/drawing/2014/main" xmlns="" id="{2D2AA14D-8905-2132-E0A6-B7AED6D49644}"/>
              </a:ext>
            </a:extLst>
          </p:cNvPr>
          <p:cNvSpPr/>
          <p:nvPr/>
        </p:nvSpPr>
        <p:spPr>
          <a:xfrm>
            <a:off x="6199593" y="3432608"/>
            <a:ext cx="1213712" cy="1440000"/>
          </a:xfrm>
          <a:prstGeom prst="roundRect">
            <a:avLst>
              <a:gd name="adj" fmla="val 4699"/>
            </a:avLst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72000" rIns="36000" bIns="36000" rtlCol="0" anchor="t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900" b="0" i="0" u="none" strike="noStrike" kern="1200" cap="none" spc="0" normalizeH="0" baseline="0" noProof="0" dirty="0">
              <a:ln>
                <a:noFill/>
              </a:ln>
              <a:solidFill>
                <a:srgbClr val="63666A"/>
              </a:solidFill>
              <a:effectLst/>
              <a:uLnTx/>
              <a:uFillTx/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78" name="Rounded Rectangle 177">
            <a:extLst>
              <a:ext uri="{FF2B5EF4-FFF2-40B4-BE49-F238E27FC236}">
                <a16:creationId xmlns:a16="http://schemas.microsoft.com/office/drawing/2014/main" xmlns="" id="{85700E48-A00C-32F2-53A5-D9822189CBD2}"/>
              </a:ext>
            </a:extLst>
          </p:cNvPr>
          <p:cNvSpPr/>
          <p:nvPr/>
        </p:nvSpPr>
        <p:spPr>
          <a:xfrm>
            <a:off x="6199593" y="4290616"/>
            <a:ext cx="1213712" cy="460972"/>
          </a:xfrm>
          <a:prstGeom prst="roundRect">
            <a:avLst>
              <a:gd name="adj" fmla="val 9854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72000" rIns="36000" bIns="36000" rtlCol="0" anchor="t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63666A"/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БАД</a:t>
            </a:r>
            <a:endParaRPr kumimoji="0" lang="x-none" sz="800" b="0" i="0" u="none" strike="noStrike" kern="1200" cap="none" spc="0" normalizeH="0" baseline="0" noProof="0" dirty="0">
              <a:ln>
                <a:noFill/>
              </a:ln>
              <a:solidFill>
                <a:srgbClr val="63666A"/>
              </a:solidFill>
              <a:effectLst/>
              <a:uLnTx/>
              <a:uFillTx/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79" name="Picture 112">
            <a:extLst>
              <a:ext uri="{FF2B5EF4-FFF2-40B4-BE49-F238E27FC236}">
                <a16:creationId xmlns:a16="http://schemas.microsoft.com/office/drawing/2014/main" xmlns="" id="{3E7EA155-45E6-41AE-E028-F49A4AC74E96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xmlns="" r:embed="rId27"/>
              </a:ext>
            </a:extLst>
          </a:blip>
          <a:srcRect/>
          <a:stretch/>
        </p:blipFill>
        <p:spPr>
          <a:xfrm>
            <a:off x="8024595" y="3676965"/>
            <a:ext cx="405504" cy="576000"/>
          </a:xfrm>
          <a:prstGeom prst="rect">
            <a:avLst/>
          </a:prstGeom>
        </p:spPr>
      </p:pic>
      <p:sp>
        <p:nvSpPr>
          <p:cNvPr id="180" name="Rounded Rectangle 179">
            <a:extLst>
              <a:ext uri="{FF2B5EF4-FFF2-40B4-BE49-F238E27FC236}">
                <a16:creationId xmlns:a16="http://schemas.microsoft.com/office/drawing/2014/main" xmlns="" id="{C362CBB8-25AF-EC58-519A-FD035E2AFCB9}"/>
              </a:ext>
            </a:extLst>
          </p:cNvPr>
          <p:cNvSpPr/>
          <p:nvPr/>
        </p:nvSpPr>
        <p:spPr>
          <a:xfrm>
            <a:off x="7620491" y="3432608"/>
            <a:ext cx="1213712" cy="1440000"/>
          </a:xfrm>
          <a:prstGeom prst="roundRect">
            <a:avLst>
              <a:gd name="adj" fmla="val 4699"/>
            </a:avLst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72000" rIns="36000" bIns="36000" rtlCol="0" anchor="t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900" b="0" i="0" u="none" strike="noStrike" kern="1200" cap="none" spc="0" normalizeH="0" baseline="0" noProof="0" dirty="0">
              <a:ln>
                <a:noFill/>
              </a:ln>
              <a:solidFill>
                <a:srgbClr val="63666A"/>
              </a:solidFill>
              <a:effectLst/>
              <a:uLnTx/>
              <a:uFillTx/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81" name="Rounded Rectangle 180">
            <a:extLst>
              <a:ext uri="{FF2B5EF4-FFF2-40B4-BE49-F238E27FC236}">
                <a16:creationId xmlns:a16="http://schemas.microsoft.com/office/drawing/2014/main" xmlns="" id="{07B06045-16AC-F279-4EFE-4B3885B70A33}"/>
              </a:ext>
            </a:extLst>
          </p:cNvPr>
          <p:cNvSpPr/>
          <p:nvPr/>
        </p:nvSpPr>
        <p:spPr>
          <a:xfrm>
            <a:off x="7620491" y="4255925"/>
            <a:ext cx="1213712" cy="460972"/>
          </a:xfrm>
          <a:prstGeom prst="roundRect">
            <a:avLst>
              <a:gd name="adj" fmla="val 9854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72000" rIns="36000" bIns="36000" rtlCol="0" anchor="t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63666A"/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АНТИСЕПТИКИ</a:t>
            </a:r>
            <a:endParaRPr kumimoji="0" lang="x-none" sz="800" b="0" i="0" u="none" strike="noStrike" kern="1200" cap="none" spc="0" normalizeH="0" baseline="0" noProof="0" dirty="0">
              <a:ln>
                <a:noFill/>
              </a:ln>
              <a:solidFill>
                <a:srgbClr val="63666A"/>
              </a:solidFill>
              <a:effectLst/>
              <a:uLnTx/>
              <a:uFillTx/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82" name="Picture 130">
            <a:extLst>
              <a:ext uri="{FF2B5EF4-FFF2-40B4-BE49-F238E27FC236}">
                <a16:creationId xmlns:a16="http://schemas.microsoft.com/office/drawing/2014/main" xmlns="" id="{960671C6-F8F4-E25C-D247-630E8CEFD525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96DAC541-7B7A-43D3-8B79-37D633B846F1}">
                <asvg:svgBlip xmlns:asvg="http://schemas.microsoft.com/office/drawing/2016/SVG/main" xmlns="" r:embed="rId29"/>
              </a:ext>
            </a:extLst>
          </a:blip>
          <a:srcRect/>
          <a:stretch/>
        </p:blipFill>
        <p:spPr>
          <a:xfrm>
            <a:off x="9381750" y="3676965"/>
            <a:ext cx="532992" cy="576000"/>
          </a:xfrm>
          <a:prstGeom prst="rect">
            <a:avLst/>
          </a:prstGeom>
        </p:spPr>
      </p:pic>
      <p:sp>
        <p:nvSpPr>
          <p:cNvPr id="183" name="Rounded Rectangle 182">
            <a:extLst>
              <a:ext uri="{FF2B5EF4-FFF2-40B4-BE49-F238E27FC236}">
                <a16:creationId xmlns:a16="http://schemas.microsoft.com/office/drawing/2014/main" xmlns="" id="{C05EC00B-F0B4-F2D5-EB68-1C76A718E780}"/>
              </a:ext>
            </a:extLst>
          </p:cNvPr>
          <p:cNvSpPr/>
          <p:nvPr/>
        </p:nvSpPr>
        <p:spPr>
          <a:xfrm>
            <a:off x="9041390" y="3432608"/>
            <a:ext cx="1213712" cy="1440000"/>
          </a:xfrm>
          <a:prstGeom prst="roundRect">
            <a:avLst>
              <a:gd name="adj" fmla="val 4699"/>
            </a:avLst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72000" rIns="36000" bIns="36000" rtlCol="0" anchor="t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900" b="0" i="0" u="none" strike="noStrike" kern="1200" cap="none" spc="0" normalizeH="0" baseline="0" noProof="0" dirty="0">
              <a:ln>
                <a:noFill/>
              </a:ln>
              <a:solidFill>
                <a:srgbClr val="63666A"/>
              </a:solidFill>
              <a:effectLst/>
              <a:uLnTx/>
              <a:uFillTx/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84" name="Rounded Rectangle 183">
            <a:extLst>
              <a:ext uri="{FF2B5EF4-FFF2-40B4-BE49-F238E27FC236}">
                <a16:creationId xmlns:a16="http://schemas.microsoft.com/office/drawing/2014/main" xmlns="" id="{D2D4384B-2AC2-B92F-359D-F1D885A00B1C}"/>
              </a:ext>
            </a:extLst>
          </p:cNvPr>
          <p:cNvSpPr/>
          <p:nvPr/>
        </p:nvSpPr>
        <p:spPr>
          <a:xfrm>
            <a:off x="9041390" y="4290616"/>
            <a:ext cx="1213712" cy="460972"/>
          </a:xfrm>
          <a:prstGeom prst="roundRect">
            <a:avLst>
              <a:gd name="adj" fmla="val 9854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72000" rIns="36000" bIns="36000" rtlCol="0" anchor="t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63666A"/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КРЕСЛА-КОЛЯСКИ</a:t>
            </a:r>
            <a:endParaRPr kumimoji="0" lang="x-none" sz="800" b="0" i="0" u="none" strike="noStrike" kern="1200" cap="none" spc="0" normalizeH="0" baseline="0" noProof="0" dirty="0">
              <a:ln>
                <a:noFill/>
              </a:ln>
              <a:solidFill>
                <a:srgbClr val="63666A"/>
              </a:solidFill>
              <a:effectLst/>
              <a:uLnTx/>
              <a:uFillTx/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85" name="Picture 148">
            <a:extLst>
              <a:ext uri="{FF2B5EF4-FFF2-40B4-BE49-F238E27FC236}">
                <a16:creationId xmlns:a16="http://schemas.microsoft.com/office/drawing/2014/main" xmlns="" id="{ED799855-41FC-64CA-2788-7D5B35BD0F25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96DAC541-7B7A-43D3-8B79-37D633B846F1}">
                <asvg:svgBlip xmlns:asvg="http://schemas.microsoft.com/office/drawing/2016/SVG/main" xmlns="" r:embed="rId31"/>
              </a:ext>
            </a:extLst>
          </a:blip>
          <a:srcRect/>
          <a:stretch/>
        </p:blipFill>
        <p:spPr>
          <a:xfrm>
            <a:off x="10845656" y="3676965"/>
            <a:ext cx="446976" cy="576000"/>
          </a:xfrm>
          <a:prstGeom prst="rect">
            <a:avLst/>
          </a:prstGeom>
        </p:spPr>
      </p:pic>
      <p:sp>
        <p:nvSpPr>
          <p:cNvPr id="186" name="Rounded Rectangle 185">
            <a:extLst>
              <a:ext uri="{FF2B5EF4-FFF2-40B4-BE49-F238E27FC236}">
                <a16:creationId xmlns:a16="http://schemas.microsoft.com/office/drawing/2014/main" xmlns="" id="{76D434D8-3411-FB57-1AB6-4183997D089D}"/>
              </a:ext>
            </a:extLst>
          </p:cNvPr>
          <p:cNvSpPr/>
          <p:nvPr/>
        </p:nvSpPr>
        <p:spPr>
          <a:xfrm>
            <a:off x="10462288" y="3432608"/>
            <a:ext cx="1213712" cy="1440000"/>
          </a:xfrm>
          <a:prstGeom prst="roundRect">
            <a:avLst>
              <a:gd name="adj" fmla="val 4699"/>
            </a:avLst>
          </a:prstGeom>
          <a:noFill/>
          <a:ln w="254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72000" rIns="36000" bIns="36000" rtlCol="0" anchor="t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900" b="0" i="0" u="none" strike="noStrike" kern="1200" cap="none" spc="0" normalizeH="0" baseline="0" noProof="0" dirty="0">
              <a:ln>
                <a:noFill/>
              </a:ln>
              <a:solidFill>
                <a:srgbClr val="63666A"/>
              </a:solidFill>
              <a:effectLst/>
              <a:uLnTx/>
              <a:uFillTx/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87" name="Rounded Rectangle 186">
            <a:extLst>
              <a:ext uri="{FF2B5EF4-FFF2-40B4-BE49-F238E27FC236}">
                <a16:creationId xmlns:a16="http://schemas.microsoft.com/office/drawing/2014/main" xmlns="" id="{E7EE59A3-2B79-DD41-47FD-17713310AE13}"/>
              </a:ext>
            </a:extLst>
          </p:cNvPr>
          <p:cNvSpPr/>
          <p:nvPr/>
        </p:nvSpPr>
        <p:spPr>
          <a:xfrm>
            <a:off x="10462288" y="4290616"/>
            <a:ext cx="1213712" cy="460972"/>
          </a:xfrm>
          <a:prstGeom prst="roundRect">
            <a:avLst>
              <a:gd name="adj" fmla="val 9854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72000" rIns="36000" bIns="36000" rtlCol="0" anchor="t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63666A"/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БЕЗАЛКОГОЛЬНЫЕ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800" dirty="0">
                <a:solidFill>
                  <a:srgbClr val="63666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НАПИТКИ</a:t>
            </a:r>
            <a:endParaRPr kumimoji="0" lang="x-none" sz="800" b="0" i="0" u="none" strike="noStrike" kern="1200" cap="none" spc="0" normalizeH="0" baseline="0" noProof="0" dirty="0">
              <a:ln>
                <a:noFill/>
              </a:ln>
              <a:solidFill>
                <a:srgbClr val="63666A"/>
              </a:solidFill>
              <a:effectLst/>
              <a:uLnTx/>
              <a:uFillTx/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8406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ounded Rectangle 44">
            <a:extLst>
              <a:ext uri="{FF2B5EF4-FFF2-40B4-BE49-F238E27FC236}">
                <a16:creationId xmlns:a16="http://schemas.microsoft.com/office/drawing/2014/main" xmlns="" id="{EE76126B-B7C0-2C32-4DDB-0D2B0F2A0A00}"/>
              </a:ext>
            </a:extLst>
          </p:cNvPr>
          <p:cNvSpPr/>
          <p:nvPr/>
        </p:nvSpPr>
        <p:spPr>
          <a:xfrm>
            <a:off x="2144200" y="3850481"/>
            <a:ext cx="1390788" cy="1440000"/>
          </a:xfrm>
          <a:prstGeom prst="roundRect">
            <a:avLst>
              <a:gd name="adj" fmla="val 4699"/>
            </a:avLst>
          </a:prstGeom>
          <a:noFill/>
          <a:ln w="254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000" b="1" i="0" u="none" strike="noStrike" kern="1200" cap="none" spc="0" normalizeH="0" baseline="0" noProof="0" dirty="0">
              <a:ln>
                <a:noFill/>
              </a:ln>
              <a:solidFill>
                <a:srgbClr val="63666A"/>
              </a:solidFill>
              <a:effectLst/>
              <a:uLnTx/>
              <a:uFillTx/>
              <a:latin typeface="DIN Pro Regular" panose="020B0504020101020102" pitchFamily="34" charset="0"/>
              <a:ea typeface="+mn-ea"/>
              <a:cs typeface="DIN Pro Regular" panose="020B0504020101020102" pitchFamily="34" charset="0"/>
            </a:endParaRPr>
          </a:p>
        </p:txBody>
      </p: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xmlns="" id="{00ABD301-EB54-947F-3459-598FBEC0D717}"/>
              </a:ext>
            </a:extLst>
          </p:cNvPr>
          <p:cNvSpPr/>
          <p:nvPr/>
        </p:nvSpPr>
        <p:spPr>
          <a:xfrm>
            <a:off x="3772403" y="3850481"/>
            <a:ext cx="1390788" cy="1440000"/>
          </a:xfrm>
          <a:prstGeom prst="roundRect">
            <a:avLst>
              <a:gd name="adj" fmla="val 4699"/>
            </a:avLst>
          </a:prstGeom>
          <a:noFill/>
          <a:ln w="127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000" b="1" i="0" u="none" strike="noStrike" kern="1200" cap="none" spc="0" normalizeH="0" baseline="0" noProof="0" dirty="0">
              <a:ln>
                <a:noFill/>
              </a:ln>
              <a:solidFill>
                <a:srgbClr val="63666A"/>
              </a:solidFill>
              <a:effectLst/>
              <a:uLnTx/>
              <a:uFillTx/>
              <a:latin typeface="DIN Pro Regular" panose="020B0504020101020102" pitchFamily="34" charset="0"/>
              <a:ea typeface="+mn-ea"/>
              <a:cs typeface="DIN Pro Regular" panose="020B0504020101020102" pitchFamily="34" charset="0"/>
            </a:endParaRPr>
          </a:p>
        </p:txBody>
      </p:sp>
      <p:sp>
        <p:nvSpPr>
          <p:cNvPr id="47" name="Rounded Rectangle 46">
            <a:extLst>
              <a:ext uri="{FF2B5EF4-FFF2-40B4-BE49-F238E27FC236}">
                <a16:creationId xmlns:a16="http://schemas.microsoft.com/office/drawing/2014/main" xmlns="" id="{88C5FD97-FDEF-B346-9238-4667A104249D}"/>
              </a:ext>
            </a:extLst>
          </p:cNvPr>
          <p:cNvSpPr/>
          <p:nvPr/>
        </p:nvSpPr>
        <p:spPr>
          <a:xfrm>
            <a:off x="5400605" y="3850481"/>
            <a:ext cx="1390788" cy="1440000"/>
          </a:xfrm>
          <a:prstGeom prst="roundRect">
            <a:avLst>
              <a:gd name="adj" fmla="val 4699"/>
            </a:avLst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000" b="1" i="0" u="none" strike="noStrike" kern="1200" cap="none" spc="0" normalizeH="0" baseline="0" noProof="0" dirty="0">
              <a:ln>
                <a:noFill/>
              </a:ln>
              <a:solidFill>
                <a:srgbClr val="63666A"/>
              </a:solidFill>
              <a:effectLst/>
              <a:uLnTx/>
              <a:uFillTx/>
              <a:latin typeface="DIN Pro Regular" panose="020B0504020101020102" pitchFamily="34" charset="0"/>
              <a:ea typeface="+mn-ea"/>
              <a:cs typeface="DIN Pro Regular" panose="020B0504020101020102" pitchFamily="34" charset="0"/>
            </a:endParaRPr>
          </a:p>
        </p:txBody>
      </p:sp>
      <p:sp>
        <p:nvSpPr>
          <p:cNvPr id="48" name="Rounded Rectangle 47">
            <a:extLst>
              <a:ext uri="{FF2B5EF4-FFF2-40B4-BE49-F238E27FC236}">
                <a16:creationId xmlns:a16="http://schemas.microsoft.com/office/drawing/2014/main" xmlns="" id="{194F6582-70DD-CD93-B06A-A51B8740F8D6}"/>
              </a:ext>
            </a:extLst>
          </p:cNvPr>
          <p:cNvSpPr/>
          <p:nvPr/>
        </p:nvSpPr>
        <p:spPr>
          <a:xfrm>
            <a:off x="7028806" y="3850481"/>
            <a:ext cx="1390788" cy="1440000"/>
          </a:xfrm>
          <a:prstGeom prst="roundRect">
            <a:avLst>
              <a:gd name="adj" fmla="val 4699"/>
            </a:avLst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000" b="1" i="0" u="none" strike="noStrike" kern="1200" cap="none" spc="0" normalizeH="0" baseline="0" noProof="0" dirty="0">
              <a:ln>
                <a:noFill/>
              </a:ln>
              <a:solidFill>
                <a:srgbClr val="63666A"/>
              </a:solidFill>
              <a:effectLst/>
              <a:uLnTx/>
              <a:uFillTx/>
              <a:latin typeface="DIN Pro Regular" panose="020B0504020101020102" pitchFamily="34" charset="0"/>
              <a:ea typeface="+mn-ea"/>
              <a:cs typeface="DIN Pro Regular" panose="020B0504020101020102" pitchFamily="34" charset="0"/>
            </a:endParaRPr>
          </a:p>
        </p:txBody>
      </p:sp>
      <p:sp>
        <p:nvSpPr>
          <p:cNvPr id="49" name="Rounded Rectangle 48">
            <a:extLst>
              <a:ext uri="{FF2B5EF4-FFF2-40B4-BE49-F238E27FC236}">
                <a16:creationId xmlns:a16="http://schemas.microsoft.com/office/drawing/2014/main" xmlns="" id="{565D7EBB-DD9F-CBE3-67F6-D59D706EF249}"/>
              </a:ext>
            </a:extLst>
          </p:cNvPr>
          <p:cNvSpPr/>
          <p:nvPr/>
        </p:nvSpPr>
        <p:spPr>
          <a:xfrm>
            <a:off x="8657008" y="3850481"/>
            <a:ext cx="1390788" cy="1440000"/>
          </a:xfrm>
          <a:prstGeom prst="roundRect">
            <a:avLst>
              <a:gd name="adj" fmla="val 4699"/>
            </a:avLst>
          </a:prstGeom>
          <a:noFill/>
          <a:ln w="254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000" b="1" i="0" u="none" strike="noStrike" kern="1200" cap="none" spc="0" normalizeH="0" baseline="0" noProof="0" dirty="0">
              <a:ln>
                <a:noFill/>
              </a:ln>
              <a:solidFill>
                <a:srgbClr val="63666A"/>
              </a:solidFill>
              <a:effectLst/>
              <a:uLnTx/>
              <a:uFillTx/>
              <a:latin typeface="DIN Pro Regular" panose="020B0504020101020102" pitchFamily="34" charset="0"/>
              <a:ea typeface="+mn-ea"/>
              <a:cs typeface="DIN Pro Regular" panose="020B0504020101020102" pitchFamily="34" charset="0"/>
            </a:endParaRPr>
          </a:p>
        </p:txBody>
      </p:sp>
      <p:sp>
        <p:nvSpPr>
          <p:cNvPr id="50" name="Rounded Rectangle 49">
            <a:extLst>
              <a:ext uri="{FF2B5EF4-FFF2-40B4-BE49-F238E27FC236}">
                <a16:creationId xmlns:a16="http://schemas.microsoft.com/office/drawing/2014/main" xmlns="" id="{4C9C3F14-B6DF-976B-2679-E1E9602B2AAF}"/>
              </a:ext>
            </a:extLst>
          </p:cNvPr>
          <p:cNvSpPr/>
          <p:nvPr/>
        </p:nvSpPr>
        <p:spPr>
          <a:xfrm>
            <a:off x="10285210" y="3850481"/>
            <a:ext cx="1390788" cy="1440000"/>
          </a:xfrm>
          <a:prstGeom prst="roundRect">
            <a:avLst>
              <a:gd name="adj" fmla="val 4699"/>
            </a:avLst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000" b="1" i="0" u="none" strike="noStrike" kern="1200" cap="none" spc="0" normalizeH="0" baseline="0" noProof="0" dirty="0">
              <a:ln>
                <a:noFill/>
              </a:ln>
              <a:solidFill>
                <a:srgbClr val="63666A"/>
              </a:solidFill>
              <a:effectLst/>
              <a:uLnTx/>
              <a:uFillTx/>
              <a:latin typeface="DIN Pro Regular" panose="020B0504020101020102" pitchFamily="34" charset="0"/>
              <a:ea typeface="+mn-ea"/>
              <a:cs typeface="DIN Pro Regular" panose="020B0504020101020102" pitchFamily="34" charset="0"/>
            </a:endParaRPr>
          </a:p>
        </p:txBody>
      </p:sp>
      <p:sp>
        <p:nvSpPr>
          <p:cNvPr id="51" name="Rounded Rectangle 50">
            <a:extLst>
              <a:ext uri="{FF2B5EF4-FFF2-40B4-BE49-F238E27FC236}">
                <a16:creationId xmlns:a16="http://schemas.microsoft.com/office/drawing/2014/main" xmlns="" id="{A73AC615-1CA3-6ACE-AC67-BA4C08893CCD}"/>
              </a:ext>
            </a:extLst>
          </p:cNvPr>
          <p:cNvSpPr/>
          <p:nvPr/>
        </p:nvSpPr>
        <p:spPr>
          <a:xfrm>
            <a:off x="515999" y="3850481"/>
            <a:ext cx="1390788" cy="1440000"/>
          </a:xfrm>
          <a:prstGeom prst="roundRect">
            <a:avLst>
              <a:gd name="adj" fmla="val 4699"/>
            </a:avLst>
          </a:prstGeom>
          <a:noFill/>
          <a:ln w="127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000" b="1" i="0" u="none" strike="noStrike" kern="1200" cap="none" spc="0" normalizeH="0" baseline="0" noProof="0" dirty="0">
              <a:ln>
                <a:noFill/>
              </a:ln>
              <a:solidFill>
                <a:srgbClr val="63666A"/>
              </a:solidFill>
              <a:effectLst/>
              <a:uLnTx/>
              <a:uFillTx/>
              <a:latin typeface="DIN Pro Regular" panose="020B0504020101020102" pitchFamily="34" charset="0"/>
              <a:ea typeface="+mn-ea"/>
              <a:cs typeface="DIN Pro Regular" panose="020B0504020101020102" pitchFamily="34" charset="0"/>
            </a:endParaRPr>
          </a:p>
        </p:txBody>
      </p:sp>
      <p:sp>
        <p:nvSpPr>
          <p:cNvPr id="12" name="Скругленный прямоугольник 8">
            <a:extLst>
              <a:ext uri="{FF2B5EF4-FFF2-40B4-BE49-F238E27FC236}">
                <a16:creationId xmlns:a16="http://schemas.microsoft.com/office/drawing/2014/main" xmlns="" id="{8E28EABE-F6C0-5A4A-972C-7992916D8559}"/>
              </a:ext>
            </a:extLst>
          </p:cNvPr>
          <p:cNvSpPr/>
          <p:nvPr/>
        </p:nvSpPr>
        <p:spPr>
          <a:xfrm>
            <a:off x="516000" y="359999"/>
            <a:ext cx="11160000" cy="720000"/>
          </a:xfrm>
          <a:prstGeom prst="roundRect">
            <a:avLst/>
          </a:prstGeom>
          <a:solidFill>
            <a:srgbClr val="F6F4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ctr"/>
          <a:lstStyle/>
          <a:p>
            <a:r>
              <a:rPr lang="ru-RU" sz="2000" b="1" dirty="0">
                <a:solidFill>
                  <a:srgbClr val="6D6E7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Товарные группы в статусе проведения эксперимента</a:t>
            </a:r>
            <a:endParaRPr lang="en-US" sz="2000" b="1" dirty="0">
              <a:solidFill>
                <a:srgbClr val="6D6E7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xmlns="" id="{25D06C77-3375-0C60-EED2-69017C52A43F}"/>
              </a:ext>
            </a:extLst>
          </p:cNvPr>
          <p:cNvSpPr/>
          <p:nvPr/>
        </p:nvSpPr>
        <p:spPr>
          <a:xfrm>
            <a:off x="2232738" y="3059070"/>
            <a:ext cx="1213712" cy="460972"/>
          </a:xfrm>
          <a:prstGeom prst="roundRect">
            <a:avLst>
              <a:gd name="adj" fmla="val 9854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72000" rIns="36000" bIns="36000" rtlCol="0" anchor="t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63666A"/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ИКРА ОСЕТРОВЫХ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800" dirty="0">
                <a:solidFill>
                  <a:srgbClr val="63666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И ЛОСОСЕВЫХ РЫБ</a:t>
            </a:r>
            <a:endParaRPr kumimoji="0" lang="x-none" sz="800" b="0" i="0" u="none" strike="noStrike" kern="1200" cap="none" spc="0" normalizeH="0" baseline="0" noProof="0" dirty="0">
              <a:ln>
                <a:noFill/>
              </a:ln>
              <a:solidFill>
                <a:srgbClr val="63666A"/>
              </a:solidFill>
              <a:effectLst/>
              <a:uLnTx/>
              <a:uFillTx/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xmlns="" id="{A1C390DB-58C1-F3CA-151A-EB2A8449B5C6}"/>
              </a:ext>
            </a:extLst>
          </p:cNvPr>
          <p:cNvSpPr/>
          <p:nvPr/>
        </p:nvSpPr>
        <p:spPr>
          <a:xfrm>
            <a:off x="3860941" y="3059070"/>
            <a:ext cx="1213712" cy="460972"/>
          </a:xfrm>
          <a:prstGeom prst="roundRect">
            <a:avLst>
              <a:gd name="adj" fmla="val 9854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72000" rIns="36000" bIns="36000" rtlCol="0" anchor="t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63666A"/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ТИТАНОВАЯ МЕТАЛЛОПРОДУКЦИЯ</a:t>
            </a:r>
            <a:endParaRPr kumimoji="0" lang="x-none" sz="800" b="0" i="0" u="none" strike="noStrike" kern="1200" cap="none" spc="0" normalizeH="0" baseline="0" noProof="0" dirty="0">
              <a:ln>
                <a:noFill/>
              </a:ln>
              <a:solidFill>
                <a:srgbClr val="63666A"/>
              </a:solidFill>
              <a:effectLst/>
              <a:uLnTx/>
              <a:uFillTx/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xmlns="" id="{20F73920-7257-37CE-7647-E96CFBA81165}"/>
              </a:ext>
            </a:extLst>
          </p:cNvPr>
          <p:cNvSpPr/>
          <p:nvPr/>
        </p:nvSpPr>
        <p:spPr>
          <a:xfrm>
            <a:off x="604537" y="4632930"/>
            <a:ext cx="1213712" cy="460972"/>
          </a:xfrm>
          <a:prstGeom prst="roundRect">
            <a:avLst>
              <a:gd name="adj" fmla="val 9854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72000" rIns="36000" bIns="36000" rtlCol="0" anchor="t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800" dirty="0">
                <a:solidFill>
                  <a:srgbClr val="63666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ЛЕКАРСТВЕННЫЕ ПРЕПАРАТЫ ДЛЯ ВЕТЕРИНАРНОГО ПРИМЕНЕНИЯ</a:t>
            </a:r>
            <a:endParaRPr kumimoji="0" lang="x-none" sz="800" b="0" i="0" u="none" strike="noStrike" kern="1200" cap="none" spc="0" normalizeH="0" baseline="0" noProof="0" dirty="0">
              <a:ln>
                <a:noFill/>
              </a:ln>
              <a:solidFill>
                <a:srgbClr val="63666A"/>
              </a:solidFill>
              <a:effectLst/>
              <a:uLnTx/>
              <a:uFillTx/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xmlns="" id="{F2CFFECC-E8A5-0EDC-A5F5-D0BD48F7E1E9}"/>
              </a:ext>
            </a:extLst>
          </p:cNvPr>
          <p:cNvSpPr/>
          <p:nvPr/>
        </p:nvSpPr>
        <p:spPr>
          <a:xfrm>
            <a:off x="3860941" y="4632930"/>
            <a:ext cx="1213712" cy="460972"/>
          </a:xfrm>
          <a:prstGeom prst="roundRect">
            <a:avLst>
              <a:gd name="adj" fmla="val 9854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72000" rIns="0" bIns="36000" rtlCol="0" anchor="t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63666A"/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КОРМА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800" dirty="0">
                <a:solidFill>
                  <a:srgbClr val="63666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ДЛЯ ЖИВОТНЫХ</a:t>
            </a:r>
            <a:endParaRPr kumimoji="0" lang="x-none" sz="800" b="0" i="0" u="none" strike="noStrike" kern="1200" cap="none" spc="0" normalizeH="0" baseline="0" noProof="0" dirty="0">
              <a:ln>
                <a:noFill/>
              </a:ln>
              <a:solidFill>
                <a:srgbClr val="63666A"/>
              </a:solidFill>
              <a:effectLst/>
              <a:uLnTx/>
              <a:uFillTx/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5" name="Rounded Rectangle 64">
            <a:extLst>
              <a:ext uri="{FF2B5EF4-FFF2-40B4-BE49-F238E27FC236}">
                <a16:creationId xmlns:a16="http://schemas.microsoft.com/office/drawing/2014/main" xmlns="" id="{CAF5E52C-38BA-5DB8-509E-10738C34CB15}"/>
              </a:ext>
            </a:extLst>
          </p:cNvPr>
          <p:cNvSpPr/>
          <p:nvPr/>
        </p:nvSpPr>
        <p:spPr>
          <a:xfrm>
            <a:off x="5489143" y="3059070"/>
            <a:ext cx="1213712" cy="460972"/>
          </a:xfrm>
          <a:prstGeom prst="roundRect">
            <a:avLst>
              <a:gd name="adj" fmla="val 9854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72000" rIns="36000" bIns="36000" rtlCol="0" anchor="t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63666A"/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ДЕТСКИЕ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800" dirty="0">
                <a:solidFill>
                  <a:srgbClr val="63666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ИГРУШКИ</a:t>
            </a:r>
            <a:endParaRPr kumimoji="0" lang="x-none" sz="800" b="0" i="0" u="none" strike="noStrike" kern="1200" cap="none" spc="0" normalizeH="0" baseline="0" noProof="0" dirty="0">
              <a:ln>
                <a:noFill/>
              </a:ln>
              <a:solidFill>
                <a:srgbClr val="63666A"/>
              </a:solidFill>
              <a:effectLst/>
              <a:uLnTx/>
              <a:uFillTx/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1" name="Rounded Rectangle 70">
            <a:extLst>
              <a:ext uri="{FF2B5EF4-FFF2-40B4-BE49-F238E27FC236}">
                <a16:creationId xmlns:a16="http://schemas.microsoft.com/office/drawing/2014/main" xmlns="" id="{496B4FD6-E9A8-7F60-50EC-2F19104FA491}"/>
              </a:ext>
            </a:extLst>
          </p:cNvPr>
          <p:cNvSpPr/>
          <p:nvPr/>
        </p:nvSpPr>
        <p:spPr>
          <a:xfrm>
            <a:off x="5400603" y="4632930"/>
            <a:ext cx="1390792" cy="460972"/>
          </a:xfrm>
          <a:prstGeom prst="roundRect">
            <a:avLst>
              <a:gd name="adj" fmla="val 9854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72000" rIns="36000" bIns="36000" rtlCol="0" anchor="t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63666A"/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ФАРМАЦИВТИЧЕСКОЕ СЫРЬЕ, ЛЕКАРСТВЕННЫЕ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800" dirty="0">
                <a:solidFill>
                  <a:srgbClr val="63666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СРЕДСТВА</a:t>
            </a:r>
            <a:endParaRPr kumimoji="0" lang="x-none" sz="800" b="0" i="0" u="none" strike="noStrike" kern="1200" cap="none" spc="0" normalizeH="0" baseline="0" noProof="0" dirty="0">
              <a:ln>
                <a:noFill/>
              </a:ln>
              <a:solidFill>
                <a:srgbClr val="63666A"/>
              </a:solidFill>
              <a:effectLst/>
              <a:uLnTx/>
              <a:uFillTx/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3" name="Rounded Rectangle 92">
            <a:extLst>
              <a:ext uri="{FF2B5EF4-FFF2-40B4-BE49-F238E27FC236}">
                <a16:creationId xmlns:a16="http://schemas.microsoft.com/office/drawing/2014/main" xmlns="" id="{E5FFAD1B-E907-BD6F-2F78-75A88D16EEA9}"/>
              </a:ext>
            </a:extLst>
          </p:cNvPr>
          <p:cNvSpPr/>
          <p:nvPr/>
        </p:nvSpPr>
        <p:spPr>
          <a:xfrm>
            <a:off x="7117344" y="3059070"/>
            <a:ext cx="1213712" cy="460972"/>
          </a:xfrm>
          <a:prstGeom prst="roundRect">
            <a:avLst>
              <a:gd name="adj" fmla="val 9854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72000" rIns="36000" bIns="36000" rtlCol="0" anchor="t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63666A"/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ТЕХНИЧЕСКИЕ СР-ВА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800" dirty="0">
                <a:solidFill>
                  <a:srgbClr val="63666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РЕАБИЛИТАЦИИ</a:t>
            </a:r>
            <a:endParaRPr kumimoji="0" lang="x-none" sz="800" b="0" i="0" u="none" strike="noStrike" kern="1200" cap="none" spc="0" normalizeH="0" baseline="0" noProof="0" dirty="0">
              <a:ln>
                <a:noFill/>
              </a:ln>
              <a:solidFill>
                <a:srgbClr val="63666A"/>
              </a:solidFill>
              <a:effectLst/>
              <a:uLnTx/>
              <a:uFillTx/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7" name="Rounded Rectangle 96">
            <a:extLst>
              <a:ext uri="{FF2B5EF4-FFF2-40B4-BE49-F238E27FC236}">
                <a16:creationId xmlns:a16="http://schemas.microsoft.com/office/drawing/2014/main" xmlns="" id="{63FA13EC-AC44-9223-36E0-43A002F85E8E}"/>
              </a:ext>
            </a:extLst>
          </p:cNvPr>
          <p:cNvSpPr/>
          <p:nvPr/>
        </p:nvSpPr>
        <p:spPr>
          <a:xfrm>
            <a:off x="7117344" y="4632930"/>
            <a:ext cx="1213712" cy="460972"/>
          </a:xfrm>
          <a:prstGeom prst="roundRect">
            <a:avLst>
              <a:gd name="adj" fmla="val 9854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72000" rIns="36000" bIns="36000" rtlCol="0" anchor="t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63666A"/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ПАРФЮМЕРНО-КОСМЕТИЧЕСКАЯ ПРОДУКЦИЯ И БЫТОВАЯ ХИМИЯ</a:t>
            </a:r>
            <a:endParaRPr kumimoji="0" lang="x-none" sz="800" b="0" i="0" u="none" strike="noStrike" kern="1200" cap="none" spc="0" normalizeH="0" baseline="0" noProof="0" dirty="0">
              <a:ln>
                <a:noFill/>
              </a:ln>
              <a:solidFill>
                <a:srgbClr val="63666A"/>
              </a:solidFill>
              <a:effectLst/>
              <a:uLnTx/>
              <a:uFillTx/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5" name="Rounded Rectangle 114">
            <a:extLst>
              <a:ext uri="{FF2B5EF4-FFF2-40B4-BE49-F238E27FC236}">
                <a16:creationId xmlns:a16="http://schemas.microsoft.com/office/drawing/2014/main" xmlns="" id="{5BD85EAF-39DF-B452-B892-FB869DB6EE83}"/>
              </a:ext>
            </a:extLst>
          </p:cNvPr>
          <p:cNvSpPr/>
          <p:nvPr/>
        </p:nvSpPr>
        <p:spPr>
          <a:xfrm>
            <a:off x="8745546" y="3059070"/>
            <a:ext cx="1213712" cy="460972"/>
          </a:xfrm>
          <a:prstGeom prst="roundRect">
            <a:avLst>
              <a:gd name="adj" fmla="val 9854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72000" rIns="36000" bIns="36000" rtlCol="0" anchor="t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63666A"/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РАДИОЭЛЕКТРОНИКА</a:t>
            </a:r>
            <a:endParaRPr kumimoji="0" lang="x-none" sz="800" b="0" i="0" u="none" strike="noStrike" kern="1200" cap="none" spc="0" normalizeH="0" baseline="0" noProof="0" dirty="0">
              <a:ln>
                <a:noFill/>
              </a:ln>
              <a:solidFill>
                <a:srgbClr val="63666A"/>
              </a:solidFill>
              <a:effectLst/>
              <a:uLnTx/>
              <a:uFillTx/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7" name="Rounded Rectangle 116">
            <a:extLst>
              <a:ext uri="{FF2B5EF4-FFF2-40B4-BE49-F238E27FC236}">
                <a16:creationId xmlns:a16="http://schemas.microsoft.com/office/drawing/2014/main" xmlns="" id="{FDF809A1-675B-138A-7895-D16528B1C180}"/>
              </a:ext>
            </a:extLst>
          </p:cNvPr>
          <p:cNvSpPr/>
          <p:nvPr/>
        </p:nvSpPr>
        <p:spPr>
          <a:xfrm>
            <a:off x="8745546" y="4632930"/>
            <a:ext cx="1213712" cy="460972"/>
          </a:xfrm>
          <a:prstGeom prst="roundRect">
            <a:avLst>
              <a:gd name="adj" fmla="val 9854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72000" rIns="36000" bIns="36000" rtlCol="0" anchor="t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63666A"/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КОНСЕРВИРОВАННЫЕ ПРОДУКТЫ</a:t>
            </a:r>
            <a:endParaRPr kumimoji="0" lang="x-none" sz="800" b="0" i="0" u="none" strike="noStrike" kern="1200" cap="none" spc="0" normalizeH="0" baseline="0" noProof="0" dirty="0">
              <a:ln>
                <a:noFill/>
              </a:ln>
              <a:solidFill>
                <a:srgbClr val="63666A"/>
              </a:solidFill>
              <a:effectLst/>
              <a:uLnTx/>
              <a:uFillTx/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5" name="Rounded Rectangle 134">
            <a:extLst>
              <a:ext uri="{FF2B5EF4-FFF2-40B4-BE49-F238E27FC236}">
                <a16:creationId xmlns:a16="http://schemas.microsoft.com/office/drawing/2014/main" xmlns="" id="{54F08366-8F3C-746B-192F-656BE93DEA49}"/>
              </a:ext>
            </a:extLst>
          </p:cNvPr>
          <p:cNvSpPr/>
          <p:nvPr/>
        </p:nvSpPr>
        <p:spPr>
          <a:xfrm>
            <a:off x="10373748" y="3059070"/>
            <a:ext cx="1213712" cy="460972"/>
          </a:xfrm>
          <a:prstGeom prst="roundRect">
            <a:avLst>
              <a:gd name="adj" fmla="val 9854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72000" rIns="36000" bIns="36000" rtlCol="0" anchor="t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63666A"/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ОПТОВОЛОКНО</a:t>
            </a:r>
            <a:endParaRPr kumimoji="0" lang="x-none" sz="800" b="0" i="0" u="none" strike="noStrike" kern="1200" cap="none" spc="0" normalizeH="0" baseline="0" noProof="0" dirty="0">
              <a:ln>
                <a:noFill/>
              </a:ln>
              <a:solidFill>
                <a:srgbClr val="63666A"/>
              </a:solidFill>
              <a:effectLst/>
              <a:uLnTx/>
              <a:uFillTx/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xmlns="" id="{89D76FA3-E40D-E73F-9055-0B25F1327288}"/>
              </a:ext>
            </a:extLst>
          </p:cNvPr>
          <p:cNvSpPr/>
          <p:nvPr/>
        </p:nvSpPr>
        <p:spPr>
          <a:xfrm>
            <a:off x="2144200" y="2201062"/>
            <a:ext cx="1390788" cy="1440000"/>
          </a:xfrm>
          <a:prstGeom prst="roundRect">
            <a:avLst>
              <a:gd name="adj" fmla="val 4699"/>
            </a:avLst>
          </a:prstGeom>
          <a:noFill/>
          <a:ln w="254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000" b="1" i="0" u="none" strike="noStrike" kern="1200" cap="none" spc="0" normalizeH="0" baseline="0" noProof="0" dirty="0">
              <a:ln>
                <a:noFill/>
              </a:ln>
              <a:solidFill>
                <a:srgbClr val="63666A"/>
              </a:solidFill>
              <a:effectLst/>
              <a:uLnTx/>
              <a:uFillTx/>
              <a:latin typeface="DIN Pro Regular" panose="020B0504020101020102" pitchFamily="34" charset="0"/>
              <a:ea typeface="+mn-ea"/>
              <a:cs typeface="DIN Pro Regular" panose="020B0504020101020102" pitchFamily="34" charset="0"/>
            </a:endParaRP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xmlns="" id="{4367797D-1E11-DA17-FBD5-5C3E3C77BC35}"/>
              </a:ext>
            </a:extLst>
          </p:cNvPr>
          <p:cNvSpPr/>
          <p:nvPr/>
        </p:nvSpPr>
        <p:spPr>
          <a:xfrm>
            <a:off x="3772403" y="2201062"/>
            <a:ext cx="1390788" cy="1440000"/>
          </a:xfrm>
          <a:prstGeom prst="roundRect">
            <a:avLst>
              <a:gd name="adj" fmla="val 4699"/>
            </a:avLst>
          </a:prstGeom>
          <a:noFill/>
          <a:ln w="127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000" b="1" i="0" u="none" strike="noStrike" kern="1200" cap="none" spc="0" normalizeH="0" baseline="0" noProof="0" dirty="0">
              <a:ln>
                <a:noFill/>
              </a:ln>
              <a:solidFill>
                <a:srgbClr val="63666A"/>
              </a:solidFill>
              <a:effectLst/>
              <a:uLnTx/>
              <a:uFillTx/>
              <a:latin typeface="DIN Pro Regular" panose="020B0504020101020102" pitchFamily="34" charset="0"/>
              <a:ea typeface="+mn-ea"/>
              <a:cs typeface="DIN Pro Regular" panose="020B0504020101020102" pitchFamily="34" charset="0"/>
            </a:endParaRPr>
          </a:p>
        </p:txBody>
      </p:sp>
      <p:sp>
        <p:nvSpPr>
          <p:cNvPr id="64" name="Rounded Rectangle 63">
            <a:extLst>
              <a:ext uri="{FF2B5EF4-FFF2-40B4-BE49-F238E27FC236}">
                <a16:creationId xmlns:a16="http://schemas.microsoft.com/office/drawing/2014/main" xmlns="" id="{AF0DBF2C-7FF8-B679-68EA-53BF40F5A0CF}"/>
              </a:ext>
            </a:extLst>
          </p:cNvPr>
          <p:cNvSpPr/>
          <p:nvPr/>
        </p:nvSpPr>
        <p:spPr>
          <a:xfrm>
            <a:off x="5400605" y="2201062"/>
            <a:ext cx="1390788" cy="1440000"/>
          </a:xfrm>
          <a:prstGeom prst="roundRect">
            <a:avLst>
              <a:gd name="adj" fmla="val 4699"/>
            </a:avLst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000" b="1" i="0" u="none" strike="noStrike" kern="1200" cap="none" spc="0" normalizeH="0" baseline="0" noProof="0" dirty="0">
              <a:ln>
                <a:noFill/>
              </a:ln>
              <a:solidFill>
                <a:srgbClr val="63666A"/>
              </a:solidFill>
              <a:effectLst/>
              <a:uLnTx/>
              <a:uFillTx/>
              <a:latin typeface="DIN Pro Regular" panose="020B0504020101020102" pitchFamily="34" charset="0"/>
              <a:ea typeface="+mn-ea"/>
              <a:cs typeface="DIN Pro Regular" panose="020B0504020101020102" pitchFamily="34" charset="0"/>
            </a:endParaRPr>
          </a:p>
        </p:txBody>
      </p:sp>
      <p:sp>
        <p:nvSpPr>
          <p:cNvPr id="92" name="Rounded Rectangle 91">
            <a:extLst>
              <a:ext uri="{FF2B5EF4-FFF2-40B4-BE49-F238E27FC236}">
                <a16:creationId xmlns:a16="http://schemas.microsoft.com/office/drawing/2014/main" xmlns="" id="{29008C44-B4D2-B86B-E6A0-2D130F31D3C9}"/>
              </a:ext>
            </a:extLst>
          </p:cNvPr>
          <p:cNvSpPr/>
          <p:nvPr/>
        </p:nvSpPr>
        <p:spPr>
          <a:xfrm>
            <a:off x="7028806" y="2201062"/>
            <a:ext cx="1390788" cy="1440000"/>
          </a:xfrm>
          <a:prstGeom prst="roundRect">
            <a:avLst>
              <a:gd name="adj" fmla="val 4699"/>
            </a:avLst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000" b="1" i="0" u="none" strike="noStrike" kern="1200" cap="none" spc="0" normalizeH="0" baseline="0" noProof="0" dirty="0">
              <a:ln>
                <a:noFill/>
              </a:ln>
              <a:solidFill>
                <a:srgbClr val="63666A"/>
              </a:solidFill>
              <a:effectLst/>
              <a:uLnTx/>
              <a:uFillTx/>
              <a:latin typeface="DIN Pro Regular" panose="020B0504020101020102" pitchFamily="34" charset="0"/>
              <a:ea typeface="+mn-ea"/>
              <a:cs typeface="DIN Pro Regular" panose="020B0504020101020102" pitchFamily="34" charset="0"/>
            </a:endParaRPr>
          </a:p>
        </p:txBody>
      </p:sp>
      <p:sp>
        <p:nvSpPr>
          <p:cNvPr id="114" name="Rounded Rectangle 113">
            <a:extLst>
              <a:ext uri="{FF2B5EF4-FFF2-40B4-BE49-F238E27FC236}">
                <a16:creationId xmlns:a16="http://schemas.microsoft.com/office/drawing/2014/main" xmlns="" id="{E643982D-65E7-7F48-FD16-1611B9CE00D6}"/>
              </a:ext>
            </a:extLst>
          </p:cNvPr>
          <p:cNvSpPr/>
          <p:nvPr/>
        </p:nvSpPr>
        <p:spPr>
          <a:xfrm>
            <a:off x="8657008" y="2201062"/>
            <a:ext cx="1390788" cy="1440000"/>
          </a:xfrm>
          <a:prstGeom prst="roundRect">
            <a:avLst>
              <a:gd name="adj" fmla="val 4699"/>
            </a:avLst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000" b="1" i="0" u="none" strike="noStrike" kern="1200" cap="none" spc="0" normalizeH="0" baseline="0" noProof="0" dirty="0">
              <a:ln>
                <a:noFill/>
              </a:ln>
              <a:solidFill>
                <a:srgbClr val="63666A"/>
              </a:solidFill>
              <a:effectLst/>
              <a:uLnTx/>
              <a:uFillTx/>
              <a:latin typeface="DIN Pro Regular" panose="020B0504020101020102" pitchFamily="34" charset="0"/>
              <a:ea typeface="+mn-ea"/>
              <a:cs typeface="DIN Pro Regular" panose="020B0504020101020102" pitchFamily="34" charset="0"/>
            </a:endParaRPr>
          </a:p>
        </p:txBody>
      </p:sp>
      <p:sp>
        <p:nvSpPr>
          <p:cNvPr id="134" name="Rounded Rectangle 133">
            <a:extLst>
              <a:ext uri="{FF2B5EF4-FFF2-40B4-BE49-F238E27FC236}">
                <a16:creationId xmlns:a16="http://schemas.microsoft.com/office/drawing/2014/main" xmlns="" id="{5574147B-3590-D8C0-47B8-F297AFF25E05}"/>
              </a:ext>
            </a:extLst>
          </p:cNvPr>
          <p:cNvSpPr/>
          <p:nvPr/>
        </p:nvSpPr>
        <p:spPr>
          <a:xfrm>
            <a:off x="10285210" y="2201062"/>
            <a:ext cx="1390788" cy="1440000"/>
          </a:xfrm>
          <a:prstGeom prst="roundRect">
            <a:avLst>
              <a:gd name="adj" fmla="val 4699"/>
            </a:avLst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000" b="1" i="0" u="none" strike="noStrike" kern="1200" cap="none" spc="0" normalizeH="0" baseline="0" noProof="0" dirty="0">
              <a:ln>
                <a:noFill/>
              </a:ln>
              <a:solidFill>
                <a:srgbClr val="63666A"/>
              </a:solidFill>
              <a:effectLst/>
              <a:uLnTx/>
              <a:uFillTx/>
              <a:latin typeface="DIN Pro Regular" panose="020B0504020101020102" pitchFamily="34" charset="0"/>
              <a:ea typeface="+mn-ea"/>
              <a:cs typeface="DIN Pro Regular" panose="020B0504020101020102" pitchFamily="34" charset="0"/>
            </a:endParaRPr>
          </a:p>
        </p:txBody>
      </p:sp>
      <p:sp>
        <p:nvSpPr>
          <p:cNvPr id="139" name="Rounded Rectangle 138">
            <a:extLst>
              <a:ext uri="{FF2B5EF4-FFF2-40B4-BE49-F238E27FC236}">
                <a16:creationId xmlns:a16="http://schemas.microsoft.com/office/drawing/2014/main" xmlns="" id="{D292E446-BDF0-20AA-FC10-D89A2C85A374}"/>
              </a:ext>
            </a:extLst>
          </p:cNvPr>
          <p:cNvSpPr/>
          <p:nvPr/>
        </p:nvSpPr>
        <p:spPr>
          <a:xfrm>
            <a:off x="10373748" y="4632930"/>
            <a:ext cx="1213712" cy="460972"/>
          </a:xfrm>
          <a:prstGeom prst="roundRect">
            <a:avLst>
              <a:gd name="adj" fmla="val 9854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72000" rIns="36000" bIns="36000" rtlCol="0" anchor="t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63666A"/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ПЕЧАТНАЯ ПРОДУКЦИЯ</a:t>
            </a:r>
            <a:endParaRPr kumimoji="0" lang="x-none" sz="800" b="0" i="0" u="none" strike="noStrike" kern="1200" cap="none" spc="0" normalizeH="0" baseline="0" noProof="0" dirty="0">
              <a:ln>
                <a:noFill/>
              </a:ln>
              <a:solidFill>
                <a:srgbClr val="63666A"/>
              </a:solidFill>
              <a:effectLst/>
              <a:uLnTx/>
              <a:uFillTx/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xmlns="" id="{91FB94C5-5CC4-4CBF-0EAD-1FB502E59F1E}"/>
              </a:ext>
            </a:extLst>
          </p:cNvPr>
          <p:cNvSpPr/>
          <p:nvPr/>
        </p:nvSpPr>
        <p:spPr>
          <a:xfrm>
            <a:off x="604537" y="3059070"/>
            <a:ext cx="1213712" cy="460972"/>
          </a:xfrm>
          <a:prstGeom prst="roundRect">
            <a:avLst>
              <a:gd name="adj" fmla="val 9854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72000" rIns="36000" bIns="36000" rtlCol="0" anchor="t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800" dirty="0">
                <a:solidFill>
                  <a:srgbClr val="63666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ВЕЛОСИПЕДЫ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63666A"/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ЗАВЕРШЕН</a:t>
            </a:r>
            <a:endParaRPr kumimoji="0" lang="x-none" sz="800" b="1" i="0" u="none" strike="noStrike" kern="1200" cap="none" spc="0" normalizeH="0" baseline="0" noProof="0" dirty="0">
              <a:ln>
                <a:noFill/>
              </a:ln>
              <a:solidFill>
                <a:srgbClr val="63666A"/>
              </a:solidFill>
              <a:effectLst/>
              <a:uLnTx/>
              <a:uFillTx/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xmlns="" id="{E58B79D9-0C75-6D1D-7642-80C35EC793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/>
        </p:blipFill>
        <p:spPr>
          <a:xfrm>
            <a:off x="851393" y="2570353"/>
            <a:ext cx="720000" cy="395519"/>
          </a:xfrm>
          <a:prstGeom prst="rect">
            <a:avLst/>
          </a:prstGeom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xmlns="" id="{2B9A4C8A-8DF1-733E-49FC-FCE8B51BA0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/>
        </p:blipFill>
        <p:spPr>
          <a:xfrm>
            <a:off x="2551594" y="2480112"/>
            <a:ext cx="576000" cy="576000"/>
          </a:xfrm>
          <a:prstGeom prst="rect">
            <a:avLst/>
          </a:prstGeom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xmlns="" id="{E1AF3DC3-1938-AEB8-DDCB-E527B1ECF79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/>
        </p:blipFill>
        <p:spPr>
          <a:xfrm>
            <a:off x="4179797" y="2480112"/>
            <a:ext cx="576000" cy="576000"/>
          </a:xfrm>
          <a:prstGeom prst="rect">
            <a:avLst/>
          </a:prstGeom>
        </p:spPr>
      </p:pic>
      <p:pic>
        <p:nvPicPr>
          <p:cNvPr id="10" name="Picture 8">
            <a:extLst>
              <a:ext uri="{FF2B5EF4-FFF2-40B4-BE49-F238E27FC236}">
                <a16:creationId xmlns:a16="http://schemas.microsoft.com/office/drawing/2014/main" xmlns="" id="{9CA62134-56DE-8B89-C6F2-0F9553B4A6C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/>
        </p:blipFill>
        <p:spPr>
          <a:xfrm>
            <a:off x="980993" y="4047060"/>
            <a:ext cx="460800" cy="576000"/>
          </a:xfrm>
          <a:prstGeom prst="rect">
            <a:avLst/>
          </a:prstGeom>
        </p:spPr>
      </p:pic>
      <p:sp>
        <p:nvSpPr>
          <p:cNvPr id="36" name="Rounded Rectangle 35">
            <a:extLst>
              <a:ext uri="{FF2B5EF4-FFF2-40B4-BE49-F238E27FC236}">
                <a16:creationId xmlns:a16="http://schemas.microsoft.com/office/drawing/2014/main" xmlns="" id="{58C3FB88-8CA7-8296-207C-9B10B2BAFE0A}"/>
              </a:ext>
            </a:extLst>
          </p:cNvPr>
          <p:cNvSpPr/>
          <p:nvPr/>
        </p:nvSpPr>
        <p:spPr>
          <a:xfrm>
            <a:off x="2232738" y="4632930"/>
            <a:ext cx="1213712" cy="460972"/>
          </a:xfrm>
          <a:prstGeom prst="roundRect">
            <a:avLst>
              <a:gd name="adj" fmla="val 9854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72000" rIns="36000" bIns="36000" rtlCol="0" anchor="t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63666A"/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РАСТИТЕЛЬНЫЕ МАСЛА</a:t>
            </a:r>
            <a:endParaRPr kumimoji="0" lang="x-none" sz="800" b="0" i="0" u="none" strike="noStrike" kern="1200" cap="none" spc="0" normalizeH="0" baseline="0" noProof="0" dirty="0">
              <a:ln>
                <a:noFill/>
              </a:ln>
              <a:solidFill>
                <a:srgbClr val="63666A"/>
              </a:solidFill>
              <a:effectLst/>
              <a:uLnTx/>
              <a:uFillTx/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4" name="Picture 10">
            <a:extLst>
              <a:ext uri="{FF2B5EF4-FFF2-40B4-BE49-F238E27FC236}">
                <a16:creationId xmlns:a16="http://schemas.microsoft.com/office/drawing/2014/main" xmlns="" id="{047B2C77-465E-38AA-C074-1C641BFC3A7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/>
        </p:blipFill>
        <p:spPr>
          <a:xfrm>
            <a:off x="2611498" y="4047060"/>
            <a:ext cx="456192" cy="576000"/>
          </a:xfrm>
          <a:prstGeom prst="rect">
            <a:avLst/>
          </a:prstGeom>
        </p:spPr>
      </p:pic>
      <p:pic>
        <p:nvPicPr>
          <p:cNvPr id="15" name="Picture 12">
            <a:extLst>
              <a:ext uri="{FF2B5EF4-FFF2-40B4-BE49-F238E27FC236}">
                <a16:creationId xmlns:a16="http://schemas.microsoft.com/office/drawing/2014/main" xmlns="" id="{0860490A-717D-5E2E-AB7E-46AE08F2C27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/>
        </p:blipFill>
        <p:spPr>
          <a:xfrm>
            <a:off x="4147322" y="4047060"/>
            <a:ext cx="640951" cy="576000"/>
          </a:xfrm>
          <a:prstGeom prst="rect">
            <a:avLst/>
          </a:prstGeom>
        </p:spPr>
      </p:pic>
      <p:pic>
        <p:nvPicPr>
          <p:cNvPr id="16" name="Picture 57">
            <a:extLst>
              <a:ext uri="{FF2B5EF4-FFF2-40B4-BE49-F238E27FC236}">
                <a16:creationId xmlns:a16="http://schemas.microsoft.com/office/drawing/2014/main" xmlns="" id="{9FE4E468-B535-809D-F858-7B01181B7EC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/>
        </p:blipFill>
        <p:spPr>
          <a:xfrm>
            <a:off x="5803316" y="2480112"/>
            <a:ext cx="585367" cy="576000"/>
          </a:xfrm>
          <a:prstGeom prst="rect">
            <a:avLst/>
          </a:prstGeom>
        </p:spPr>
      </p:pic>
      <p:pic>
        <p:nvPicPr>
          <p:cNvPr id="17" name="Picture 59">
            <a:extLst>
              <a:ext uri="{FF2B5EF4-FFF2-40B4-BE49-F238E27FC236}">
                <a16:creationId xmlns:a16="http://schemas.microsoft.com/office/drawing/2014/main" xmlns="" id="{F3B00DA7-4470-3965-53FE-2500E3BE33F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/>
        </p:blipFill>
        <p:spPr>
          <a:xfrm>
            <a:off x="5771999" y="4114741"/>
            <a:ext cx="648000" cy="440639"/>
          </a:xfrm>
          <a:prstGeom prst="rect">
            <a:avLst/>
          </a:prstGeom>
        </p:spPr>
      </p:pic>
      <p:pic>
        <p:nvPicPr>
          <p:cNvPr id="24" name="Picture 87">
            <a:extLst>
              <a:ext uri="{FF2B5EF4-FFF2-40B4-BE49-F238E27FC236}">
                <a16:creationId xmlns:a16="http://schemas.microsoft.com/office/drawing/2014/main" xmlns="" id="{6670D1BB-3C3A-46B4-BBB3-4062206EFFE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/>
        </p:blipFill>
        <p:spPr>
          <a:xfrm>
            <a:off x="7560616" y="2480112"/>
            <a:ext cx="327168" cy="576000"/>
          </a:xfrm>
          <a:prstGeom prst="rect">
            <a:avLst/>
          </a:prstGeom>
        </p:spPr>
      </p:pic>
      <p:pic>
        <p:nvPicPr>
          <p:cNvPr id="25" name="Picture 88">
            <a:extLst>
              <a:ext uri="{FF2B5EF4-FFF2-40B4-BE49-F238E27FC236}">
                <a16:creationId xmlns:a16="http://schemas.microsoft.com/office/drawing/2014/main" xmlns="" id="{E45D8515-76F4-6FE5-CE22-7A3CFEB8B9DC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xmlns="" r:embed="rId22"/>
              </a:ext>
            </a:extLst>
          </a:blip>
          <a:srcRect/>
          <a:stretch/>
        </p:blipFill>
        <p:spPr>
          <a:xfrm>
            <a:off x="7452328" y="4047060"/>
            <a:ext cx="543744" cy="576000"/>
          </a:xfrm>
          <a:prstGeom prst="rect">
            <a:avLst/>
          </a:prstGeom>
        </p:spPr>
      </p:pic>
      <p:pic>
        <p:nvPicPr>
          <p:cNvPr id="26" name="Picture 111">
            <a:extLst>
              <a:ext uri="{FF2B5EF4-FFF2-40B4-BE49-F238E27FC236}">
                <a16:creationId xmlns:a16="http://schemas.microsoft.com/office/drawing/2014/main" xmlns="" id="{3EC07307-C55D-D4DF-A78E-DB246A98FD47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xmlns="" r:embed="rId24"/>
              </a:ext>
            </a:extLst>
          </a:blip>
          <a:srcRect/>
          <a:stretch/>
        </p:blipFill>
        <p:spPr>
          <a:xfrm>
            <a:off x="9064402" y="2480112"/>
            <a:ext cx="576000" cy="576000"/>
          </a:xfrm>
          <a:prstGeom prst="rect">
            <a:avLst/>
          </a:prstGeom>
        </p:spPr>
      </p:pic>
      <p:pic>
        <p:nvPicPr>
          <p:cNvPr id="27" name="Picture 112">
            <a:extLst>
              <a:ext uri="{FF2B5EF4-FFF2-40B4-BE49-F238E27FC236}">
                <a16:creationId xmlns:a16="http://schemas.microsoft.com/office/drawing/2014/main" xmlns="" id="{48E88CDD-1177-CB49-EF30-2A6EE5094539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96DAC541-7B7A-43D3-8B79-37D633B846F1}">
                <asvg:svgBlip xmlns:asvg="http://schemas.microsoft.com/office/drawing/2016/SVG/main" xmlns="" r:embed="rId26"/>
              </a:ext>
            </a:extLst>
          </a:blip>
          <a:srcRect/>
          <a:stretch/>
        </p:blipFill>
        <p:spPr>
          <a:xfrm>
            <a:off x="8992402" y="4088820"/>
            <a:ext cx="648000" cy="492480"/>
          </a:xfrm>
          <a:prstGeom prst="rect">
            <a:avLst/>
          </a:prstGeom>
        </p:spPr>
      </p:pic>
      <p:pic>
        <p:nvPicPr>
          <p:cNvPr id="28" name="Picture 129">
            <a:extLst>
              <a:ext uri="{FF2B5EF4-FFF2-40B4-BE49-F238E27FC236}">
                <a16:creationId xmlns:a16="http://schemas.microsoft.com/office/drawing/2014/main" xmlns="" id="{8A633C89-51D5-047B-FEBC-42847CFB7ED6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96DAC541-7B7A-43D3-8B79-37D633B846F1}">
                <asvg:svgBlip xmlns:asvg="http://schemas.microsoft.com/office/drawing/2016/SVG/main" xmlns="" r:embed="rId28"/>
              </a:ext>
            </a:extLst>
          </a:blip>
          <a:srcRect/>
          <a:stretch/>
        </p:blipFill>
        <p:spPr>
          <a:xfrm>
            <a:off x="10620604" y="2524465"/>
            <a:ext cx="648000" cy="487295"/>
          </a:xfrm>
          <a:prstGeom prst="rect">
            <a:avLst/>
          </a:prstGeom>
        </p:spPr>
      </p:pic>
      <p:pic>
        <p:nvPicPr>
          <p:cNvPr id="29" name="Picture 130">
            <a:extLst>
              <a:ext uri="{FF2B5EF4-FFF2-40B4-BE49-F238E27FC236}">
                <a16:creationId xmlns:a16="http://schemas.microsoft.com/office/drawing/2014/main" xmlns="" id="{BF304888-9CE6-8151-1E53-1F67F6B0674B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96DAC541-7B7A-43D3-8B79-37D633B846F1}">
                <asvg:svgBlip xmlns:asvg="http://schemas.microsoft.com/office/drawing/2016/SVG/main" xmlns="" r:embed="rId30"/>
              </a:ext>
            </a:extLst>
          </a:blip>
          <a:srcRect/>
          <a:stretch/>
        </p:blipFill>
        <p:spPr>
          <a:xfrm>
            <a:off x="10656604" y="4084500"/>
            <a:ext cx="648000" cy="501120"/>
          </a:xfrm>
          <a:prstGeom prst="rect">
            <a:avLst/>
          </a:prstGeom>
        </p:spPr>
      </p:pic>
      <p:sp>
        <p:nvSpPr>
          <p:cNvPr id="31" name="Rounded Rectangle 30">
            <a:extLst>
              <a:ext uri="{FF2B5EF4-FFF2-40B4-BE49-F238E27FC236}">
                <a16:creationId xmlns:a16="http://schemas.microsoft.com/office/drawing/2014/main" xmlns="" id="{CDEEF1B4-21BF-2CD3-788C-423ECFB39BD9}"/>
              </a:ext>
            </a:extLst>
          </p:cNvPr>
          <p:cNvSpPr/>
          <p:nvPr/>
        </p:nvSpPr>
        <p:spPr>
          <a:xfrm>
            <a:off x="515999" y="2201062"/>
            <a:ext cx="1390788" cy="1440000"/>
          </a:xfrm>
          <a:prstGeom prst="roundRect">
            <a:avLst>
              <a:gd name="adj" fmla="val 4699"/>
            </a:avLst>
          </a:prstGeom>
          <a:noFill/>
          <a:ln w="127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000" b="1" i="0" u="none" strike="noStrike" kern="1200" cap="none" spc="0" normalizeH="0" baseline="0" noProof="0" dirty="0">
              <a:ln>
                <a:noFill/>
              </a:ln>
              <a:solidFill>
                <a:srgbClr val="63666A"/>
              </a:solidFill>
              <a:effectLst/>
              <a:uLnTx/>
              <a:uFillTx/>
              <a:latin typeface="DIN Pro Regular" panose="020B0504020101020102" pitchFamily="34" charset="0"/>
              <a:ea typeface="+mn-ea"/>
              <a:cs typeface="DIN Pro Regular" panose="020B0504020101020102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2604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="" xmlns:a16="http://schemas.microsoft.com/office/drawing/2014/main" id="{B5677F8E-4AEE-CF5A-A28F-8302BDFBB855}"/>
              </a:ext>
            </a:extLst>
          </p:cNvPr>
          <p:cNvSpPr/>
          <p:nvPr/>
        </p:nvSpPr>
        <p:spPr>
          <a:xfrm>
            <a:off x="2159168" y="2750143"/>
            <a:ext cx="1440000" cy="461665"/>
          </a:xfrm>
          <a:prstGeom prst="rect">
            <a:avLst/>
          </a:prstGeom>
        </p:spPr>
        <p:txBody>
          <a:bodyPr wrap="square" tIns="0" bIns="0">
            <a:spAutoFit/>
          </a:bodyPr>
          <a:lstStyle/>
          <a:p>
            <a:pPr algn="ctr"/>
            <a:r>
              <a:rPr lang="ru-RU" sz="1000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Обязательная маркировка:</a:t>
            </a:r>
          </a:p>
          <a:p>
            <a:pPr algn="ctr"/>
            <a:r>
              <a:rPr lang="ru-RU" sz="1000" dirty="0" err="1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Кеги</a:t>
            </a:r>
            <a:endParaRPr lang="ru-RU" sz="1000" dirty="0">
              <a:solidFill>
                <a:srgbClr val="6D6E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86DE857C-65D8-5133-8173-5882A2C458A1}"/>
              </a:ext>
            </a:extLst>
          </p:cNvPr>
          <p:cNvSpPr/>
          <p:nvPr/>
        </p:nvSpPr>
        <p:spPr>
          <a:xfrm>
            <a:off x="3761161" y="2750143"/>
            <a:ext cx="1404000" cy="461665"/>
          </a:xfrm>
          <a:prstGeom prst="rect">
            <a:avLst/>
          </a:prstGeom>
        </p:spPr>
        <p:txBody>
          <a:bodyPr wrap="square" tIns="0" bIns="0">
            <a:spAutoFit/>
          </a:bodyPr>
          <a:lstStyle/>
          <a:p>
            <a:pPr algn="ctr"/>
            <a:r>
              <a:rPr lang="ru-RU" sz="1000" dirty="0">
                <a:solidFill>
                  <a:srgbClr val="6D6E7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Обязательная маркировка:</a:t>
            </a:r>
          </a:p>
          <a:p>
            <a:pPr algn="ctr"/>
            <a:r>
              <a:rPr lang="ru-RU" sz="1000" dirty="0">
                <a:solidFill>
                  <a:srgbClr val="6D6E7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ПЭТ, Стекло</a:t>
            </a:r>
            <a:endParaRPr lang="ru-RU" sz="1000" dirty="0">
              <a:solidFill>
                <a:srgbClr val="6D6E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48C9181D-08D1-DA03-D82F-4C4F2DCCCB18}"/>
              </a:ext>
            </a:extLst>
          </p:cNvPr>
          <p:cNvSpPr txBox="1"/>
          <p:nvPr/>
        </p:nvSpPr>
        <p:spPr>
          <a:xfrm>
            <a:off x="5309844" y="2750143"/>
            <a:ext cx="1440000" cy="507831"/>
          </a:xfrm>
          <a:prstGeom prst="rect">
            <a:avLst/>
          </a:prstGeom>
          <a:noFill/>
        </p:spPr>
        <p:txBody>
          <a:bodyPr wrap="square" tIns="0">
            <a:spAutoFit/>
          </a:bodyPr>
          <a:lstStyle/>
          <a:p>
            <a:pPr algn="ctr"/>
            <a:r>
              <a:rPr lang="ru-RU" sz="1000" dirty="0">
                <a:solidFill>
                  <a:srgbClr val="6D6E7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Обязательная маркировка:</a:t>
            </a:r>
          </a:p>
          <a:p>
            <a:pPr algn="ctr"/>
            <a:r>
              <a:rPr lang="ru-RU" sz="1000" dirty="0">
                <a:solidFill>
                  <a:srgbClr val="6D6E7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АЛ Банки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="" xmlns:a16="http://schemas.microsoft.com/office/drawing/2014/main" id="{878460F6-98F7-422C-4C8E-B1AEFDE10954}"/>
              </a:ext>
            </a:extLst>
          </p:cNvPr>
          <p:cNvSpPr/>
          <p:nvPr/>
        </p:nvSpPr>
        <p:spPr>
          <a:xfrm>
            <a:off x="4754114" y="4462469"/>
            <a:ext cx="2551460" cy="769441"/>
          </a:xfrm>
          <a:prstGeom prst="rect">
            <a:avLst/>
          </a:prstGeom>
        </p:spPr>
        <p:txBody>
          <a:bodyPr wrap="square" tIns="0" bIns="0">
            <a:spAutoFit/>
          </a:bodyPr>
          <a:lstStyle/>
          <a:p>
            <a:pPr algn="ctr"/>
            <a:r>
              <a:rPr lang="ru-RU" sz="1000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КЕГИ:</a:t>
            </a:r>
          </a:p>
          <a:p>
            <a:pPr marL="108000" indent="-108000"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Подача сведений при подключении кеги к оборудованию для розлива; </a:t>
            </a:r>
          </a:p>
          <a:p>
            <a:pPr marL="108000" indent="-108000"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Частичное выбытие с помощью ККТ</a:t>
            </a:r>
          </a:p>
          <a:p>
            <a:pPr algn="ctr"/>
            <a:endParaRPr lang="ru-RU" sz="1000" dirty="0">
              <a:solidFill>
                <a:srgbClr val="6D6E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1" name="Rectangle 80">
            <a:extLst>
              <a:ext uri="{FF2B5EF4-FFF2-40B4-BE49-F238E27FC236}">
                <a16:creationId xmlns="" xmlns:a16="http://schemas.microsoft.com/office/drawing/2014/main" id="{BDC3AF5C-9FDE-0132-4A37-460BCFCE489F}"/>
              </a:ext>
            </a:extLst>
          </p:cNvPr>
          <p:cNvSpPr/>
          <p:nvPr/>
        </p:nvSpPr>
        <p:spPr>
          <a:xfrm>
            <a:off x="7454158" y="4462469"/>
            <a:ext cx="1820436" cy="615553"/>
          </a:xfrm>
          <a:prstGeom prst="rect">
            <a:avLst/>
          </a:prstGeom>
        </p:spPr>
        <p:txBody>
          <a:bodyPr wrap="square" tIns="0" bIns="0">
            <a:spAutoFit/>
          </a:bodyPr>
          <a:lstStyle/>
          <a:p>
            <a:pPr algn="ctr"/>
            <a:r>
              <a:rPr lang="ru-RU" sz="1000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ПЭТ, Стекло, АЛ банки:</a:t>
            </a:r>
            <a:br>
              <a:rPr lang="ru-RU" sz="1000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ru-RU" sz="1000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Обязательная продажа маркированной штучной продукции с помощью ККТ</a:t>
            </a:r>
          </a:p>
        </p:txBody>
      </p:sp>
      <p:sp>
        <p:nvSpPr>
          <p:cNvPr id="12" name="Скругленный прямоугольник 8">
            <a:extLst>
              <a:ext uri="{FF2B5EF4-FFF2-40B4-BE49-F238E27FC236}">
                <a16:creationId xmlns="" xmlns:a16="http://schemas.microsoft.com/office/drawing/2014/main" id="{8E28EABE-F6C0-5A4A-972C-7992916D8559}"/>
              </a:ext>
            </a:extLst>
          </p:cNvPr>
          <p:cNvSpPr/>
          <p:nvPr/>
        </p:nvSpPr>
        <p:spPr>
          <a:xfrm>
            <a:off x="516000" y="359999"/>
            <a:ext cx="8712000" cy="540000"/>
          </a:xfrm>
          <a:prstGeom prst="roundRect">
            <a:avLst/>
          </a:prstGeom>
          <a:solidFill>
            <a:srgbClr val="F6F4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ctr"/>
          <a:lstStyle/>
          <a:p>
            <a:r>
              <a:rPr lang="ru-RU" sz="2000" b="1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Этапы запуска обязательной маркировки пива</a:t>
            </a:r>
            <a:endParaRPr lang="en-US" sz="2000" b="1" dirty="0">
              <a:solidFill>
                <a:srgbClr val="6D6E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D162DEDA-6DCD-2A71-03BC-587357C7E4F7}"/>
              </a:ext>
            </a:extLst>
          </p:cNvPr>
          <p:cNvSpPr/>
          <p:nvPr/>
        </p:nvSpPr>
        <p:spPr>
          <a:xfrm>
            <a:off x="9590446" y="-10665"/>
            <a:ext cx="2601554" cy="6868665"/>
          </a:xfrm>
          <a:prstGeom prst="rect">
            <a:avLst/>
          </a:prstGeom>
          <a:solidFill>
            <a:srgbClr val="6D6E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EF9B99DF-E407-F6A4-21E0-82987B417542}"/>
              </a:ext>
            </a:extLst>
          </p:cNvPr>
          <p:cNvSpPr/>
          <p:nvPr/>
        </p:nvSpPr>
        <p:spPr>
          <a:xfrm>
            <a:off x="9659783" y="5689216"/>
            <a:ext cx="2454692" cy="626701"/>
          </a:xfrm>
          <a:prstGeom prst="rect">
            <a:avLst/>
          </a:prstGeom>
        </p:spPr>
        <p:txBody>
          <a:bodyPr wrap="square" tIns="0" bIns="72000">
            <a:spAutoFit/>
          </a:bodyPr>
          <a:lstStyle/>
          <a:p>
            <a:pPr algn="ctr"/>
            <a:r>
              <a:rPr lang="ru-RU" sz="120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Запрет вывода из оборота немаркированного пива </a:t>
            </a:r>
            <a:r>
              <a:rPr lang="ru-RU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: ПЭТ, Стекло, АЛ Банки</a:t>
            </a:r>
            <a:endParaRPr lang="ru-RU" sz="1200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Rectangle 158">
            <a:extLst>
              <a:ext uri="{FF2B5EF4-FFF2-40B4-BE49-F238E27FC236}">
                <a16:creationId xmlns="" xmlns:a16="http://schemas.microsoft.com/office/drawing/2014/main" id="{B268675E-C126-E263-B079-CD4B3652D395}"/>
              </a:ext>
            </a:extLst>
          </p:cNvPr>
          <p:cNvSpPr/>
          <p:nvPr/>
        </p:nvSpPr>
        <p:spPr>
          <a:xfrm>
            <a:off x="9659783" y="1911734"/>
            <a:ext cx="2454692" cy="442035"/>
          </a:xfrm>
          <a:prstGeom prst="rect">
            <a:avLst/>
          </a:prstGeom>
        </p:spPr>
        <p:txBody>
          <a:bodyPr wrap="square" tIns="0" bIns="72000">
            <a:spAutoFit/>
          </a:bodyPr>
          <a:lstStyle/>
          <a:p>
            <a:pPr algn="ctr"/>
            <a:r>
              <a:rPr lang="ru-RU" sz="120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Запрет вывода из оборота немаркированного пива: Кеги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A806CA95-9D36-4179-B9AE-367708B81BD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17129" y="4487887"/>
            <a:ext cx="540000" cy="540000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="" xmlns:a16="http://schemas.microsoft.com/office/drawing/2014/main" id="{57918D89-9304-2D8D-4B57-7A3871DAC193}"/>
              </a:ext>
            </a:extLst>
          </p:cNvPr>
          <p:cNvCxnSpPr>
            <a:cxnSpLocks/>
          </p:cNvCxnSpPr>
          <p:nvPr/>
        </p:nvCxnSpPr>
        <p:spPr>
          <a:xfrm>
            <a:off x="10887129" y="2353769"/>
            <a:ext cx="0" cy="1970463"/>
          </a:xfrm>
          <a:prstGeom prst="line">
            <a:avLst/>
          </a:prstGeom>
          <a:ln w="25400">
            <a:solidFill>
              <a:schemeClr val="bg1">
                <a:lumMod val="85000"/>
              </a:schemeClr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ounded Rectangle 157">
            <a:extLst>
              <a:ext uri="{FF2B5EF4-FFF2-40B4-BE49-F238E27FC236}">
                <a16:creationId xmlns="" xmlns:a16="http://schemas.microsoft.com/office/drawing/2014/main" id="{5660611B-CA38-F700-C5DD-8C0A95A30353}"/>
              </a:ext>
            </a:extLst>
          </p:cNvPr>
          <p:cNvSpPr/>
          <p:nvPr/>
        </p:nvSpPr>
        <p:spPr>
          <a:xfrm>
            <a:off x="10134611" y="1452965"/>
            <a:ext cx="1505037" cy="360000"/>
          </a:xfrm>
          <a:prstGeom prst="roundRect">
            <a:avLst>
              <a:gd name="adj" fmla="val 22486"/>
            </a:avLst>
          </a:prstGeom>
          <a:solidFill>
            <a:srgbClr val="F6F5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b="1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С 1 апреля 2024</a:t>
            </a:r>
            <a:endParaRPr lang="x-none" sz="1200" b="1" dirty="0">
              <a:solidFill>
                <a:srgbClr val="6D6E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0" name="Picture 159">
            <a:extLst>
              <a:ext uri="{FF2B5EF4-FFF2-40B4-BE49-F238E27FC236}">
                <a16:creationId xmlns="" xmlns:a16="http://schemas.microsoft.com/office/drawing/2014/main" id="{55775B62-6227-D877-099C-E538430003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17129" y="794698"/>
            <a:ext cx="540000" cy="540000"/>
          </a:xfrm>
          <a:prstGeom prst="rect">
            <a:avLst/>
          </a:prstGeom>
        </p:spPr>
      </p:pic>
      <p:sp>
        <p:nvSpPr>
          <p:cNvPr id="17" name="Rounded Rectangle 16">
            <a:extLst>
              <a:ext uri="{FF2B5EF4-FFF2-40B4-BE49-F238E27FC236}">
                <a16:creationId xmlns="" xmlns:a16="http://schemas.microsoft.com/office/drawing/2014/main" id="{0A12A820-7351-B77D-8072-17A0647976D4}"/>
              </a:ext>
            </a:extLst>
          </p:cNvPr>
          <p:cNvSpPr/>
          <p:nvPr/>
        </p:nvSpPr>
        <p:spPr>
          <a:xfrm>
            <a:off x="10134611" y="5191542"/>
            <a:ext cx="1505037" cy="360000"/>
          </a:xfrm>
          <a:prstGeom prst="roundRect">
            <a:avLst>
              <a:gd name="adj" fmla="val 22486"/>
            </a:avLst>
          </a:prstGeom>
          <a:solidFill>
            <a:srgbClr val="F6F5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b="1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С 15 января 2025</a:t>
            </a:r>
            <a:endParaRPr lang="x-none" sz="1200" b="1" dirty="0">
              <a:solidFill>
                <a:srgbClr val="6D6E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4BE47985-CC77-DB6D-91BE-0C006B79C66E}"/>
              </a:ext>
            </a:extLst>
          </p:cNvPr>
          <p:cNvSpPr txBox="1"/>
          <p:nvPr/>
        </p:nvSpPr>
        <p:spPr>
          <a:xfrm>
            <a:off x="516000" y="1157815"/>
            <a:ext cx="66205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Регистрация в системе маркировки</a:t>
            </a:r>
            <a:r>
              <a:rPr lang="en-US" sz="1400" b="1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sz="1400" b="1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обязательна с 1 марта 2023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="" xmlns:a16="http://schemas.microsoft.com/office/drawing/2014/main" id="{E772E16B-22B5-D963-B806-1B15B92D067B}"/>
              </a:ext>
            </a:extLst>
          </p:cNvPr>
          <p:cNvSpPr/>
          <p:nvPr/>
        </p:nvSpPr>
        <p:spPr>
          <a:xfrm>
            <a:off x="529040" y="1726906"/>
            <a:ext cx="1288800" cy="1377179"/>
          </a:xfrm>
          <a:prstGeom prst="roundRect">
            <a:avLst>
              <a:gd name="adj" fmla="val 7708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x-none" sz="1200" dirty="0">
              <a:solidFill>
                <a:srgbClr val="6D6E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29679574-214F-8BFC-BFAF-8A22DEDD00CE}"/>
              </a:ext>
            </a:extLst>
          </p:cNvPr>
          <p:cNvSpPr txBox="1"/>
          <p:nvPr/>
        </p:nvSpPr>
        <p:spPr>
          <a:xfrm>
            <a:off x="530650" y="2487170"/>
            <a:ext cx="128570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ПРОИЗВОДИТЕЛИ /</a:t>
            </a:r>
          </a:p>
          <a:p>
            <a:pPr algn="ctr"/>
            <a:r>
              <a:rPr lang="ru-RU" sz="1000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ИМПОРТЕРЫ</a:t>
            </a:r>
          </a:p>
        </p:txBody>
      </p:sp>
      <p:pic>
        <p:nvPicPr>
          <p:cNvPr id="21" name="Picture 20" descr="Icon&#10;&#10;Description automatically generated">
            <a:extLst>
              <a:ext uri="{FF2B5EF4-FFF2-40B4-BE49-F238E27FC236}">
                <a16:creationId xmlns="" xmlns:a16="http://schemas.microsoft.com/office/drawing/2014/main" id="{8DE5D4B6-173F-6B77-6FE8-FEAA7207ECD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6504" y="1850289"/>
            <a:ext cx="594000" cy="594000"/>
          </a:xfrm>
          <a:prstGeom prst="rect">
            <a:avLst/>
          </a:prstGeom>
        </p:spPr>
      </p:pic>
      <p:sp>
        <p:nvSpPr>
          <p:cNvPr id="22" name="Rounded Rectangle 21">
            <a:extLst>
              <a:ext uri="{FF2B5EF4-FFF2-40B4-BE49-F238E27FC236}">
                <a16:creationId xmlns="" xmlns:a16="http://schemas.microsoft.com/office/drawing/2014/main" id="{1940C871-C743-DF09-589B-CD35C910E726}"/>
              </a:ext>
            </a:extLst>
          </p:cNvPr>
          <p:cNvSpPr/>
          <p:nvPr/>
        </p:nvSpPr>
        <p:spPr>
          <a:xfrm>
            <a:off x="516000" y="3493346"/>
            <a:ext cx="1315008" cy="1332000"/>
          </a:xfrm>
          <a:prstGeom prst="roundRect">
            <a:avLst>
              <a:gd name="adj" fmla="val 7708"/>
            </a:avLst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x-none" sz="1200" dirty="0">
              <a:solidFill>
                <a:srgbClr val="6D6E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="" xmlns:a16="http://schemas.microsoft.com/office/drawing/2014/main" id="{88F7785A-C28B-C91D-5935-E38E6ED8A0E0}"/>
              </a:ext>
            </a:extLst>
          </p:cNvPr>
          <p:cNvGrpSpPr/>
          <p:nvPr/>
        </p:nvGrpSpPr>
        <p:grpSpPr>
          <a:xfrm>
            <a:off x="716031" y="3626047"/>
            <a:ext cx="914817" cy="1199299"/>
            <a:chOff x="716031" y="3552209"/>
            <a:chExt cx="914817" cy="1199299"/>
          </a:xfrm>
        </p:grpSpPr>
        <p:pic>
          <p:nvPicPr>
            <p:cNvPr id="23" name="Picture 22">
              <a:extLst>
                <a:ext uri="{FF2B5EF4-FFF2-40B4-BE49-F238E27FC236}">
                  <a16:creationId xmlns="" xmlns:a16="http://schemas.microsoft.com/office/drawing/2014/main" id="{F1025C11-BD6A-491A-CEDC-15FFEC296B2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75984" y="3552209"/>
              <a:ext cx="595041" cy="595041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="" xmlns:a16="http://schemas.microsoft.com/office/drawing/2014/main" id="{70BFCB36-A121-FD21-7AF1-6DC6223ADAE5}"/>
                </a:ext>
              </a:extLst>
            </p:cNvPr>
            <p:cNvSpPr txBox="1"/>
            <p:nvPr/>
          </p:nvSpPr>
          <p:spPr>
            <a:xfrm>
              <a:off x="716031" y="4197510"/>
              <a:ext cx="914817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000" dirty="0">
                  <a:solidFill>
                    <a:srgbClr val="6D6E71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РОЗНИЦА</a:t>
              </a:r>
            </a:p>
            <a:p>
              <a:pPr algn="ctr"/>
              <a:r>
                <a:rPr lang="ru-RU" sz="1000" dirty="0">
                  <a:solidFill>
                    <a:srgbClr val="6D6E71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/</a:t>
              </a:r>
            </a:p>
            <a:p>
              <a:pPr algn="ctr"/>
              <a:r>
                <a:rPr lang="en-US" sz="1000" dirty="0">
                  <a:solidFill>
                    <a:srgbClr val="6D6E71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HoReCa</a:t>
              </a:r>
              <a:endParaRPr lang="ru-RU" sz="1000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26" name="Rounded Rectangle 115">
            <a:extLst>
              <a:ext uri="{FF2B5EF4-FFF2-40B4-BE49-F238E27FC236}">
                <a16:creationId xmlns="" xmlns:a16="http://schemas.microsoft.com/office/drawing/2014/main" id="{29D6C57F-5C22-E0AF-768D-DD362BD37178}"/>
              </a:ext>
            </a:extLst>
          </p:cNvPr>
          <p:cNvSpPr/>
          <p:nvPr/>
        </p:nvSpPr>
        <p:spPr>
          <a:xfrm>
            <a:off x="516000" y="5163467"/>
            <a:ext cx="1315008" cy="1352259"/>
          </a:xfrm>
          <a:prstGeom prst="roundRect">
            <a:avLst>
              <a:gd name="adj" fmla="val 7708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x-none" sz="1200" dirty="0">
              <a:solidFill>
                <a:srgbClr val="6D6E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51" name="Group 50">
            <a:extLst>
              <a:ext uri="{FF2B5EF4-FFF2-40B4-BE49-F238E27FC236}">
                <a16:creationId xmlns="" xmlns:a16="http://schemas.microsoft.com/office/drawing/2014/main" id="{665C5B96-652D-608D-BD7C-6EE1CC38D1D1}"/>
              </a:ext>
            </a:extLst>
          </p:cNvPr>
          <p:cNvGrpSpPr/>
          <p:nvPr/>
        </p:nvGrpSpPr>
        <p:grpSpPr>
          <a:xfrm>
            <a:off x="516000" y="5388890"/>
            <a:ext cx="1315008" cy="881157"/>
            <a:chOff x="516000" y="5731060"/>
            <a:chExt cx="1315008" cy="881157"/>
          </a:xfrm>
        </p:grpSpPr>
        <p:pic>
          <p:nvPicPr>
            <p:cNvPr id="27" name="Picture 26">
              <a:extLst>
                <a:ext uri="{FF2B5EF4-FFF2-40B4-BE49-F238E27FC236}">
                  <a16:creationId xmlns="" xmlns:a16="http://schemas.microsoft.com/office/drawing/2014/main" id="{3A2996AD-DAD0-947B-E5B6-924239F51AA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75984" y="5731060"/>
              <a:ext cx="595041" cy="595041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="" xmlns:a16="http://schemas.microsoft.com/office/drawing/2014/main" id="{3F24F13D-D492-1D29-85F0-CDCEFD7F75FF}"/>
                </a:ext>
              </a:extLst>
            </p:cNvPr>
            <p:cNvSpPr txBox="1"/>
            <p:nvPr/>
          </p:nvSpPr>
          <p:spPr>
            <a:xfrm>
              <a:off x="516000" y="6365996"/>
              <a:ext cx="131500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000" dirty="0">
                  <a:solidFill>
                    <a:srgbClr val="6D6E71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ВСЕ УЧАСТНИКИ</a:t>
              </a:r>
            </a:p>
          </p:txBody>
        </p:sp>
      </p:grpSp>
      <p:sp>
        <p:nvSpPr>
          <p:cNvPr id="29" name="Rounded Rectangle 28">
            <a:extLst>
              <a:ext uri="{FF2B5EF4-FFF2-40B4-BE49-F238E27FC236}">
                <a16:creationId xmlns="" xmlns:a16="http://schemas.microsoft.com/office/drawing/2014/main" id="{1E3972F3-26DD-1ABB-DAA5-7D0B78408DB2}"/>
              </a:ext>
            </a:extLst>
          </p:cNvPr>
          <p:cNvSpPr/>
          <p:nvPr/>
        </p:nvSpPr>
        <p:spPr>
          <a:xfrm>
            <a:off x="3707161" y="1726907"/>
            <a:ext cx="1512000" cy="301961"/>
          </a:xfrm>
          <a:prstGeom prst="roundRect">
            <a:avLst>
              <a:gd name="adj" fmla="val 22486"/>
            </a:avLst>
          </a:prstGeom>
          <a:solidFill>
            <a:srgbClr val="F6F5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b="1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С 1 октября 2023</a:t>
            </a:r>
            <a:endParaRPr lang="x-none" sz="1200" b="1" dirty="0">
              <a:solidFill>
                <a:srgbClr val="6D6E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0" name="Rounded Rectangle 74">
            <a:extLst>
              <a:ext uri="{FF2B5EF4-FFF2-40B4-BE49-F238E27FC236}">
                <a16:creationId xmlns="" xmlns:a16="http://schemas.microsoft.com/office/drawing/2014/main" id="{4BE88A0C-09D7-12AF-AFCA-1D7DE3FB18CE}"/>
              </a:ext>
            </a:extLst>
          </p:cNvPr>
          <p:cNvSpPr/>
          <p:nvPr/>
        </p:nvSpPr>
        <p:spPr>
          <a:xfrm>
            <a:off x="5273844" y="1726907"/>
            <a:ext cx="1512000" cy="307765"/>
          </a:xfrm>
          <a:prstGeom prst="roundRect">
            <a:avLst>
              <a:gd name="adj" fmla="val 22486"/>
            </a:avLst>
          </a:prstGeom>
          <a:solidFill>
            <a:srgbClr val="F6F5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b="1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С 15 января 2024</a:t>
            </a:r>
            <a:endParaRPr lang="x-none" sz="1200" b="1" dirty="0">
              <a:solidFill>
                <a:srgbClr val="6D6E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31" name="Straight Connector 7">
            <a:extLst>
              <a:ext uri="{FF2B5EF4-FFF2-40B4-BE49-F238E27FC236}">
                <a16:creationId xmlns="" xmlns:a16="http://schemas.microsoft.com/office/drawing/2014/main" id="{5C73A8C0-4FF8-5074-C034-2D7EDFC9A6D5}"/>
              </a:ext>
            </a:extLst>
          </p:cNvPr>
          <p:cNvCxnSpPr>
            <a:cxnSpLocks/>
            <a:stCxn id="34" idx="3"/>
            <a:endCxn id="39" idx="1"/>
          </p:cNvCxnSpPr>
          <p:nvPr/>
        </p:nvCxnSpPr>
        <p:spPr>
          <a:xfrm>
            <a:off x="3149168" y="2392907"/>
            <a:ext cx="1043993" cy="0"/>
          </a:xfrm>
          <a:prstGeom prst="line">
            <a:avLst/>
          </a:prstGeom>
          <a:ln w="25400">
            <a:solidFill>
              <a:srgbClr val="63666A"/>
            </a:solidFill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33">
            <a:extLst>
              <a:ext uri="{FF2B5EF4-FFF2-40B4-BE49-F238E27FC236}">
                <a16:creationId xmlns="" xmlns:a16="http://schemas.microsoft.com/office/drawing/2014/main" id="{9CEC98A3-416A-FBEB-AFEB-74272FE945C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2609168" y="2122907"/>
            <a:ext cx="540000" cy="540000"/>
          </a:xfrm>
          <a:prstGeom prst="rect">
            <a:avLst/>
          </a:prstGeom>
        </p:spPr>
      </p:pic>
      <p:cxnSp>
        <p:nvCxnSpPr>
          <p:cNvPr id="35" name="Straight Connector 7">
            <a:extLst>
              <a:ext uri="{FF2B5EF4-FFF2-40B4-BE49-F238E27FC236}">
                <a16:creationId xmlns="" xmlns:a16="http://schemas.microsoft.com/office/drawing/2014/main" id="{19191859-934C-EF5D-93F1-D6E90B8ED43B}"/>
              </a:ext>
            </a:extLst>
          </p:cNvPr>
          <p:cNvCxnSpPr>
            <a:cxnSpLocks/>
            <a:stCxn id="41" idx="3"/>
          </p:cNvCxnSpPr>
          <p:nvPr/>
        </p:nvCxnSpPr>
        <p:spPr>
          <a:xfrm>
            <a:off x="6299844" y="2392907"/>
            <a:ext cx="2678282" cy="0"/>
          </a:xfrm>
          <a:prstGeom prst="line">
            <a:avLst/>
          </a:prstGeom>
          <a:ln w="25400">
            <a:solidFill>
              <a:srgbClr val="63666A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7">
            <a:extLst>
              <a:ext uri="{FF2B5EF4-FFF2-40B4-BE49-F238E27FC236}">
                <a16:creationId xmlns="" xmlns:a16="http://schemas.microsoft.com/office/drawing/2014/main" id="{9031334F-E3D3-6BFA-DAAE-7FF50E093188}"/>
              </a:ext>
            </a:extLst>
          </p:cNvPr>
          <p:cNvCxnSpPr>
            <a:cxnSpLocks/>
            <a:stCxn id="39" idx="3"/>
            <a:endCxn id="41" idx="1"/>
          </p:cNvCxnSpPr>
          <p:nvPr/>
        </p:nvCxnSpPr>
        <p:spPr>
          <a:xfrm>
            <a:off x="4733161" y="2392907"/>
            <a:ext cx="1026683" cy="0"/>
          </a:xfrm>
          <a:prstGeom prst="line">
            <a:avLst/>
          </a:prstGeom>
          <a:ln w="25400">
            <a:solidFill>
              <a:srgbClr val="63666A"/>
            </a:solidFill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Овал 13">
            <a:extLst>
              <a:ext uri="{FF2B5EF4-FFF2-40B4-BE49-F238E27FC236}">
                <a16:creationId xmlns="" xmlns:a16="http://schemas.microsoft.com/office/drawing/2014/main" id="{AB71381D-C372-B4BD-DA95-598F6DF5DF3F}"/>
              </a:ext>
            </a:extLst>
          </p:cNvPr>
          <p:cNvSpPr/>
          <p:nvPr/>
        </p:nvSpPr>
        <p:spPr>
          <a:xfrm>
            <a:off x="4303415" y="2346784"/>
            <a:ext cx="285717" cy="40984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39" name="Picture 69">
            <a:extLst>
              <a:ext uri="{FF2B5EF4-FFF2-40B4-BE49-F238E27FC236}">
                <a16:creationId xmlns="" xmlns:a16="http://schemas.microsoft.com/office/drawing/2014/main" id="{0BCBA8A0-FA97-DD22-3DAB-89B8187628F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4193161" y="2122907"/>
            <a:ext cx="540000" cy="540000"/>
          </a:xfrm>
          <a:prstGeom prst="rect">
            <a:avLst/>
          </a:prstGeom>
          <a:noFill/>
        </p:spPr>
      </p:pic>
      <p:sp>
        <p:nvSpPr>
          <p:cNvPr id="40" name="Rounded Rectangle 74">
            <a:extLst>
              <a:ext uri="{FF2B5EF4-FFF2-40B4-BE49-F238E27FC236}">
                <a16:creationId xmlns="" xmlns:a16="http://schemas.microsoft.com/office/drawing/2014/main" id="{010EE992-6C9B-0D10-760F-A87E44481BE4}"/>
              </a:ext>
            </a:extLst>
          </p:cNvPr>
          <p:cNvSpPr/>
          <p:nvPr/>
        </p:nvSpPr>
        <p:spPr>
          <a:xfrm>
            <a:off x="2123168" y="1726907"/>
            <a:ext cx="1512000" cy="301961"/>
          </a:xfrm>
          <a:prstGeom prst="roundRect">
            <a:avLst>
              <a:gd name="adj" fmla="val 22486"/>
            </a:avLst>
          </a:prstGeom>
          <a:solidFill>
            <a:srgbClr val="F6F5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b="1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С 1 апреля 2023</a:t>
            </a:r>
            <a:endParaRPr lang="x-none" sz="1200" b="1" dirty="0">
              <a:solidFill>
                <a:srgbClr val="6D6E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41" name="Рисунок 5">
            <a:extLst>
              <a:ext uri="{FF2B5EF4-FFF2-40B4-BE49-F238E27FC236}">
                <a16:creationId xmlns="" xmlns:a16="http://schemas.microsoft.com/office/drawing/2014/main" id="{6FAD22BA-E3B9-91EB-3CBF-903EDEB459D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5759844" y="2122907"/>
            <a:ext cx="540000" cy="540000"/>
          </a:xfrm>
          <a:prstGeom prst="rect">
            <a:avLst/>
          </a:prstGeom>
        </p:spPr>
      </p:pic>
      <p:cxnSp>
        <p:nvCxnSpPr>
          <p:cNvPr id="45" name="Straight Connector 7">
            <a:extLst>
              <a:ext uri="{FF2B5EF4-FFF2-40B4-BE49-F238E27FC236}">
                <a16:creationId xmlns="" xmlns:a16="http://schemas.microsoft.com/office/drawing/2014/main" id="{1589A43A-8A66-13DF-65E6-28B632E739F9}"/>
              </a:ext>
            </a:extLst>
          </p:cNvPr>
          <p:cNvCxnSpPr>
            <a:cxnSpLocks/>
            <a:stCxn id="82" idx="3"/>
          </p:cNvCxnSpPr>
          <p:nvPr/>
        </p:nvCxnSpPr>
        <p:spPr>
          <a:xfrm>
            <a:off x="8634376" y="4105233"/>
            <a:ext cx="486000" cy="0"/>
          </a:xfrm>
          <a:prstGeom prst="line">
            <a:avLst/>
          </a:prstGeom>
          <a:ln w="25400">
            <a:solidFill>
              <a:srgbClr val="63666A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="" xmlns:a16="http://schemas.microsoft.com/office/drawing/2014/main" id="{08958E63-728F-7406-7D4F-0EE528CE271C}"/>
              </a:ext>
            </a:extLst>
          </p:cNvPr>
          <p:cNvCxnSpPr>
            <a:cxnSpLocks/>
          </p:cNvCxnSpPr>
          <p:nvPr/>
        </p:nvCxnSpPr>
        <p:spPr>
          <a:xfrm>
            <a:off x="1851790" y="4105233"/>
            <a:ext cx="3928836" cy="0"/>
          </a:xfrm>
          <a:prstGeom prst="line">
            <a:avLst/>
          </a:prstGeom>
          <a:ln w="25400">
            <a:solidFill>
              <a:srgbClr val="63666A"/>
            </a:solidFill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7">
            <a:extLst>
              <a:ext uri="{FF2B5EF4-FFF2-40B4-BE49-F238E27FC236}">
                <a16:creationId xmlns="" xmlns:a16="http://schemas.microsoft.com/office/drawing/2014/main" id="{CF51570D-E55D-A9F4-74AC-72F685A75B8B}"/>
              </a:ext>
            </a:extLst>
          </p:cNvPr>
          <p:cNvCxnSpPr>
            <a:cxnSpLocks/>
            <a:stCxn id="76" idx="3"/>
            <a:endCxn id="82" idx="1"/>
          </p:cNvCxnSpPr>
          <p:nvPr/>
        </p:nvCxnSpPr>
        <p:spPr>
          <a:xfrm>
            <a:off x="6299844" y="4105233"/>
            <a:ext cx="1794532" cy="0"/>
          </a:xfrm>
          <a:prstGeom prst="line">
            <a:avLst/>
          </a:prstGeom>
          <a:ln w="25400">
            <a:solidFill>
              <a:srgbClr val="63666A"/>
            </a:solidFill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6" name="Picture 33">
            <a:extLst>
              <a:ext uri="{FF2B5EF4-FFF2-40B4-BE49-F238E27FC236}">
                <a16:creationId xmlns="" xmlns:a16="http://schemas.microsoft.com/office/drawing/2014/main" id="{1FF8D804-E9E7-CED9-1AC9-82B32446B61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5759844" y="3835233"/>
            <a:ext cx="540000" cy="540000"/>
          </a:xfrm>
          <a:prstGeom prst="rect">
            <a:avLst/>
          </a:prstGeom>
        </p:spPr>
      </p:pic>
      <p:sp>
        <p:nvSpPr>
          <p:cNvPr id="77" name="Rounded Rectangle 74">
            <a:extLst>
              <a:ext uri="{FF2B5EF4-FFF2-40B4-BE49-F238E27FC236}">
                <a16:creationId xmlns="" xmlns:a16="http://schemas.microsoft.com/office/drawing/2014/main" id="{9958DAFC-CCF0-B16F-81C0-88B1CBDDFCE4}"/>
              </a:ext>
            </a:extLst>
          </p:cNvPr>
          <p:cNvSpPr/>
          <p:nvPr/>
        </p:nvSpPr>
        <p:spPr>
          <a:xfrm>
            <a:off x="5273844" y="3439233"/>
            <a:ext cx="1512000" cy="301961"/>
          </a:xfrm>
          <a:prstGeom prst="roundRect">
            <a:avLst>
              <a:gd name="adj" fmla="val 22486"/>
            </a:avLst>
          </a:prstGeom>
          <a:solidFill>
            <a:srgbClr val="F6F5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b="1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С 15 января 2024</a:t>
            </a:r>
            <a:endParaRPr lang="x-none" sz="1200" b="1" dirty="0">
              <a:solidFill>
                <a:srgbClr val="6D6E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82" name="Picture 33">
            <a:extLst>
              <a:ext uri="{FF2B5EF4-FFF2-40B4-BE49-F238E27FC236}">
                <a16:creationId xmlns="" xmlns:a16="http://schemas.microsoft.com/office/drawing/2014/main" id="{CA54A9AD-B46A-38BA-AAF0-F6E7B947458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8094376" y="3851793"/>
            <a:ext cx="540000" cy="506880"/>
          </a:xfrm>
          <a:prstGeom prst="rect">
            <a:avLst/>
          </a:prstGeom>
        </p:spPr>
      </p:pic>
      <p:sp>
        <p:nvSpPr>
          <p:cNvPr id="83" name="Rounded Rectangle 74">
            <a:extLst>
              <a:ext uri="{FF2B5EF4-FFF2-40B4-BE49-F238E27FC236}">
                <a16:creationId xmlns="" xmlns:a16="http://schemas.microsoft.com/office/drawing/2014/main" id="{AE796D94-ED3F-57B1-8C69-F6D87B798358}"/>
              </a:ext>
            </a:extLst>
          </p:cNvPr>
          <p:cNvSpPr/>
          <p:nvPr/>
        </p:nvSpPr>
        <p:spPr>
          <a:xfrm>
            <a:off x="7608376" y="3439233"/>
            <a:ext cx="1512000" cy="301961"/>
          </a:xfrm>
          <a:prstGeom prst="roundRect">
            <a:avLst>
              <a:gd name="adj" fmla="val 22486"/>
            </a:avLst>
          </a:prstGeom>
          <a:solidFill>
            <a:srgbClr val="F6F5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b="1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С 1 июня 2024</a:t>
            </a:r>
            <a:endParaRPr lang="x-none" sz="1200" b="1" dirty="0">
              <a:solidFill>
                <a:srgbClr val="6D6E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7" name="Rectangle 96">
            <a:extLst>
              <a:ext uri="{FF2B5EF4-FFF2-40B4-BE49-F238E27FC236}">
                <a16:creationId xmlns="" xmlns:a16="http://schemas.microsoft.com/office/drawing/2014/main" id="{CCD8046C-AADC-F4EB-8861-B7CD37D891D5}"/>
              </a:ext>
            </a:extLst>
          </p:cNvPr>
          <p:cNvSpPr/>
          <p:nvPr/>
        </p:nvSpPr>
        <p:spPr>
          <a:xfrm>
            <a:off x="2041392" y="6135247"/>
            <a:ext cx="1645042" cy="380480"/>
          </a:xfrm>
          <a:prstGeom prst="rect">
            <a:avLst/>
          </a:prstGeom>
        </p:spPr>
        <p:txBody>
          <a:bodyPr wrap="square" tIns="72000" bIns="0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ru-RU" sz="1000" dirty="0" err="1">
                <a:solidFill>
                  <a:srgbClr val="6D6E7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Артикульно-партионный</a:t>
            </a:r>
            <a:endParaRPr lang="ru-RU" sz="1000" dirty="0">
              <a:solidFill>
                <a:srgbClr val="6D6E7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ru-RU" sz="1000" dirty="0">
                <a:solidFill>
                  <a:srgbClr val="6D6E7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учет (ЕГАИС)</a:t>
            </a:r>
          </a:p>
        </p:txBody>
      </p:sp>
      <p:sp>
        <p:nvSpPr>
          <p:cNvPr id="98" name="Rectangle 97">
            <a:extLst>
              <a:ext uri="{FF2B5EF4-FFF2-40B4-BE49-F238E27FC236}">
                <a16:creationId xmlns="" xmlns:a16="http://schemas.microsoft.com/office/drawing/2014/main" id="{8530933A-96FC-EDFE-0CE5-D439A6CB6018}"/>
              </a:ext>
            </a:extLst>
          </p:cNvPr>
          <p:cNvSpPr/>
          <p:nvPr/>
        </p:nvSpPr>
        <p:spPr>
          <a:xfrm>
            <a:off x="4884157" y="6135247"/>
            <a:ext cx="3205182" cy="380480"/>
          </a:xfrm>
          <a:prstGeom prst="rect">
            <a:avLst/>
          </a:prstGeom>
        </p:spPr>
        <p:txBody>
          <a:bodyPr wrap="square" tIns="72000" bIns="0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ru-RU" sz="1000" dirty="0">
                <a:solidFill>
                  <a:srgbClr val="6D6E7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Акты списания ежедневно и декларации ежеквартально в ЕГАИС:</a:t>
            </a:r>
          </a:p>
        </p:txBody>
      </p:sp>
      <p:pic>
        <p:nvPicPr>
          <p:cNvPr id="99" name="Picture 98">
            <a:extLst>
              <a:ext uri="{FF2B5EF4-FFF2-40B4-BE49-F238E27FC236}">
                <a16:creationId xmlns="" xmlns:a16="http://schemas.microsoft.com/office/drawing/2014/main" id="{BFD2C94F-A414-59D1-995F-CD622B9019DC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/>
        </p:blipFill>
        <p:spPr>
          <a:xfrm>
            <a:off x="6244829" y="5564683"/>
            <a:ext cx="483839" cy="540000"/>
          </a:xfrm>
          <a:prstGeom prst="rect">
            <a:avLst/>
          </a:prstGeom>
        </p:spPr>
      </p:pic>
      <p:pic>
        <p:nvPicPr>
          <p:cNvPr id="100" name="Picture 99">
            <a:extLst>
              <a:ext uri="{FF2B5EF4-FFF2-40B4-BE49-F238E27FC236}">
                <a16:creationId xmlns="" xmlns:a16="http://schemas.microsoft.com/office/drawing/2014/main" id="{48CEC50D-B477-7891-6C72-EFB4A401F4CB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2593913" y="5564683"/>
            <a:ext cx="540000" cy="540000"/>
          </a:xfrm>
          <a:prstGeom prst="rect">
            <a:avLst/>
          </a:prstGeom>
        </p:spPr>
      </p:pic>
      <p:cxnSp>
        <p:nvCxnSpPr>
          <p:cNvPr id="102" name="Straight Connector 101">
            <a:extLst>
              <a:ext uri="{FF2B5EF4-FFF2-40B4-BE49-F238E27FC236}">
                <a16:creationId xmlns="" xmlns:a16="http://schemas.microsoft.com/office/drawing/2014/main" id="{7563793A-1EFE-4D12-F62B-897184772803}"/>
              </a:ext>
            </a:extLst>
          </p:cNvPr>
          <p:cNvCxnSpPr>
            <a:cxnSpLocks/>
            <a:stCxn id="100" idx="3"/>
            <a:endCxn id="99" idx="1"/>
          </p:cNvCxnSpPr>
          <p:nvPr/>
        </p:nvCxnSpPr>
        <p:spPr>
          <a:xfrm>
            <a:off x="3133913" y="5834683"/>
            <a:ext cx="3110916" cy="0"/>
          </a:xfrm>
          <a:prstGeom prst="line">
            <a:avLst/>
          </a:prstGeom>
          <a:ln w="25400">
            <a:solidFill>
              <a:srgbClr val="63666A"/>
            </a:solidFill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7">
            <a:extLst>
              <a:ext uri="{FF2B5EF4-FFF2-40B4-BE49-F238E27FC236}">
                <a16:creationId xmlns="" xmlns:a16="http://schemas.microsoft.com/office/drawing/2014/main" id="{C29B4D13-CF12-05C1-756A-F3AF131261F7}"/>
              </a:ext>
            </a:extLst>
          </p:cNvPr>
          <p:cNvCxnSpPr>
            <a:cxnSpLocks/>
          </p:cNvCxnSpPr>
          <p:nvPr/>
        </p:nvCxnSpPr>
        <p:spPr>
          <a:xfrm>
            <a:off x="6780862" y="5834683"/>
            <a:ext cx="2339514" cy="0"/>
          </a:xfrm>
          <a:prstGeom prst="line">
            <a:avLst/>
          </a:prstGeom>
          <a:ln w="25400">
            <a:solidFill>
              <a:srgbClr val="63666A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Rounded Rectangle 74">
            <a:extLst>
              <a:ext uri="{FF2B5EF4-FFF2-40B4-BE49-F238E27FC236}">
                <a16:creationId xmlns="" xmlns:a16="http://schemas.microsoft.com/office/drawing/2014/main" id="{E2738E62-351E-4356-B70B-B4192BA80A8A}"/>
              </a:ext>
            </a:extLst>
          </p:cNvPr>
          <p:cNvSpPr/>
          <p:nvPr/>
        </p:nvSpPr>
        <p:spPr>
          <a:xfrm>
            <a:off x="2134640" y="5169671"/>
            <a:ext cx="6985735" cy="301961"/>
          </a:xfrm>
          <a:prstGeom prst="roundRect">
            <a:avLst>
              <a:gd name="adj" fmla="val 22486"/>
            </a:avLst>
          </a:prstGeom>
          <a:solidFill>
            <a:srgbClr val="F6F5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b="1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Без изменений</a:t>
            </a:r>
            <a:endParaRPr lang="x-none" sz="1200" b="1" dirty="0">
              <a:solidFill>
                <a:srgbClr val="6D6E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22187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Скругленный прямоугольник 8">
            <a:extLst>
              <a:ext uri="{FF2B5EF4-FFF2-40B4-BE49-F238E27FC236}">
                <a16:creationId xmlns="" xmlns:a16="http://schemas.microsoft.com/office/drawing/2014/main" id="{A7A59A90-41FF-FF14-81AA-6FF7357209B8}"/>
              </a:ext>
            </a:extLst>
          </p:cNvPr>
          <p:cNvSpPr/>
          <p:nvPr/>
        </p:nvSpPr>
        <p:spPr>
          <a:xfrm>
            <a:off x="543084" y="1344998"/>
            <a:ext cx="3168956" cy="1246473"/>
          </a:xfrm>
          <a:prstGeom prst="roundRect">
            <a:avLst>
              <a:gd name="adj" fmla="val 7011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ctr"/>
          <a:lstStyle/>
          <a:p>
            <a:endParaRPr lang="en-US" sz="2400" b="1" dirty="0">
              <a:solidFill>
                <a:srgbClr val="63666A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7" name="Скругленная прямоугольная выноска 16">
            <a:extLst>
              <a:ext uri="{FF2B5EF4-FFF2-40B4-BE49-F238E27FC236}">
                <a16:creationId xmlns="" xmlns:a16="http://schemas.microsoft.com/office/drawing/2014/main" id="{D256D5D2-66F2-BBEF-C2CC-E7B2112709BE}"/>
              </a:ext>
            </a:extLst>
          </p:cNvPr>
          <p:cNvSpPr/>
          <p:nvPr/>
        </p:nvSpPr>
        <p:spPr>
          <a:xfrm>
            <a:off x="534350" y="1348514"/>
            <a:ext cx="3168956" cy="238947"/>
          </a:xfrm>
          <a:prstGeom prst="wedgeRoundRectCallout">
            <a:avLst>
              <a:gd name="adj1" fmla="val 23547"/>
              <a:gd name="adj2" fmla="val 1766"/>
              <a:gd name="adj3" fmla="val 16667"/>
            </a:avLst>
          </a:prstGeom>
          <a:solidFill>
            <a:srgbClr val="63666A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72000" rtlCol="0" anchor="ctr"/>
          <a:lstStyle/>
          <a:p>
            <a:r>
              <a:rPr lang="ru-RU" sz="140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sz="1400" b="1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01</a:t>
            </a:r>
          </a:p>
        </p:txBody>
      </p:sp>
      <p:graphicFrame>
        <p:nvGraphicFramePr>
          <p:cNvPr id="7" name="Объект 6" hidden="1">
            <a:extLst>
              <a:ext uri="{FF2B5EF4-FFF2-40B4-BE49-F238E27FC236}">
                <a16:creationId xmlns="" xmlns:a16="http://schemas.microsoft.com/office/drawing/2014/main" id="{7555761D-4847-4524-85B9-BB6E6CD282E6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" name="Слайд think-cell" r:id="rId4" imgW="415" imgH="416" progId="TCLayout.ActiveDocument.1">
                  <p:embed/>
                </p:oleObj>
              </mc:Choice>
              <mc:Fallback>
                <p:oleObj name="Слайд think-cell" r:id="rId4" imgW="415" imgH="416" progId="TCLayout.ActiveDocument.1">
                  <p:embed/>
                  <p:pic>
                    <p:nvPicPr>
                      <p:cNvPr id="7" name="Объект 6" hidden="1">
                        <a:extLst>
                          <a:ext uri="{FF2B5EF4-FFF2-40B4-BE49-F238E27FC236}">
                            <a16:creationId xmlns="" xmlns:a16="http://schemas.microsoft.com/office/drawing/2014/main" id="{7555761D-4847-4524-85B9-BB6E6CD282E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Скругленный прямоугольник 8">
            <a:extLst>
              <a:ext uri="{FF2B5EF4-FFF2-40B4-BE49-F238E27FC236}">
                <a16:creationId xmlns="" xmlns:a16="http://schemas.microsoft.com/office/drawing/2014/main" id="{8E28EABE-F6C0-5A4A-972C-7992916D8559}"/>
              </a:ext>
            </a:extLst>
          </p:cNvPr>
          <p:cNvSpPr/>
          <p:nvPr/>
        </p:nvSpPr>
        <p:spPr>
          <a:xfrm>
            <a:off x="516000" y="322288"/>
            <a:ext cx="11160000" cy="720000"/>
          </a:xfrm>
          <a:prstGeom prst="roundRect">
            <a:avLst/>
          </a:prstGeom>
          <a:solidFill>
            <a:srgbClr val="F6F5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ctr"/>
          <a:lstStyle/>
          <a:p>
            <a:r>
              <a:rPr lang="ru-RU" sz="2000" b="1" dirty="0">
                <a:solidFill>
                  <a:srgbClr val="63666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Пошаговая схема работы с маркированными кегами для </a:t>
            </a:r>
            <a:r>
              <a:rPr lang="ru-RU" sz="2000" b="1" dirty="0">
                <a:solidFill>
                  <a:srgbClr val="63666A"/>
                </a:solidFill>
                <a:latin typeface=""/>
                <a:ea typeface="Segoe UI" panose="020B0502040204020203" pitchFamily="34" charset="0"/>
                <a:cs typeface="Segoe UI" panose="020B0502040204020203" pitchFamily="34" charset="0"/>
              </a:rPr>
              <a:t>Розницы и </a:t>
            </a:r>
            <a:r>
              <a:rPr lang="en-US" sz="2000" b="1" dirty="0" err="1">
                <a:solidFill>
                  <a:srgbClr val="63666A"/>
                </a:solidFill>
                <a:latin typeface=""/>
                <a:ea typeface="Segoe UI" panose="020B0502040204020203" pitchFamily="34" charset="0"/>
                <a:cs typeface="Segoe UI" panose="020B0502040204020203" pitchFamily="34" charset="0"/>
              </a:rPr>
              <a:t>HoReCa</a:t>
            </a:r>
            <a:r>
              <a:rPr lang="ru-RU" sz="2000" b="1" dirty="0">
                <a:solidFill>
                  <a:srgbClr val="63666A"/>
                </a:solidFill>
                <a:latin typeface="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</a:p>
          <a:p>
            <a:r>
              <a:rPr lang="ru-RU" sz="2000" b="1" dirty="0">
                <a:solidFill>
                  <a:srgbClr val="63666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с 15 января 2024 года</a:t>
            </a:r>
          </a:p>
        </p:txBody>
      </p:sp>
      <p:grpSp>
        <p:nvGrpSpPr>
          <p:cNvPr id="5" name="Группа 4">
            <a:extLst>
              <a:ext uri="{FF2B5EF4-FFF2-40B4-BE49-F238E27FC236}">
                <a16:creationId xmlns="" xmlns:a16="http://schemas.microsoft.com/office/drawing/2014/main" id="{419425BA-1AEB-A338-3A29-960855EE8FCA}"/>
              </a:ext>
            </a:extLst>
          </p:cNvPr>
          <p:cNvGrpSpPr/>
          <p:nvPr/>
        </p:nvGrpSpPr>
        <p:grpSpPr>
          <a:xfrm>
            <a:off x="651321" y="5171731"/>
            <a:ext cx="11130497" cy="900000"/>
            <a:chOff x="-1313634" y="4079029"/>
            <a:chExt cx="9500156" cy="900000"/>
          </a:xfrm>
        </p:grpSpPr>
        <p:sp>
          <p:nvSpPr>
            <p:cNvPr id="8" name="Скругленный прямоугольник 131">
              <a:extLst>
                <a:ext uri="{FF2B5EF4-FFF2-40B4-BE49-F238E27FC236}">
                  <a16:creationId xmlns="" xmlns:a16="http://schemas.microsoft.com/office/drawing/2014/main" id="{6E443576-D49B-68CE-62A5-9E85E012963A}"/>
                </a:ext>
              </a:extLst>
            </p:cNvPr>
            <p:cNvSpPr/>
            <p:nvPr/>
          </p:nvSpPr>
          <p:spPr>
            <a:xfrm>
              <a:off x="-1313634" y="4079029"/>
              <a:ext cx="9500156" cy="900000"/>
            </a:xfrm>
            <a:prstGeom prst="roundRect">
              <a:avLst/>
            </a:prstGeom>
            <a:solidFill>
              <a:srgbClr val="F6F5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0" rIns="0" rtlCol="0" anchor="ctr"/>
            <a:lstStyle/>
            <a:p>
              <a:pPr lvl="0" algn="ctr" defTabSz="1193566" hangingPunct="0">
                <a:defRPr/>
              </a:pPr>
              <a:r>
                <a:rPr lang="ru-RU" sz="1000" b="1" dirty="0">
                  <a:solidFill>
                    <a:srgbClr val="6D6E71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  <a:sym typeface="PT Sans Caption"/>
                </a:rPr>
                <a:t>СИСТЕМА МАРКИРОВКИ</a:t>
              </a:r>
            </a:p>
          </p:txBody>
        </p:sp>
        <p:pic>
          <p:nvPicPr>
            <p:cNvPr id="10" name="Picture 36">
              <a:extLst>
                <a:ext uri="{FF2B5EF4-FFF2-40B4-BE49-F238E27FC236}">
                  <a16:creationId xmlns="" xmlns:a16="http://schemas.microsoft.com/office/drawing/2014/main" id="{1A40AB33-63B0-79B9-DB65-47E59879B93B}"/>
                </a:ext>
              </a:extLst>
            </p:cNvPr>
            <p:cNvPicPr>
              <a:picLocks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11112" y="4305539"/>
              <a:ext cx="447317" cy="468000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8AED4278-1FD1-0762-803E-37E5AF420E30}"/>
              </a:ext>
            </a:extLst>
          </p:cNvPr>
          <p:cNvSpPr txBox="1"/>
          <p:nvPr/>
        </p:nvSpPr>
        <p:spPr>
          <a:xfrm>
            <a:off x="550736" y="2569259"/>
            <a:ext cx="3133232" cy="1200329"/>
          </a:xfrm>
          <a:prstGeom prst="rect">
            <a:avLst/>
          </a:prstGeom>
          <a:noFill/>
          <a:ln cap="rnd">
            <a:noFill/>
          </a:ln>
          <a:effectLst>
            <a:softEdge rad="0"/>
          </a:effectLst>
        </p:spPr>
        <p:txBody>
          <a:bodyPr wrap="square">
            <a:spAutoFit/>
          </a:bodyPr>
          <a:lstStyle/>
          <a:p>
            <a:pPr>
              <a:spcBef>
                <a:spcPts val="1000"/>
              </a:spcBef>
            </a:pPr>
            <a:r>
              <a:rPr lang="ru-RU" sz="1200" dirty="0">
                <a:solidFill>
                  <a:srgbClr val="63666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При приемке товара от поставщика убедиться, что продукция промаркирована</a:t>
            </a:r>
          </a:p>
          <a:p>
            <a:pPr marL="180975" lvl="2" indent="-180975">
              <a:buFont typeface="Courier New" panose="02070309020205020404" pitchFamily="49" charset="0"/>
              <a:buChar char="o"/>
            </a:pPr>
            <a:r>
              <a:rPr lang="ru-RU" sz="1200" dirty="0">
                <a:solidFill>
                  <a:srgbClr val="63666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в кегах с </a:t>
            </a:r>
            <a:r>
              <a:rPr lang="ru-RU" sz="1200" b="1" dirty="0">
                <a:solidFill>
                  <a:srgbClr val="63666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01.04.2023</a:t>
            </a:r>
          </a:p>
          <a:p>
            <a:pPr marL="180975" lvl="2" indent="-180975">
              <a:buFont typeface="Courier New" panose="02070309020205020404" pitchFamily="49" charset="0"/>
              <a:buChar char="o"/>
            </a:pPr>
            <a:r>
              <a:rPr lang="ru-RU" sz="1200" dirty="0">
                <a:solidFill>
                  <a:srgbClr val="63666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в бутылках с </a:t>
            </a:r>
            <a:r>
              <a:rPr lang="ru-RU" sz="1200" b="1" dirty="0">
                <a:solidFill>
                  <a:srgbClr val="63666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01.10.2023</a:t>
            </a:r>
            <a:r>
              <a:rPr lang="ru-RU" sz="1200" dirty="0">
                <a:solidFill>
                  <a:srgbClr val="63666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</a:p>
          <a:p>
            <a:pPr marL="180975" lvl="2" indent="-180975">
              <a:buFont typeface="Courier New" panose="02070309020205020404" pitchFamily="49" charset="0"/>
              <a:buChar char="o"/>
            </a:pPr>
            <a:r>
              <a:rPr lang="ru-RU" sz="1200" dirty="0">
                <a:solidFill>
                  <a:srgbClr val="63666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в других видах тары с </a:t>
            </a:r>
            <a:r>
              <a:rPr lang="ru-RU" sz="1200" b="1" dirty="0">
                <a:solidFill>
                  <a:srgbClr val="63666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15.01.2024 </a:t>
            </a:r>
          </a:p>
        </p:txBody>
      </p:sp>
      <p:grpSp>
        <p:nvGrpSpPr>
          <p:cNvPr id="21" name="Group 36">
            <a:extLst>
              <a:ext uri="{FF2B5EF4-FFF2-40B4-BE49-F238E27FC236}">
                <a16:creationId xmlns="" xmlns:a16="http://schemas.microsoft.com/office/drawing/2014/main" id="{DD8B1299-177D-837F-16E2-5AC4DBCDA849}"/>
              </a:ext>
            </a:extLst>
          </p:cNvPr>
          <p:cNvGrpSpPr/>
          <p:nvPr/>
        </p:nvGrpSpPr>
        <p:grpSpPr>
          <a:xfrm>
            <a:off x="3824515" y="2591932"/>
            <a:ext cx="490653" cy="724172"/>
            <a:chOff x="2994556" y="1985670"/>
            <a:chExt cx="490653" cy="724172"/>
          </a:xfrm>
        </p:grpSpPr>
        <p:pic>
          <p:nvPicPr>
            <p:cNvPr id="23" name="Graphic 24">
              <a:extLst>
                <a:ext uri="{FF2B5EF4-FFF2-40B4-BE49-F238E27FC236}">
                  <a16:creationId xmlns="" xmlns:a16="http://schemas.microsoft.com/office/drawing/2014/main" id="{46FBBFF0-CCF9-B335-1B22-637A004F74E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193609" y="1985670"/>
              <a:ext cx="291600" cy="724172"/>
            </a:xfrm>
            <a:prstGeom prst="rect">
              <a:avLst/>
            </a:prstGeom>
          </p:spPr>
        </p:pic>
        <p:pic>
          <p:nvPicPr>
            <p:cNvPr id="28" name="Graphic 25">
              <a:extLst>
                <a:ext uri="{FF2B5EF4-FFF2-40B4-BE49-F238E27FC236}">
                  <a16:creationId xmlns="" xmlns:a16="http://schemas.microsoft.com/office/drawing/2014/main" id="{1E6DE0C3-5BC4-6D88-565C-38180A45860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2994556" y="1985670"/>
              <a:ext cx="291600" cy="724172"/>
            </a:xfrm>
            <a:prstGeom prst="rect">
              <a:avLst/>
            </a:prstGeom>
          </p:spPr>
        </p:pic>
      </p:grpSp>
      <p:grpSp>
        <p:nvGrpSpPr>
          <p:cNvPr id="29" name="Group 36">
            <a:extLst>
              <a:ext uri="{FF2B5EF4-FFF2-40B4-BE49-F238E27FC236}">
                <a16:creationId xmlns="" xmlns:a16="http://schemas.microsoft.com/office/drawing/2014/main" id="{D787F3DB-6E8B-2C26-3CF4-1505CFB7B409}"/>
              </a:ext>
            </a:extLst>
          </p:cNvPr>
          <p:cNvGrpSpPr/>
          <p:nvPr/>
        </p:nvGrpSpPr>
        <p:grpSpPr>
          <a:xfrm>
            <a:off x="7834159" y="2599450"/>
            <a:ext cx="490653" cy="724172"/>
            <a:chOff x="2994556" y="1985670"/>
            <a:chExt cx="490653" cy="724172"/>
          </a:xfrm>
        </p:grpSpPr>
        <p:pic>
          <p:nvPicPr>
            <p:cNvPr id="30" name="Graphic 24">
              <a:extLst>
                <a:ext uri="{FF2B5EF4-FFF2-40B4-BE49-F238E27FC236}">
                  <a16:creationId xmlns="" xmlns:a16="http://schemas.microsoft.com/office/drawing/2014/main" id="{BC089274-F1B6-1BCA-DE73-C32966C8CBB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193609" y="1985670"/>
              <a:ext cx="291600" cy="724172"/>
            </a:xfrm>
            <a:prstGeom prst="rect">
              <a:avLst/>
            </a:prstGeom>
          </p:spPr>
        </p:pic>
        <p:pic>
          <p:nvPicPr>
            <p:cNvPr id="31" name="Graphic 25">
              <a:extLst>
                <a:ext uri="{FF2B5EF4-FFF2-40B4-BE49-F238E27FC236}">
                  <a16:creationId xmlns="" xmlns:a16="http://schemas.microsoft.com/office/drawing/2014/main" id="{8777BADB-4E72-3905-32F7-86B0013E1A2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2994556" y="1985670"/>
              <a:ext cx="291600" cy="724172"/>
            </a:xfrm>
            <a:prstGeom prst="rect">
              <a:avLst/>
            </a:prstGeom>
          </p:spPr>
        </p:pic>
      </p:grpSp>
      <p:grpSp>
        <p:nvGrpSpPr>
          <p:cNvPr id="47" name="Группа 46">
            <a:extLst>
              <a:ext uri="{FF2B5EF4-FFF2-40B4-BE49-F238E27FC236}">
                <a16:creationId xmlns="" xmlns:a16="http://schemas.microsoft.com/office/drawing/2014/main" id="{116BB650-B8C5-170B-7940-57318DB9FA05}"/>
              </a:ext>
            </a:extLst>
          </p:cNvPr>
          <p:cNvGrpSpPr/>
          <p:nvPr/>
        </p:nvGrpSpPr>
        <p:grpSpPr>
          <a:xfrm>
            <a:off x="1678991" y="4483086"/>
            <a:ext cx="736391" cy="530548"/>
            <a:chOff x="1847434" y="4451114"/>
            <a:chExt cx="736391" cy="530548"/>
          </a:xfrm>
        </p:grpSpPr>
        <p:pic>
          <p:nvPicPr>
            <p:cNvPr id="36" name="Graphic 24">
              <a:extLst>
                <a:ext uri="{FF2B5EF4-FFF2-40B4-BE49-F238E27FC236}">
                  <a16:creationId xmlns="" xmlns:a16="http://schemas.microsoft.com/office/drawing/2014/main" id="{9C258F58-7E49-FF56-8D24-726406634E5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 rot="5400000">
              <a:off x="2063720" y="4473776"/>
              <a:ext cx="291600" cy="724172"/>
            </a:xfrm>
            <a:prstGeom prst="rect">
              <a:avLst/>
            </a:prstGeom>
          </p:spPr>
        </p:pic>
        <p:pic>
          <p:nvPicPr>
            <p:cNvPr id="46" name="Graphic 24">
              <a:extLst>
                <a:ext uri="{FF2B5EF4-FFF2-40B4-BE49-F238E27FC236}">
                  <a16:creationId xmlns="" xmlns:a16="http://schemas.microsoft.com/office/drawing/2014/main" id="{524D731B-219C-E89D-5633-B0707D24FEF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 rot="5400000">
              <a:off x="2075939" y="4234828"/>
              <a:ext cx="291600" cy="724172"/>
            </a:xfrm>
            <a:prstGeom prst="rect">
              <a:avLst/>
            </a:prstGeom>
          </p:spPr>
        </p:pic>
      </p:grpSp>
      <p:grpSp>
        <p:nvGrpSpPr>
          <p:cNvPr id="48" name="Группа 47">
            <a:extLst>
              <a:ext uri="{FF2B5EF4-FFF2-40B4-BE49-F238E27FC236}">
                <a16:creationId xmlns="" xmlns:a16="http://schemas.microsoft.com/office/drawing/2014/main" id="{4B458E73-5557-AD21-7609-839C3963793A}"/>
              </a:ext>
            </a:extLst>
          </p:cNvPr>
          <p:cNvGrpSpPr/>
          <p:nvPr/>
        </p:nvGrpSpPr>
        <p:grpSpPr>
          <a:xfrm>
            <a:off x="5712939" y="4492940"/>
            <a:ext cx="736391" cy="530548"/>
            <a:chOff x="1847434" y="4451114"/>
            <a:chExt cx="736391" cy="530548"/>
          </a:xfrm>
        </p:grpSpPr>
        <p:pic>
          <p:nvPicPr>
            <p:cNvPr id="49" name="Graphic 24">
              <a:extLst>
                <a:ext uri="{FF2B5EF4-FFF2-40B4-BE49-F238E27FC236}">
                  <a16:creationId xmlns="" xmlns:a16="http://schemas.microsoft.com/office/drawing/2014/main" id="{5C646DD1-A976-A6DE-0334-3FB5F7C5EB3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 rot="5400000">
              <a:off x="2063720" y="4473776"/>
              <a:ext cx="291600" cy="724172"/>
            </a:xfrm>
            <a:prstGeom prst="rect">
              <a:avLst/>
            </a:prstGeom>
          </p:spPr>
        </p:pic>
        <p:pic>
          <p:nvPicPr>
            <p:cNvPr id="51" name="Graphic 24">
              <a:extLst>
                <a:ext uri="{FF2B5EF4-FFF2-40B4-BE49-F238E27FC236}">
                  <a16:creationId xmlns="" xmlns:a16="http://schemas.microsoft.com/office/drawing/2014/main" id="{00996527-953F-9095-D448-B346C5E498A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 rot="5400000">
              <a:off x="2075939" y="4234828"/>
              <a:ext cx="291600" cy="724172"/>
            </a:xfrm>
            <a:prstGeom prst="rect">
              <a:avLst/>
            </a:prstGeom>
          </p:spPr>
        </p:pic>
      </p:grpSp>
      <p:grpSp>
        <p:nvGrpSpPr>
          <p:cNvPr id="52" name="Группа 51">
            <a:extLst>
              <a:ext uri="{FF2B5EF4-FFF2-40B4-BE49-F238E27FC236}">
                <a16:creationId xmlns="" xmlns:a16="http://schemas.microsoft.com/office/drawing/2014/main" id="{1BC4DCEF-051E-E1BB-D171-301D803988FE}"/>
              </a:ext>
            </a:extLst>
          </p:cNvPr>
          <p:cNvGrpSpPr/>
          <p:nvPr/>
        </p:nvGrpSpPr>
        <p:grpSpPr>
          <a:xfrm>
            <a:off x="9691724" y="4428864"/>
            <a:ext cx="736391" cy="530548"/>
            <a:chOff x="1847434" y="4451114"/>
            <a:chExt cx="736391" cy="530548"/>
          </a:xfrm>
        </p:grpSpPr>
        <p:pic>
          <p:nvPicPr>
            <p:cNvPr id="54" name="Graphic 24">
              <a:extLst>
                <a:ext uri="{FF2B5EF4-FFF2-40B4-BE49-F238E27FC236}">
                  <a16:creationId xmlns="" xmlns:a16="http://schemas.microsoft.com/office/drawing/2014/main" id="{3DB723DD-4C56-40BD-F247-FDF0BCD3E6A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 rot="5400000">
              <a:off x="2063720" y="4473776"/>
              <a:ext cx="291600" cy="724172"/>
            </a:xfrm>
            <a:prstGeom prst="rect">
              <a:avLst/>
            </a:prstGeom>
          </p:spPr>
        </p:pic>
        <p:pic>
          <p:nvPicPr>
            <p:cNvPr id="55" name="Graphic 24">
              <a:extLst>
                <a:ext uri="{FF2B5EF4-FFF2-40B4-BE49-F238E27FC236}">
                  <a16:creationId xmlns="" xmlns:a16="http://schemas.microsoft.com/office/drawing/2014/main" id="{C3F8EE99-94E3-FB6A-E679-5AF2E635EC7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 rot="5400000">
              <a:off x="2075939" y="4234828"/>
              <a:ext cx="291600" cy="724172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6E1EDA95-540A-D094-F6C1-7DF5D5845917}"/>
              </a:ext>
            </a:extLst>
          </p:cNvPr>
          <p:cNvSpPr txBox="1"/>
          <p:nvPr/>
        </p:nvSpPr>
        <p:spPr>
          <a:xfrm>
            <a:off x="1027130" y="1309113"/>
            <a:ext cx="2337392" cy="307777"/>
          </a:xfrm>
          <a:prstGeom prst="rect">
            <a:avLst/>
          </a:prstGeom>
          <a:noFill/>
          <a:ln cap="rnd">
            <a:noFill/>
          </a:ln>
          <a:effectLst>
            <a:softEdge rad="0"/>
          </a:effectLst>
        </p:spPr>
        <p:txBody>
          <a:bodyPr wrap="square">
            <a:spAutoFit/>
          </a:bodyPr>
          <a:lstStyle/>
          <a:p>
            <a:pPr>
              <a:spcBef>
                <a:spcPts val="1000"/>
              </a:spcBef>
            </a:pPr>
            <a:r>
              <a:rPr lang="ru-RU" sz="140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Рекомендация Оператора</a:t>
            </a:r>
            <a:endParaRPr lang="en-US" sz="1400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4" name="Скругленный прямоугольник 8">
            <a:extLst>
              <a:ext uri="{FF2B5EF4-FFF2-40B4-BE49-F238E27FC236}">
                <a16:creationId xmlns="" xmlns:a16="http://schemas.microsoft.com/office/drawing/2014/main" id="{F9D6D5E1-ADF2-896A-2951-C09B8B0C756C}"/>
              </a:ext>
            </a:extLst>
          </p:cNvPr>
          <p:cNvSpPr/>
          <p:nvPr/>
        </p:nvSpPr>
        <p:spPr>
          <a:xfrm>
            <a:off x="550736" y="1358979"/>
            <a:ext cx="3151337" cy="2881786"/>
          </a:xfrm>
          <a:prstGeom prst="roundRect">
            <a:avLst>
              <a:gd name="adj" fmla="val 2454"/>
            </a:avLst>
          </a:prstGeom>
          <a:noFill/>
          <a:ln>
            <a:solidFill>
              <a:srgbClr val="6E6F7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ctr"/>
          <a:lstStyle/>
          <a:p>
            <a:endParaRPr lang="en-US" sz="2400" b="1" dirty="0">
              <a:solidFill>
                <a:srgbClr val="63666A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35" name="Рисунок 34" descr="Изображение выглядит как Графика, круг, дизайн, логотип&#10;&#10;Автоматически созданное описание">
            <a:extLst>
              <a:ext uri="{FF2B5EF4-FFF2-40B4-BE49-F238E27FC236}">
                <a16:creationId xmlns="" xmlns:a16="http://schemas.microsoft.com/office/drawing/2014/main" id="{434AA394-2B80-49E3-1CA6-93B6FDCB1E8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08758" y="1684720"/>
            <a:ext cx="734675" cy="774033"/>
          </a:xfrm>
          <a:prstGeom prst="rect">
            <a:avLst/>
          </a:prstGeom>
        </p:spPr>
      </p:pic>
      <p:sp>
        <p:nvSpPr>
          <p:cNvPr id="38" name="Скругленный прямоугольник 8">
            <a:extLst>
              <a:ext uri="{FF2B5EF4-FFF2-40B4-BE49-F238E27FC236}">
                <a16:creationId xmlns="" xmlns:a16="http://schemas.microsoft.com/office/drawing/2014/main" id="{EB443EDF-DAFA-61FF-0CCB-B570E28D245A}"/>
              </a:ext>
            </a:extLst>
          </p:cNvPr>
          <p:cNvSpPr/>
          <p:nvPr/>
        </p:nvSpPr>
        <p:spPr>
          <a:xfrm>
            <a:off x="4521661" y="1340643"/>
            <a:ext cx="3168956" cy="1246473"/>
          </a:xfrm>
          <a:prstGeom prst="roundRect">
            <a:avLst>
              <a:gd name="adj" fmla="val 7011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ctr"/>
          <a:lstStyle/>
          <a:p>
            <a:endParaRPr lang="en-US" sz="2400" b="1" dirty="0">
              <a:solidFill>
                <a:srgbClr val="63666A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9" name="Скругленная прямоугольная выноска 38">
            <a:extLst>
              <a:ext uri="{FF2B5EF4-FFF2-40B4-BE49-F238E27FC236}">
                <a16:creationId xmlns="" xmlns:a16="http://schemas.microsoft.com/office/drawing/2014/main" id="{24498DE4-40BD-6B5B-D1C4-EAA553B9474E}"/>
              </a:ext>
            </a:extLst>
          </p:cNvPr>
          <p:cNvSpPr/>
          <p:nvPr/>
        </p:nvSpPr>
        <p:spPr>
          <a:xfrm>
            <a:off x="4521662" y="1339308"/>
            <a:ext cx="3168956" cy="238947"/>
          </a:xfrm>
          <a:prstGeom prst="wedgeRoundRectCallout">
            <a:avLst>
              <a:gd name="adj1" fmla="val 23547"/>
              <a:gd name="adj2" fmla="val 1766"/>
              <a:gd name="adj3" fmla="val 16667"/>
            </a:avLst>
          </a:prstGeom>
          <a:solidFill>
            <a:srgbClr val="63666A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72000" rtlCol="0" anchor="ctr"/>
          <a:lstStyle/>
          <a:p>
            <a:r>
              <a:rPr lang="ru-RU" sz="140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sz="1400" b="1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02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E0E4589A-C2B8-7250-E700-B4A280DC6D24}"/>
              </a:ext>
            </a:extLst>
          </p:cNvPr>
          <p:cNvSpPr txBox="1"/>
          <p:nvPr/>
        </p:nvSpPr>
        <p:spPr>
          <a:xfrm>
            <a:off x="4527887" y="2564904"/>
            <a:ext cx="3208920" cy="1605568"/>
          </a:xfrm>
          <a:prstGeom prst="rect">
            <a:avLst/>
          </a:prstGeom>
          <a:noFill/>
          <a:ln cap="rnd">
            <a:noFill/>
          </a:ln>
          <a:effectLst>
            <a:softEdge rad="0"/>
          </a:effectLst>
        </p:spPr>
        <p:txBody>
          <a:bodyPr wrap="square">
            <a:spAutoFit/>
          </a:bodyPr>
          <a:lstStyle/>
          <a:p>
            <a:pPr>
              <a:spcBef>
                <a:spcPts val="1000"/>
              </a:spcBef>
            </a:pPr>
            <a:r>
              <a:rPr lang="ru-RU" sz="1000" dirty="0">
                <a:solidFill>
                  <a:srgbClr val="63666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При подключении </a:t>
            </a:r>
            <a:r>
              <a:rPr lang="ru-RU" sz="1000" b="1" dirty="0">
                <a:solidFill>
                  <a:srgbClr val="63666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кеги</a:t>
            </a:r>
            <a:r>
              <a:rPr lang="ru-RU" sz="1000" dirty="0">
                <a:solidFill>
                  <a:srgbClr val="63666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к крану необходимо создать документ </a:t>
            </a:r>
            <a:r>
              <a:rPr lang="ru-RU" sz="1000" b="1" dirty="0">
                <a:solidFill>
                  <a:srgbClr val="63666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«Подключения кега» </a:t>
            </a:r>
            <a:r>
              <a:rPr lang="ru-RU" sz="1000" dirty="0">
                <a:solidFill>
                  <a:srgbClr val="63666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и</a:t>
            </a:r>
            <a:r>
              <a:rPr lang="ru-RU" sz="1000" b="1" dirty="0">
                <a:solidFill>
                  <a:srgbClr val="63666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sz="1000" dirty="0">
                <a:solidFill>
                  <a:srgbClr val="63666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отправить его в ГИС МТ не позднее </a:t>
            </a:r>
            <a:r>
              <a:rPr lang="ru-RU" sz="1000" b="1" dirty="0">
                <a:solidFill>
                  <a:srgbClr val="63666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следующего рабочего дня</a:t>
            </a:r>
            <a:r>
              <a:rPr lang="ru-RU" sz="1000" dirty="0">
                <a:solidFill>
                  <a:srgbClr val="63666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с даты подключения. </a:t>
            </a:r>
          </a:p>
          <a:p>
            <a:pPr>
              <a:spcBef>
                <a:spcPts val="1000"/>
              </a:spcBef>
            </a:pPr>
            <a:r>
              <a:rPr lang="ru-RU" sz="1000" b="1" dirty="0">
                <a:solidFill>
                  <a:srgbClr val="63666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Указав в документе: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00" b="1" dirty="0">
                <a:solidFill>
                  <a:srgbClr val="63666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Код идентификации </a:t>
            </a:r>
            <a:r>
              <a:rPr lang="ru-RU" sz="1000" dirty="0">
                <a:solidFill>
                  <a:srgbClr val="63666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кега</a:t>
            </a:r>
            <a:r>
              <a:rPr lang="en-US" sz="1000" dirty="0">
                <a:solidFill>
                  <a:srgbClr val="63666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;</a:t>
            </a:r>
            <a:endParaRPr lang="ru-RU" sz="1000" dirty="0">
              <a:solidFill>
                <a:srgbClr val="63666A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rgbClr val="63666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КПП/ФИАС по МОД</a:t>
            </a:r>
            <a:r>
              <a:rPr lang="en-US" sz="1000" dirty="0">
                <a:solidFill>
                  <a:srgbClr val="63666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;</a:t>
            </a:r>
            <a:endParaRPr lang="ru-RU" sz="1000" dirty="0">
              <a:solidFill>
                <a:srgbClr val="63666A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rgbClr val="63666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Дату подключения кега</a:t>
            </a:r>
            <a:r>
              <a:rPr lang="en-US" sz="1000" dirty="0">
                <a:solidFill>
                  <a:srgbClr val="63666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;</a:t>
            </a:r>
            <a:endParaRPr lang="ru-RU" sz="1000" dirty="0">
              <a:solidFill>
                <a:srgbClr val="63666A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rgbClr val="63666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Срок годности кега после вскрытия.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="" xmlns:a16="http://schemas.microsoft.com/office/drawing/2014/main" id="{556C3E39-02F1-1C98-5B4B-70E32F150646}"/>
              </a:ext>
            </a:extLst>
          </p:cNvPr>
          <p:cNvSpPr txBox="1"/>
          <p:nvPr/>
        </p:nvSpPr>
        <p:spPr>
          <a:xfrm>
            <a:off x="5222172" y="1302786"/>
            <a:ext cx="2337392" cy="307777"/>
          </a:xfrm>
          <a:prstGeom prst="rect">
            <a:avLst/>
          </a:prstGeom>
          <a:noFill/>
          <a:ln cap="rnd">
            <a:noFill/>
          </a:ln>
          <a:effectLst>
            <a:softEdge rad="0"/>
          </a:effectLst>
        </p:spPr>
        <p:txBody>
          <a:bodyPr wrap="square">
            <a:spAutoFit/>
          </a:bodyPr>
          <a:lstStyle/>
          <a:p>
            <a:pPr>
              <a:spcBef>
                <a:spcPts val="1000"/>
              </a:spcBef>
            </a:pPr>
            <a:r>
              <a:rPr lang="ru-RU" sz="140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пункт 88 ППР № 2173 </a:t>
            </a:r>
          </a:p>
        </p:txBody>
      </p:sp>
      <p:sp>
        <p:nvSpPr>
          <p:cNvPr id="44" name="Скругленный прямоугольник 8">
            <a:extLst>
              <a:ext uri="{FF2B5EF4-FFF2-40B4-BE49-F238E27FC236}">
                <a16:creationId xmlns="" xmlns:a16="http://schemas.microsoft.com/office/drawing/2014/main" id="{D6970E84-4D8D-4F59-975D-FA37940DC487}"/>
              </a:ext>
            </a:extLst>
          </p:cNvPr>
          <p:cNvSpPr/>
          <p:nvPr/>
        </p:nvSpPr>
        <p:spPr>
          <a:xfrm>
            <a:off x="4529313" y="1354624"/>
            <a:ext cx="3151337" cy="2881786"/>
          </a:xfrm>
          <a:prstGeom prst="roundRect">
            <a:avLst>
              <a:gd name="adj" fmla="val 2454"/>
            </a:avLst>
          </a:prstGeom>
          <a:noFill/>
          <a:ln>
            <a:solidFill>
              <a:srgbClr val="6E6F7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ctr"/>
          <a:lstStyle/>
          <a:p>
            <a:endParaRPr lang="en-US" sz="2400" b="1" dirty="0">
              <a:solidFill>
                <a:srgbClr val="63666A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50" name="Picture 4">
            <a:extLst>
              <a:ext uri="{FF2B5EF4-FFF2-40B4-BE49-F238E27FC236}">
                <a16:creationId xmlns="" xmlns:a16="http://schemas.microsoft.com/office/drawing/2014/main" id="{41341150-1BE7-D223-C294-36AE11EBEE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2207" y="1645777"/>
            <a:ext cx="1003805" cy="89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" name="Скругленный прямоугольник 8">
            <a:extLst>
              <a:ext uri="{FF2B5EF4-FFF2-40B4-BE49-F238E27FC236}">
                <a16:creationId xmlns="" xmlns:a16="http://schemas.microsoft.com/office/drawing/2014/main" id="{CDCC70DA-0CC6-35F9-E995-6CFE02F6E24B}"/>
              </a:ext>
            </a:extLst>
          </p:cNvPr>
          <p:cNvSpPr/>
          <p:nvPr/>
        </p:nvSpPr>
        <p:spPr>
          <a:xfrm>
            <a:off x="8460826" y="1349955"/>
            <a:ext cx="3168956" cy="1246473"/>
          </a:xfrm>
          <a:prstGeom prst="roundRect">
            <a:avLst>
              <a:gd name="adj" fmla="val 7011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ctr"/>
          <a:lstStyle/>
          <a:p>
            <a:endParaRPr lang="en-US" sz="2400" b="1" dirty="0">
              <a:solidFill>
                <a:srgbClr val="63666A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7" name="Скругленная прямоугольная выноска 56">
            <a:extLst>
              <a:ext uri="{FF2B5EF4-FFF2-40B4-BE49-F238E27FC236}">
                <a16:creationId xmlns="" xmlns:a16="http://schemas.microsoft.com/office/drawing/2014/main" id="{FE8AECCA-8EEE-62A5-1F4B-3E294B68A1FD}"/>
              </a:ext>
            </a:extLst>
          </p:cNvPr>
          <p:cNvSpPr/>
          <p:nvPr/>
        </p:nvSpPr>
        <p:spPr>
          <a:xfrm>
            <a:off x="8460827" y="1357009"/>
            <a:ext cx="3168956" cy="238947"/>
          </a:xfrm>
          <a:prstGeom prst="wedgeRoundRectCallout">
            <a:avLst>
              <a:gd name="adj1" fmla="val 23547"/>
              <a:gd name="adj2" fmla="val 1766"/>
              <a:gd name="adj3" fmla="val 16667"/>
            </a:avLst>
          </a:prstGeom>
          <a:solidFill>
            <a:srgbClr val="63666A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72000" rtlCol="0" anchor="ctr"/>
          <a:lstStyle/>
          <a:p>
            <a:r>
              <a:rPr lang="ru-RU" sz="140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sz="1400" b="1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03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="" xmlns:a16="http://schemas.microsoft.com/office/drawing/2014/main" id="{5F8B0E62-FCA5-8796-F786-1D7AB4571D3C}"/>
              </a:ext>
            </a:extLst>
          </p:cNvPr>
          <p:cNvSpPr txBox="1"/>
          <p:nvPr/>
        </p:nvSpPr>
        <p:spPr>
          <a:xfrm>
            <a:off x="8400256" y="2657506"/>
            <a:ext cx="1761979" cy="810478"/>
          </a:xfrm>
          <a:prstGeom prst="rect">
            <a:avLst/>
          </a:prstGeom>
          <a:noFill/>
          <a:ln cap="rnd">
            <a:noFill/>
          </a:ln>
          <a:effectLst>
            <a:softEdge rad="0"/>
          </a:effectLst>
        </p:spPr>
        <p:txBody>
          <a:bodyPr wrap="square">
            <a:spAutoFit/>
          </a:bodyPr>
          <a:lstStyle/>
          <a:p>
            <a:pPr>
              <a:spcBef>
                <a:spcPts val="1000"/>
              </a:spcBef>
            </a:pPr>
            <a:r>
              <a:rPr lang="ru-RU" sz="1000" dirty="0">
                <a:solidFill>
                  <a:srgbClr val="63666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Реализация в </a:t>
            </a:r>
            <a:r>
              <a:rPr lang="ru-RU" sz="1000" b="1" dirty="0">
                <a:solidFill>
                  <a:srgbClr val="63666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РОЗНИЦЕ</a:t>
            </a:r>
            <a:r>
              <a:rPr lang="ru-RU" sz="1000" dirty="0">
                <a:solidFill>
                  <a:srgbClr val="63666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:</a:t>
            </a:r>
          </a:p>
          <a:p>
            <a:pPr marL="96838" indent="-96838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ru-RU" sz="1000" b="1" dirty="0">
                <a:solidFill>
                  <a:srgbClr val="63666A"/>
                </a:solidFill>
                <a:highlight>
                  <a:srgbClr val="FFFF00"/>
                </a:highligh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Код маркировки кеги</a:t>
            </a:r>
          </a:p>
          <a:p>
            <a:pPr marL="96838" indent="-96838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ru-RU" sz="1000" b="1" dirty="0">
                <a:solidFill>
                  <a:srgbClr val="63666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Объем </a:t>
            </a:r>
            <a:r>
              <a:rPr lang="ru-RU" sz="1000" dirty="0">
                <a:solidFill>
                  <a:srgbClr val="63666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реализации</a:t>
            </a:r>
            <a:r>
              <a:rPr lang="en-US" sz="1000" dirty="0">
                <a:solidFill>
                  <a:srgbClr val="63666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endParaRPr lang="ru-RU" sz="1000" dirty="0">
              <a:solidFill>
                <a:srgbClr val="63666A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="" xmlns:a16="http://schemas.microsoft.com/office/drawing/2014/main" id="{83508012-8B43-CEDB-AD6F-6A0945AD58E7}"/>
              </a:ext>
            </a:extLst>
          </p:cNvPr>
          <p:cNvSpPr txBox="1"/>
          <p:nvPr/>
        </p:nvSpPr>
        <p:spPr>
          <a:xfrm>
            <a:off x="9161337" y="1312098"/>
            <a:ext cx="2337392" cy="307777"/>
          </a:xfrm>
          <a:prstGeom prst="rect">
            <a:avLst/>
          </a:prstGeom>
          <a:noFill/>
          <a:ln cap="rnd">
            <a:noFill/>
          </a:ln>
          <a:effectLst>
            <a:softEdge rad="0"/>
          </a:effectLst>
        </p:spPr>
        <p:txBody>
          <a:bodyPr wrap="square">
            <a:spAutoFit/>
          </a:bodyPr>
          <a:lstStyle/>
          <a:p>
            <a:pPr>
              <a:spcBef>
                <a:spcPts val="1000"/>
              </a:spcBef>
            </a:pPr>
            <a:r>
              <a:rPr lang="ru-RU" sz="140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пункт 83 ППР № 2173 </a:t>
            </a:r>
          </a:p>
        </p:txBody>
      </p:sp>
      <p:sp>
        <p:nvSpPr>
          <p:cNvPr id="60" name="Скругленный прямоугольник 8">
            <a:extLst>
              <a:ext uri="{FF2B5EF4-FFF2-40B4-BE49-F238E27FC236}">
                <a16:creationId xmlns="" xmlns:a16="http://schemas.microsoft.com/office/drawing/2014/main" id="{CF17B5B3-F44C-D148-1247-88EDDB45E6A3}"/>
              </a:ext>
            </a:extLst>
          </p:cNvPr>
          <p:cNvSpPr/>
          <p:nvPr/>
        </p:nvSpPr>
        <p:spPr>
          <a:xfrm>
            <a:off x="8468478" y="1363936"/>
            <a:ext cx="3151337" cy="1223180"/>
          </a:xfrm>
          <a:prstGeom prst="roundRect">
            <a:avLst>
              <a:gd name="adj" fmla="val 2454"/>
            </a:avLst>
          </a:prstGeom>
          <a:noFill/>
          <a:ln>
            <a:solidFill>
              <a:srgbClr val="6E6F7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ctr"/>
          <a:lstStyle/>
          <a:p>
            <a:endParaRPr lang="en-US" sz="2400" b="1" dirty="0">
              <a:solidFill>
                <a:srgbClr val="63666A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34" name="Рисунок 43">
            <a:extLst>
              <a:ext uri="{FF2B5EF4-FFF2-40B4-BE49-F238E27FC236}">
                <a16:creationId xmlns="" xmlns:a16="http://schemas.microsoft.com/office/drawing/2014/main" id="{40B8451E-CC96-2D94-F452-6B2DE3810F4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4667" y="1657732"/>
            <a:ext cx="868575" cy="86857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3F773A49-E0FB-A54D-4E97-67E6E5A3E1CC}"/>
              </a:ext>
            </a:extLst>
          </p:cNvPr>
          <p:cNvSpPr txBox="1"/>
          <p:nvPr/>
        </p:nvSpPr>
        <p:spPr>
          <a:xfrm>
            <a:off x="10056441" y="2641756"/>
            <a:ext cx="1553321" cy="1118255"/>
          </a:xfrm>
          <a:prstGeom prst="rect">
            <a:avLst/>
          </a:prstGeom>
          <a:noFill/>
          <a:ln cap="rnd">
            <a:noFill/>
          </a:ln>
          <a:effectLst>
            <a:softEdge rad="0"/>
          </a:effectLst>
        </p:spPr>
        <p:txBody>
          <a:bodyPr wrap="square">
            <a:spAutoFit/>
          </a:bodyPr>
          <a:lstStyle/>
          <a:p>
            <a:pPr>
              <a:spcBef>
                <a:spcPts val="1000"/>
              </a:spcBef>
            </a:pPr>
            <a:r>
              <a:rPr lang="ru-RU" sz="1000" dirty="0">
                <a:solidFill>
                  <a:srgbClr val="63666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Реализация в </a:t>
            </a:r>
            <a:r>
              <a:rPr lang="en-US" sz="1000" b="1" dirty="0" err="1">
                <a:solidFill>
                  <a:srgbClr val="63666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HoReCa</a:t>
            </a:r>
            <a:r>
              <a:rPr lang="ru-RU" sz="1000" dirty="0">
                <a:solidFill>
                  <a:srgbClr val="63666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:</a:t>
            </a:r>
          </a:p>
          <a:p>
            <a:pPr marL="96838" indent="-96838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ru-RU" sz="1000" b="1" dirty="0">
                <a:solidFill>
                  <a:srgbClr val="63666A"/>
                </a:solidFill>
                <a:highlight>
                  <a:srgbClr val="FFFF00"/>
                </a:highligh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Код маркировки кеги </a:t>
            </a:r>
            <a:r>
              <a:rPr lang="ru-RU" sz="1000" dirty="0">
                <a:solidFill>
                  <a:srgbClr val="63666A"/>
                </a:solidFill>
                <a:highlight>
                  <a:srgbClr val="FFFF00"/>
                </a:highligh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ИЛИ</a:t>
            </a:r>
            <a:r>
              <a:rPr lang="ru-RU" sz="1000" b="1" dirty="0">
                <a:solidFill>
                  <a:srgbClr val="63666A"/>
                </a:solidFill>
                <a:highlight>
                  <a:srgbClr val="FFFF00"/>
                </a:highligh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Код товара (</a:t>
            </a:r>
            <a:r>
              <a:rPr lang="en-US" sz="1000" b="1" dirty="0">
                <a:solidFill>
                  <a:srgbClr val="63666A"/>
                </a:solidFill>
                <a:highlight>
                  <a:srgbClr val="FFFF00"/>
                </a:highligh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GTIN)</a:t>
            </a:r>
            <a:endParaRPr lang="ru-RU" sz="1000" b="1" dirty="0">
              <a:solidFill>
                <a:srgbClr val="63666A"/>
              </a:solidFill>
              <a:highlight>
                <a:srgbClr val="FFFF00"/>
              </a:highlight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96838" indent="-96838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ru-RU" sz="1000" b="1" dirty="0">
                <a:solidFill>
                  <a:srgbClr val="63666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Объем </a:t>
            </a:r>
            <a:r>
              <a:rPr lang="ru-RU" sz="1000" dirty="0">
                <a:solidFill>
                  <a:srgbClr val="63666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реализации</a:t>
            </a:r>
          </a:p>
        </p:txBody>
      </p:sp>
      <p:sp>
        <p:nvSpPr>
          <p:cNvPr id="3" name="Скругленный прямоугольник 8">
            <a:extLst>
              <a:ext uri="{FF2B5EF4-FFF2-40B4-BE49-F238E27FC236}">
                <a16:creationId xmlns="" xmlns:a16="http://schemas.microsoft.com/office/drawing/2014/main" id="{4822B19A-34E1-0BB2-1357-833DFD129075}"/>
              </a:ext>
            </a:extLst>
          </p:cNvPr>
          <p:cNvSpPr/>
          <p:nvPr/>
        </p:nvSpPr>
        <p:spPr>
          <a:xfrm>
            <a:off x="8466518" y="2610281"/>
            <a:ext cx="1553321" cy="1626129"/>
          </a:xfrm>
          <a:prstGeom prst="roundRect">
            <a:avLst>
              <a:gd name="adj" fmla="val 2454"/>
            </a:avLst>
          </a:prstGeom>
          <a:noFill/>
          <a:ln>
            <a:solidFill>
              <a:srgbClr val="6E6F7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ctr"/>
          <a:lstStyle/>
          <a:p>
            <a:endParaRPr lang="en-US" sz="2400" b="1" dirty="0">
              <a:solidFill>
                <a:srgbClr val="63666A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Скругленный прямоугольник 8">
            <a:extLst>
              <a:ext uri="{FF2B5EF4-FFF2-40B4-BE49-F238E27FC236}">
                <a16:creationId xmlns="" xmlns:a16="http://schemas.microsoft.com/office/drawing/2014/main" id="{F7F40C11-225F-1F5A-360F-2B1702B3122F}"/>
              </a:ext>
            </a:extLst>
          </p:cNvPr>
          <p:cNvSpPr/>
          <p:nvPr/>
        </p:nvSpPr>
        <p:spPr>
          <a:xfrm>
            <a:off x="10066029" y="2610281"/>
            <a:ext cx="1553321" cy="1626129"/>
          </a:xfrm>
          <a:prstGeom prst="roundRect">
            <a:avLst>
              <a:gd name="adj" fmla="val 2454"/>
            </a:avLst>
          </a:prstGeom>
          <a:noFill/>
          <a:ln>
            <a:solidFill>
              <a:srgbClr val="6E6F7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ctr"/>
          <a:lstStyle/>
          <a:p>
            <a:endParaRPr lang="en-US" sz="2400" b="1" dirty="0">
              <a:solidFill>
                <a:srgbClr val="63666A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CA4C17D2-E095-3D24-CCD9-FF1233968F15}"/>
              </a:ext>
            </a:extLst>
          </p:cNvPr>
          <p:cNvSpPr txBox="1"/>
          <p:nvPr/>
        </p:nvSpPr>
        <p:spPr>
          <a:xfrm>
            <a:off x="516000" y="61238"/>
            <a:ext cx="60960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500"/>
              </a:spcBef>
            </a:pPr>
            <a:r>
              <a:rPr lang="ru-RU" altLang="ru-RU" sz="1000" dirty="0">
                <a:solidFill>
                  <a:srgbClr val="63666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Постановление Правительства РФ от 30 ноября 2022 г. №2173</a:t>
            </a:r>
          </a:p>
        </p:txBody>
      </p:sp>
    </p:spTree>
    <p:extLst>
      <p:ext uri="{BB962C8B-B14F-4D97-AF65-F5344CB8AC3E}">
        <p14:creationId xmlns:p14="http://schemas.microsoft.com/office/powerpoint/2010/main" val="9581154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Скругленный прямоугольник 8">
            <a:extLst>
              <a:ext uri="{FF2B5EF4-FFF2-40B4-BE49-F238E27FC236}">
                <a16:creationId xmlns="" xmlns:a16="http://schemas.microsoft.com/office/drawing/2014/main" id="{0E0E0CD7-44EF-BFB9-2DAC-F8B15B9FBAAA}"/>
              </a:ext>
            </a:extLst>
          </p:cNvPr>
          <p:cNvSpPr/>
          <p:nvPr/>
        </p:nvSpPr>
        <p:spPr>
          <a:xfrm>
            <a:off x="516000" y="283987"/>
            <a:ext cx="11160000" cy="720000"/>
          </a:xfrm>
          <a:prstGeom prst="roundRect">
            <a:avLst/>
          </a:prstGeom>
          <a:solidFill>
            <a:srgbClr val="F6F4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ctr"/>
          <a:lstStyle/>
          <a:p>
            <a:r>
              <a:rPr lang="ru-RU" sz="2000" b="1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Пошаговая блок-схема подготовки и работы </a:t>
            </a:r>
            <a:r>
              <a:rPr lang="ru-RU" sz="2000" b="1" dirty="0">
                <a:solidFill>
                  <a:srgbClr val="63666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для </a:t>
            </a:r>
            <a:r>
              <a:rPr lang="ru-RU" sz="2000" b="1" dirty="0">
                <a:solidFill>
                  <a:srgbClr val="63666A"/>
                </a:solidFill>
                <a:latin typeface=""/>
                <a:ea typeface="Segoe UI" panose="020B0502040204020203" pitchFamily="34" charset="0"/>
                <a:cs typeface="Segoe UI" panose="020B0502040204020203" pitchFamily="34" charset="0"/>
              </a:rPr>
              <a:t>Розницы и </a:t>
            </a:r>
            <a:r>
              <a:rPr lang="en-US" sz="2000" b="1" dirty="0" err="1">
                <a:solidFill>
                  <a:srgbClr val="63666A"/>
                </a:solidFill>
                <a:latin typeface=""/>
                <a:ea typeface="Segoe UI" panose="020B0502040204020203" pitchFamily="34" charset="0"/>
                <a:cs typeface="Segoe UI" panose="020B0502040204020203" pitchFamily="34" charset="0"/>
              </a:rPr>
              <a:t>HoReCa</a:t>
            </a:r>
            <a:r>
              <a:rPr lang="ru-RU" sz="2000" b="1" dirty="0">
                <a:solidFill>
                  <a:srgbClr val="63666A"/>
                </a:solidFill>
                <a:latin typeface="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</a:p>
          <a:p>
            <a:r>
              <a:rPr lang="ru-RU" sz="2000" b="1" dirty="0">
                <a:solidFill>
                  <a:srgbClr val="63666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с 15 января 2024 года</a:t>
            </a:r>
            <a:r>
              <a:rPr lang="ru-RU" sz="2000" b="1" dirty="0">
                <a:solidFill>
                  <a:srgbClr val="63666A"/>
                </a:solidFill>
                <a:latin typeface=""/>
                <a:ea typeface="Segoe UI" panose="020B0502040204020203" pitchFamily="34" charset="0"/>
                <a:cs typeface="Segoe UI" panose="020B0502040204020203" pitchFamily="34" charset="0"/>
              </a:rPr>
              <a:t> (по работе с пивными кегами)</a:t>
            </a:r>
            <a:endParaRPr lang="x-none" sz="2000" b="1" dirty="0">
              <a:solidFill>
                <a:srgbClr val="6D6E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4" name="Rounded Rectangle 74">
            <a:extLst>
              <a:ext uri="{FF2B5EF4-FFF2-40B4-BE49-F238E27FC236}">
                <a16:creationId xmlns="" xmlns:a16="http://schemas.microsoft.com/office/drawing/2014/main" id="{4A915175-977B-DCF6-A1CD-58AD28B4FD9B}"/>
              </a:ext>
            </a:extLst>
          </p:cNvPr>
          <p:cNvSpPr/>
          <p:nvPr/>
        </p:nvSpPr>
        <p:spPr>
          <a:xfrm>
            <a:off x="516000" y="1427757"/>
            <a:ext cx="2004446" cy="720000"/>
          </a:xfrm>
          <a:prstGeom prst="roundRect">
            <a:avLst>
              <a:gd name="adj" fmla="val 22486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Начало работы </a:t>
            </a:r>
          </a:p>
          <a:p>
            <a:pPr algn="ctr"/>
            <a:r>
              <a:rPr lang="ru-RU" sz="120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в системе маркировки</a:t>
            </a:r>
            <a:endParaRPr lang="x-none" sz="1200" b="1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5" name="Oval 50">
            <a:extLst>
              <a:ext uri="{FF2B5EF4-FFF2-40B4-BE49-F238E27FC236}">
                <a16:creationId xmlns="" xmlns:a16="http://schemas.microsoft.com/office/drawing/2014/main" id="{87D65573-54F5-1A06-4001-949357DFD459}"/>
              </a:ext>
            </a:extLst>
          </p:cNvPr>
          <p:cNvSpPr/>
          <p:nvPr/>
        </p:nvSpPr>
        <p:spPr>
          <a:xfrm>
            <a:off x="236497" y="1129781"/>
            <a:ext cx="559006" cy="575784"/>
          </a:xfrm>
          <a:prstGeom prst="ellipse">
            <a:avLst/>
          </a:prstGeom>
          <a:solidFill>
            <a:srgbClr val="F6F42E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rgbClr val="63666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</a:t>
            </a:r>
            <a:endParaRPr lang="x-none" sz="1200" b="1" dirty="0">
              <a:solidFill>
                <a:srgbClr val="63666A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6" name="Rounded Rectangle 74">
            <a:extLst>
              <a:ext uri="{FF2B5EF4-FFF2-40B4-BE49-F238E27FC236}">
                <a16:creationId xmlns="" xmlns:a16="http://schemas.microsoft.com/office/drawing/2014/main" id="{C69BE72C-A2F2-AB91-5DC9-3749041D3C5C}"/>
              </a:ext>
            </a:extLst>
          </p:cNvPr>
          <p:cNvSpPr/>
          <p:nvPr/>
        </p:nvSpPr>
        <p:spPr>
          <a:xfrm>
            <a:off x="516009" y="2522828"/>
            <a:ext cx="2004437" cy="720000"/>
          </a:xfrm>
          <a:prstGeom prst="roundRect">
            <a:avLst>
              <a:gd name="adj" fmla="val 22486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000" dirty="0">
                <a:solidFill>
                  <a:srgbClr val="6D6E71"/>
                </a:solidFill>
                <a:latin typeface="PT Sans" panose="020B0503020203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Получить </a:t>
            </a:r>
          </a:p>
          <a:p>
            <a:pPr algn="ctr"/>
            <a:r>
              <a:rPr lang="ru-RU" sz="1000" b="1" dirty="0">
                <a:solidFill>
                  <a:srgbClr val="6D6E71"/>
                </a:solidFill>
                <a:latin typeface="PT Sans" panose="020B0503020203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УКЭП,</a:t>
            </a:r>
            <a:r>
              <a:rPr lang="ru-RU" sz="1000" dirty="0">
                <a:solidFill>
                  <a:srgbClr val="6D6E71"/>
                </a:solidFill>
                <a:latin typeface="PT Sans" panose="020B0503020203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установить драйвера и плагин для браузера </a:t>
            </a:r>
            <a:endParaRPr lang="x-none" sz="1000" dirty="0">
              <a:solidFill>
                <a:srgbClr val="6D6E71"/>
              </a:solidFill>
              <a:latin typeface="PT Sans" panose="020B0503020203020204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7" name="Oval 50">
            <a:extLst>
              <a:ext uri="{FF2B5EF4-FFF2-40B4-BE49-F238E27FC236}">
                <a16:creationId xmlns="" xmlns:a16="http://schemas.microsoft.com/office/drawing/2014/main" id="{C3A49DA3-1FCA-2F25-9C2C-1EBC56C701EF}"/>
              </a:ext>
            </a:extLst>
          </p:cNvPr>
          <p:cNvSpPr/>
          <p:nvPr/>
        </p:nvSpPr>
        <p:spPr>
          <a:xfrm>
            <a:off x="266875" y="2221763"/>
            <a:ext cx="559006" cy="575784"/>
          </a:xfrm>
          <a:prstGeom prst="ellipse">
            <a:avLst/>
          </a:prstGeom>
          <a:solidFill>
            <a:schemeClr val="bg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>
                <a:solidFill>
                  <a:srgbClr val="63666A"/>
                </a:solidFill>
                <a:latin typeface="PT Sans" panose="020B0503020203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1.1</a:t>
            </a:r>
            <a:endParaRPr lang="x-none" sz="1000" dirty="0">
              <a:solidFill>
                <a:srgbClr val="63666A"/>
              </a:solidFill>
              <a:latin typeface="PT Sans" panose="020B0503020203020204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46" name="Straight Arrow Connector 60">
            <a:extLst>
              <a:ext uri="{FF2B5EF4-FFF2-40B4-BE49-F238E27FC236}">
                <a16:creationId xmlns="" xmlns:a16="http://schemas.microsoft.com/office/drawing/2014/main" id="{E026377F-F001-8B4C-D762-ECC896308918}"/>
              </a:ext>
            </a:extLst>
          </p:cNvPr>
          <p:cNvCxnSpPr>
            <a:cxnSpLocks/>
          </p:cNvCxnSpPr>
          <p:nvPr/>
        </p:nvCxnSpPr>
        <p:spPr>
          <a:xfrm>
            <a:off x="1467961" y="2147757"/>
            <a:ext cx="0" cy="368342"/>
          </a:xfrm>
          <a:prstGeom prst="straightConnector1">
            <a:avLst/>
          </a:prstGeom>
          <a:ln w="25400">
            <a:solidFill>
              <a:schemeClr val="bg1">
                <a:lumMod val="8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ounded Rectangle 74">
            <a:extLst>
              <a:ext uri="{FF2B5EF4-FFF2-40B4-BE49-F238E27FC236}">
                <a16:creationId xmlns="" xmlns:a16="http://schemas.microsoft.com/office/drawing/2014/main" id="{B884C08F-19A6-7F88-39C5-44B6AA987D68}"/>
              </a:ext>
            </a:extLst>
          </p:cNvPr>
          <p:cNvSpPr/>
          <p:nvPr/>
        </p:nvSpPr>
        <p:spPr>
          <a:xfrm>
            <a:off x="485631" y="3624550"/>
            <a:ext cx="2004437" cy="720000"/>
          </a:xfrm>
          <a:prstGeom prst="roundRect">
            <a:avLst>
              <a:gd name="adj" fmla="val 22486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000" dirty="0">
                <a:solidFill>
                  <a:srgbClr val="6D6E71"/>
                </a:solidFill>
                <a:latin typeface="PT Sans" panose="020B0503020203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Пройти регистрацию </a:t>
            </a:r>
          </a:p>
          <a:p>
            <a:pPr algn="ctr"/>
            <a:r>
              <a:rPr lang="ru-RU" sz="1000" dirty="0">
                <a:solidFill>
                  <a:srgbClr val="6D6E71"/>
                </a:solidFill>
                <a:latin typeface="PT Sans" panose="020B0503020203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в </a:t>
            </a:r>
            <a:r>
              <a:rPr lang="ru-RU" sz="1000" b="1" dirty="0">
                <a:solidFill>
                  <a:srgbClr val="6D6E71"/>
                </a:solidFill>
                <a:latin typeface="PT Sans" panose="020B0503020203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ГИС МТ</a:t>
            </a:r>
            <a:endParaRPr lang="ru-RU" sz="1000" b="1" baseline="30000" dirty="0">
              <a:solidFill>
                <a:srgbClr val="6D6E71"/>
              </a:solidFill>
              <a:latin typeface="PT Sans" panose="020B0503020203020204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ru-RU" sz="1000" dirty="0">
                <a:solidFill>
                  <a:srgbClr val="6D6E71"/>
                </a:solidFill>
                <a:latin typeface="PT Sans" panose="020B0503020203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указав тип участника</a:t>
            </a:r>
          </a:p>
          <a:p>
            <a:pPr algn="ctr"/>
            <a:r>
              <a:rPr lang="ru-RU" sz="1000" dirty="0">
                <a:solidFill>
                  <a:srgbClr val="6D6E71"/>
                </a:solidFill>
                <a:latin typeface="PT Sans" panose="020B0503020203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sz="1000" b="1" dirty="0">
                <a:solidFill>
                  <a:srgbClr val="6D6E71"/>
                </a:solidFill>
                <a:latin typeface="PT Sans" panose="020B0503020203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«Розничная торговля»</a:t>
            </a:r>
            <a:r>
              <a:rPr lang="ru-RU" sz="1000" dirty="0">
                <a:solidFill>
                  <a:srgbClr val="6D6E71"/>
                </a:solidFill>
                <a:latin typeface="PT Sans" panose="020B0503020203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</a:p>
        </p:txBody>
      </p:sp>
      <p:sp>
        <p:nvSpPr>
          <p:cNvPr id="27" name="Oval 50">
            <a:extLst>
              <a:ext uri="{FF2B5EF4-FFF2-40B4-BE49-F238E27FC236}">
                <a16:creationId xmlns="" xmlns:a16="http://schemas.microsoft.com/office/drawing/2014/main" id="{E9A1DF65-51BE-E93A-F35A-07C3D9C32256}"/>
              </a:ext>
            </a:extLst>
          </p:cNvPr>
          <p:cNvSpPr/>
          <p:nvPr/>
        </p:nvSpPr>
        <p:spPr>
          <a:xfrm>
            <a:off x="236497" y="3339813"/>
            <a:ext cx="559006" cy="575784"/>
          </a:xfrm>
          <a:prstGeom prst="ellipse">
            <a:avLst/>
          </a:prstGeom>
          <a:solidFill>
            <a:schemeClr val="bg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>
                <a:solidFill>
                  <a:srgbClr val="63666A"/>
                </a:solidFill>
                <a:latin typeface="PT Sans" panose="020B0503020203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1.2</a:t>
            </a:r>
            <a:endParaRPr lang="x-none" sz="1000" dirty="0">
              <a:solidFill>
                <a:srgbClr val="63666A"/>
              </a:solidFill>
              <a:latin typeface="PT Sans" panose="020B0503020203020204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28" name="Straight Arrow Connector 60">
            <a:extLst>
              <a:ext uri="{FF2B5EF4-FFF2-40B4-BE49-F238E27FC236}">
                <a16:creationId xmlns="" xmlns:a16="http://schemas.microsoft.com/office/drawing/2014/main" id="{6305166C-259F-5C06-51B2-6FAF15D60892}"/>
              </a:ext>
            </a:extLst>
          </p:cNvPr>
          <p:cNvCxnSpPr>
            <a:cxnSpLocks/>
          </p:cNvCxnSpPr>
          <p:nvPr/>
        </p:nvCxnSpPr>
        <p:spPr>
          <a:xfrm>
            <a:off x="1467961" y="3242828"/>
            <a:ext cx="0" cy="368342"/>
          </a:xfrm>
          <a:prstGeom prst="straightConnector1">
            <a:avLst/>
          </a:prstGeom>
          <a:ln w="25400">
            <a:solidFill>
              <a:schemeClr val="bg1">
                <a:lumMod val="8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ounded Rectangle 74">
            <a:extLst>
              <a:ext uri="{FF2B5EF4-FFF2-40B4-BE49-F238E27FC236}">
                <a16:creationId xmlns="" xmlns:a16="http://schemas.microsoft.com/office/drawing/2014/main" id="{F5D43060-7E89-8155-5C86-1D56E7806C36}"/>
              </a:ext>
            </a:extLst>
          </p:cNvPr>
          <p:cNvSpPr/>
          <p:nvPr/>
        </p:nvSpPr>
        <p:spPr>
          <a:xfrm>
            <a:off x="481835" y="4722438"/>
            <a:ext cx="2004437" cy="720000"/>
          </a:xfrm>
          <a:prstGeom prst="roundRect">
            <a:avLst>
              <a:gd name="adj" fmla="val 22486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000" dirty="0">
                <a:solidFill>
                  <a:srgbClr val="6D6E71"/>
                </a:solidFill>
                <a:latin typeface="PT Sans" panose="020B0503020203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Активировать товарную группу </a:t>
            </a:r>
          </a:p>
          <a:p>
            <a:pPr algn="ctr"/>
            <a:r>
              <a:rPr lang="ru-RU" sz="1000" b="1" dirty="0">
                <a:solidFill>
                  <a:srgbClr val="606668"/>
                </a:solidFill>
                <a:effectLst/>
                <a:latin typeface="PT Sans" panose="020B0503020203020204" pitchFamily="34" charset="0"/>
              </a:rPr>
              <a:t>«Пиво и пивные напитки»</a:t>
            </a:r>
          </a:p>
        </p:txBody>
      </p:sp>
      <p:sp>
        <p:nvSpPr>
          <p:cNvPr id="33" name="Oval 50">
            <a:extLst>
              <a:ext uri="{FF2B5EF4-FFF2-40B4-BE49-F238E27FC236}">
                <a16:creationId xmlns="" xmlns:a16="http://schemas.microsoft.com/office/drawing/2014/main" id="{699788AE-3B71-A846-E799-8C8E2B641243}"/>
              </a:ext>
            </a:extLst>
          </p:cNvPr>
          <p:cNvSpPr/>
          <p:nvPr/>
        </p:nvSpPr>
        <p:spPr>
          <a:xfrm>
            <a:off x="232701" y="4421373"/>
            <a:ext cx="559006" cy="575784"/>
          </a:xfrm>
          <a:prstGeom prst="ellipse">
            <a:avLst/>
          </a:prstGeom>
          <a:solidFill>
            <a:schemeClr val="bg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>
                <a:solidFill>
                  <a:srgbClr val="63666A"/>
                </a:solidFill>
                <a:latin typeface="PT Sans" panose="020B0503020203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1.3</a:t>
            </a:r>
            <a:endParaRPr lang="x-none" sz="1000" dirty="0">
              <a:solidFill>
                <a:srgbClr val="63666A"/>
              </a:solidFill>
              <a:latin typeface="PT Sans" panose="020B0503020203020204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34" name="Straight Arrow Connector 60">
            <a:extLst>
              <a:ext uri="{FF2B5EF4-FFF2-40B4-BE49-F238E27FC236}">
                <a16:creationId xmlns="" xmlns:a16="http://schemas.microsoft.com/office/drawing/2014/main" id="{3BE346E0-1199-8129-13DF-687241144471}"/>
              </a:ext>
            </a:extLst>
          </p:cNvPr>
          <p:cNvCxnSpPr>
            <a:cxnSpLocks/>
          </p:cNvCxnSpPr>
          <p:nvPr/>
        </p:nvCxnSpPr>
        <p:spPr>
          <a:xfrm>
            <a:off x="1464165" y="4340716"/>
            <a:ext cx="0" cy="368342"/>
          </a:xfrm>
          <a:prstGeom prst="straightConnector1">
            <a:avLst/>
          </a:prstGeom>
          <a:ln w="25400">
            <a:solidFill>
              <a:schemeClr val="bg1">
                <a:lumMod val="8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ounded Rectangle 74">
            <a:extLst>
              <a:ext uri="{FF2B5EF4-FFF2-40B4-BE49-F238E27FC236}">
                <a16:creationId xmlns="" xmlns:a16="http://schemas.microsoft.com/office/drawing/2014/main" id="{738AE718-F70C-CBBA-9EAE-AF707A7CFD29}"/>
              </a:ext>
            </a:extLst>
          </p:cNvPr>
          <p:cNvSpPr/>
          <p:nvPr/>
        </p:nvSpPr>
        <p:spPr>
          <a:xfrm>
            <a:off x="481835" y="5854013"/>
            <a:ext cx="2004437" cy="720000"/>
          </a:xfrm>
          <a:prstGeom prst="roundRect">
            <a:avLst>
              <a:gd name="adj" fmla="val 22486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000" dirty="0">
                <a:solidFill>
                  <a:srgbClr val="6D6E71"/>
                </a:solidFill>
                <a:latin typeface="PT Sans" panose="020B0503020203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Заполнить </a:t>
            </a:r>
          </a:p>
          <a:p>
            <a:pPr algn="ctr"/>
            <a:r>
              <a:rPr lang="ru-RU" sz="1000" b="1" dirty="0">
                <a:solidFill>
                  <a:srgbClr val="6D6E71"/>
                </a:solidFill>
                <a:latin typeface="PT Sans" panose="020B0503020203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Профиль в ЛК, проверить </a:t>
            </a:r>
            <a:r>
              <a:rPr lang="ru-RU" sz="1000" b="1" dirty="0" err="1">
                <a:solidFill>
                  <a:srgbClr val="6D6E71"/>
                </a:solidFill>
                <a:latin typeface="PT Sans" panose="020B0503020203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МОДы</a:t>
            </a:r>
            <a:endParaRPr lang="ru-RU" sz="1000" b="1" baseline="30000" dirty="0">
              <a:solidFill>
                <a:srgbClr val="6D6E71"/>
              </a:solidFill>
              <a:latin typeface="PT Sans" panose="020B0503020203020204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ru-RU" sz="1000" dirty="0">
                <a:solidFill>
                  <a:srgbClr val="6D6E71"/>
                </a:solidFill>
                <a:latin typeface="PT Sans" panose="020B0503020203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и подписать </a:t>
            </a:r>
            <a:r>
              <a:rPr lang="ru-RU" sz="1000" b="1" dirty="0">
                <a:solidFill>
                  <a:srgbClr val="6D6E71"/>
                </a:solidFill>
                <a:latin typeface="PT Sans" panose="020B0503020203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договор</a:t>
            </a:r>
          </a:p>
        </p:txBody>
      </p:sp>
      <p:sp>
        <p:nvSpPr>
          <p:cNvPr id="44" name="Oval 50">
            <a:extLst>
              <a:ext uri="{FF2B5EF4-FFF2-40B4-BE49-F238E27FC236}">
                <a16:creationId xmlns="" xmlns:a16="http://schemas.microsoft.com/office/drawing/2014/main" id="{E673D33E-0191-16E8-51EC-381236F1462F}"/>
              </a:ext>
            </a:extLst>
          </p:cNvPr>
          <p:cNvSpPr/>
          <p:nvPr/>
        </p:nvSpPr>
        <p:spPr>
          <a:xfrm>
            <a:off x="232701" y="5552948"/>
            <a:ext cx="559006" cy="575784"/>
          </a:xfrm>
          <a:prstGeom prst="ellipse">
            <a:avLst/>
          </a:prstGeom>
          <a:solidFill>
            <a:schemeClr val="bg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>
                <a:solidFill>
                  <a:srgbClr val="63666A"/>
                </a:solidFill>
                <a:latin typeface="PT Sans" panose="020B0503020203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1.4</a:t>
            </a:r>
            <a:endParaRPr lang="x-none" sz="1000" dirty="0">
              <a:solidFill>
                <a:srgbClr val="63666A"/>
              </a:solidFill>
              <a:latin typeface="PT Sans" panose="020B0503020203020204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45" name="Straight Arrow Connector 60">
            <a:extLst>
              <a:ext uri="{FF2B5EF4-FFF2-40B4-BE49-F238E27FC236}">
                <a16:creationId xmlns="" xmlns:a16="http://schemas.microsoft.com/office/drawing/2014/main" id="{3DD817B0-3180-5064-4BC9-0A65EED8AE13}"/>
              </a:ext>
            </a:extLst>
          </p:cNvPr>
          <p:cNvCxnSpPr>
            <a:cxnSpLocks/>
          </p:cNvCxnSpPr>
          <p:nvPr/>
        </p:nvCxnSpPr>
        <p:spPr>
          <a:xfrm>
            <a:off x="1464165" y="5455963"/>
            <a:ext cx="0" cy="368342"/>
          </a:xfrm>
          <a:prstGeom prst="straightConnector1">
            <a:avLst/>
          </a:prstGeom>
          <a:ln w="25400">
            <a:solidFill>
              <a:schemeClr val="bg1">
                <a:lumMod val="8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ounded Rectangle 74">
            <a:extLst>
              <a:ext uri="{FF2B5EF4-FFF2-40B4-BE49-F238E27FC236}">
                <a16:creationId xmlns="" xmlns:a16="http://schemas.microsoft.com/office/drawing/2014/main" id="{E839A9FB-5F15-B5B0-78B4-BB3B3EFC39B9}"/>
              </a:ext>
            </a:extLst>
          </p:cNvPr>
          <p:cNvSpPr/>
          <p:nvPr/>
        </p:nvSpPr>
        <p:spPr>
          <a:xfrm>
            <a:off x="3018705" y="1427757"/>
            <a:ext cx="2004446" cy="720000"/>
          </a:xfrm>
          <a:prstGeom prst="roundRect">
            <a:avLst>
              <a:gd name="adj" fmla="val 22486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Техническая подготовка</a:t>
            </a:r>
            <a:endParaRPr lang="x-none" sz="1200" b="1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8" name="Oval 50">
            <a:extLst>
              <a:ext uri="{FF2B5EF4-FFF2-40B4-BE49-F238E27FC236}">
                <a16:creationId xmlns="" xmlns:a16="http://schemas.microsoft.com/office/drawing/2014/main" id="{23F76FBB-4E7E-18DE-2D9E-6F02D7D131D1}"/>
              </a:ext>
            </a:extLst>
          </p:cNvPr>
          <p:cNvSpPr/>
          <p:nvPr/>
        </p:nvSpPr>
        <p:spPr>
          <a:xfrm>
            <a:off x="2739202" y="1129781"/>
            <a:ext cx="559006" cy="575784"/>
          </a:xfrm>
          <a:prstGeom prst="ellipse">
            <a:avLst/>
          </a:prstGeom>
          <a:solidFill>
            <a:srgbClr val="F6F42E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rgbClr val="63666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</a:t>
            </a:r>
            <a:endParaRPr lang="x-none" sz="1200" b="1" dirty="0">
              <a:solidFill>
                <a:srgbClr val="63666A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1" name="Rounded Rectangle 74">
            <a:extLst>
              <a:ext uri="{FF2B5EF4-FFF2-40B4-BE49-F238E27FC236}">
                <a16:creationId xmlns="" xmlns:a16="http://schemas.microsoft.com/office/drawing/2014/main" id="{B8ADF78E-6C9C-662A-A088-882106BF6254}"/>
              </a:ext>
            </a:extLst>
          </p:cNvPr>
          <p:cNvSpPr/>
          <p:nvPr/>
        </p:nvSpPr>
        <p:spPr>
          <a:xfrm>
            <a:off x="3018714" y="2522828"/>
            <a:ext cx="2004437" cy="720000"/>
          </a:xfrm>
          <a:prstGeom prst="roundRect">
            <a:avLst>
              <a:gd name="adj" fmla="val 22486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000" dirty="0">
                <a:solidFill>
                  <a:srgbClr val="6D6E71"/>
                </a:solidFill>
                <a:latin typeface="PT Sans" panose="020B0503020203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Проверить </a:t>
            </a:r>
            <a:r>
              <a:rPr lang="ru-RU" sz="1000" b="1" dirty="0">
                <a:solidFill>
                  <a:srgbClr val="6D6E71"/>
                </a:solidFill>
                <a:latin typeface="PT Sans" panose="020B0503020203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договор</a:t>
            </a:r>
            <a:r>
              <a:rPr lang="ru-RU" sz="1000" dirty="0">
                <a:solidFill>
                  <a:srgbClr val="6D6E71"/>
                </a:solidFill>
                <a:latin typeface="PT Sans" panose="020B0503020203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</a:p>
          <a:p>
            <a:pPr algn="ctr"/>
            <a:r>
              <a:rPr lang="ru-RU" sz="1000" dirty="0">
                <a:solidFill>
                  <a:srgbClr val="6D6E71"/>
                </a:solidFill>
                <a:latin typeface="PT Sans" panose="020B0503020203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с Оператором Фискальных Данных (</a:t>
            </a:r>
            <a:r>
              <a:rPr lang="ru-RU" sz="1000" b="1" dirty="0">
                <a:solidFill>
                  <a:srgbClr val="6D6E71"/>
                </a:solidFill>
                <a:latin typeface="PT Sans" panose="020B0503020203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ОФД</a:t>
            </a:r>
            <a:r>
              <a:rPr lang="ru-RU" sz="1000" dirty="0">
                <a:solidFill>
                  <a:srgbClr val="6D6E71"/>
                </a:solidFill>
                <a:latin typeface="PT Sans" panose="020B0503020203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) </a:t>
            </a:r>
            <a:endParaRPr lang="x-none" sz="1000" dirty="0">
              <a:solidFill>
                <a:srgbClr val="6D6E71"/>
              </a:solidFill>
              <a:latin typeface="PT Sans" panose="020B0503020203020204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2" name="Oval 50">
            <a:extLst>
              <a:ext uri="{FF2B5EF4-FFF2-40B4-BE49-F238E27FC236}">
                <a16:creationId xmlns="" xmlns:a16="http://schemas.microsoft.com/office/drawing/2014/main" id="{33E622D1-8498-340E-F13E-E0605213C69C}"/>
              </a:ext>
            </a:extLst>
          </p:cNvPr>
          <p:cNvSpPr/>
          <p:nvPr/>
        </p:nvSpPr>
        <p:spPr>
          <a:xfrm>
            <a:off x="2769580" y="2221763"/>
            <a:ext cx="559006" cy="575784"/>
          </a:xfrm>
          <a:prstGeom prst="ellipse">
            <a:avLst/>
          </a:prstGeom>
          <a:solidFill>
            <a:schemeClr val="bg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>
                <a:solidFill>
                  <a:srgbClr val="63666A"/>
                </a:solidFill>
                <a:latin typeface="PT Sans" panose="020B0503020203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2.1</a:t>
            </a:r>
            <a:endParaRPr lang="x-none" sz="1000" dirty="0">
              <a:solidFill>
                <a:srgbClr val="63666A"/>
              </a:solidFill>
              <a:latin typeface="PT Sans" panose="020B0503020203020204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54" name="Straight Arrow Connector 60">
            <a:extLst>
              <a:ext uri="{FF2B5EF4-FFF2-40B4-BE49-F238E27FC236}">
                <a16:creationId xmlns="" xmlns:a16="http://schemas.microsoft.com/office/drawing/2014/main" id="{55D49CA3-D6CC-02BE-2A47-E75E002FA245}"/>
              </a:ext>
            </a:extLst>
          </p:cNvPr>
          <p:cNvCxnSpPr>
            <a:cxnSpLocks/>
          </p:cNvCxnSpPr>
          <p:nvPr/>
        </p:nvCxnSpPr>
        <p:spPr>
          <a:xfrm>
            <a:off x="3970666" y="2147757"/>
            <a:ext cx="0" cy="368342"/>
          </a:xfrm>
          <a:prstGeom prst="straightConnector1">
            <a:avLst/>
          </a:prstGeom>
          <a:ln w="25400">
            <a:solidFill>
              <a:schemeClr val="bg1">
                <a:lumMod val="8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ounded Rectangle 74">
            <a:extLst>
              <a:ext uri="{FF2B5EF4-FFF2-40B4-BE49-F238E27FC236}">
                <a16:creationId xmlns="" xmlns:a16="http://schemas.microsoft.com/office/drawing/2014/main" id="{6073D75D-51B1-00BF-BCD3-CB9A1EB29D0D}"/>
              </a:ext>
            </a:extLst>
          </p:cNvPr>
          <p:cNvSpPr/>
          <p:nvPr/>
        </p:nvSpPr>
        <p:spPr>
          <a:xfrm>
            <a:off x="2988336" y="3624550"/>
            <a:ext cx="2004437" cy="720000"/>
          </a:xfrm>
          <a:prstGeom prst="roundRect">
            <a:avLst>
              <a:gd name="adj" fmla="val 22486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000" b="1" dirty="0">
                <a:solidFill>
                  <a:srgbClr val="6D6E71"/>
                </a:solidFill>
                <a:latin typeface="PT Sans" panose="020B0503020203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Обновить</a:t>
            </a:r>
            <a:r>
              <a:rPr lang="ru-RU" sz="1000" dirty="0">
                <a:solidFill>
                  <a:srgbClr val="6D6E71"/>
                </a:solidFill>
                <a:latin typeface="PT Sans" panose="020B0503020203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и </a:t>
            </a:r>
            <a:r>
              <a:rPr lang="ru-RU" sz="1000" b="1" dirty="0">
                <a:solidFill>
                  <a:srgbClr val="6D6E71"/>
                </a:solidFill>
                <a:latin typeface="PT Sans" panose="020B0503020203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настроить</a:t>
            </a:r>
            <a:r>
              <a:rPr lang="ru-RU" sz="1000" dirty="0">
                <a:solidFill>
                  <a:srgbClr val="6D6E71"/>
                </a:solidFill>
                <a:latin typeface="PT Sans" panose="020B0503020203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</a:p>
          <a:p>
            <a:pPr algn="ctr"/>
            <a:r>
              <a:rPr lang="ru-RU" sz="1000" dirty="0">
                <a:solidFill>
                  <a:srgbClr val="6D6E71"/>
                </a:solidFill>
                <a:latin typeface="PT Sans" panose="020B0503020203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кассовое и учетное программное обеспечение  </a:t>
            </a:r>
          </a:p>
        </p:txBody>
      </p:sp>
      <p:sp>
        <p:nvSpPr>
          <p:cNvPr id="63" name="Oval 50">
            <a:extLst>
              <a:ext uri="{FF2B5EF4-FFF2-40B4-BE49-F238E27FC236}">
                <a16:creationId xmlns="" xmlns:a16="http://schemas.microsoft.com/office/drawing/2014/main" id="{5D29C521-AF0D-2E65-D0B4-82955C89D933}"/>
              </a:ext>
            </a:extLst>
          </p:cNvPr>
          <p:cNvSpPr/>
          <p:nvPr/>
        </p:nvSpPr>
        <p:spPr>
          <a:xfrm>
            <a:off x="2739202" y="3339813"/>
            <a:ext cx="559006" cy="575784"/>
          </a:xfrm>
          <a:prstGeom prst="ellipse">
            <a:avLst/>
          </a:prstGeom>
          <a:solidFill>
            <a:schemeClr val="bg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>
                <a:solidFill>
                  <a:srgbClr val="63666A"/>
                </a:solidFill>
                <a:latin typeface="PT Sans" panose="020B0503020203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2.2</a:t>
            </a:r>
            <a:endParaRPr lang="x-none" sz="1000" dirty="0">
              <a:solidFill>
                <a:srgbClr val="63666A"/>
              </a:solidFill>
              <a:latin typeface="PT Sans" panose="020B0503020203020204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64" name="Straight Arrow Connector 60">
            <a:extLst>
              <a:ext uri="{FF2B5EF4-FFF2-40B4-BE49-F238E27FC236}">
                <a16:creationId xmlns="" xmlns:a16="http://schemas.microsoft.com/office/drawing/2014/main" id="{9F520557-E352-E06F-082D-35371B97AC4B}"/>
              </a:ext>
            </a:extLst>
          </p:cNvPr>
          <p:cNvCxnSpPr>
            <a:cxnSpLocks/>
          </p:cNvCxnSpPr>
          <p:nvPr/>
        </p:nvCxnSpPr>
        <p:spPr>
          <a:xfrm>
            <a:off x="3970666" y="3242828"/>
            <a:ext cx="0" cy="368342"/>
          </a:xfrm>
          <a:prstGeom prst="straightConnector1">
            <a:avLst/>
          </a:prstGeom>
          <a:ln w="25400">
            <a:solidFill>
              <a:schemeClr val="bg1">
                <a:lumMod val="8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Rounded Rectangle 74">
            <a:extLst>
              <a:ext uri="{FF2B5EF4-FFF2-40B4-BE49-F238E27FC236}">
                <a16:creationId xmlns="" xmlns:a16="http://schemas.microsoft.com/office/drawing/2014/main" id="{2ADA8B79-4A2C-95A2-D999-B8DF3CBB1E99}"/>
              </a:ext>
            </a:extLst>
          </p:cNvPr>
          <p:cNvSpPr/>
          <p:nvPr/>
        </p:nvSpPr>
        <p:spPr>
          <a:xfrm>
            <a:off x="2984540" y="4722438"/>
            <a:ext cx="2004437" cy="720000"/>
          </a:xfrm>
          <a:prstGeom prst="roundRect">
            <a:avLst>
              <a:gd name="adj" fmla="val 22486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000" b="1" dirty="0">
                <a:solidFill>
                  <a:srgbClr val="6D6E71"/>
                </a:solidFill>
                <a:latin typeface="PT Sans" panose="020B0503020203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Подключить</a:t>
            </a:r>
            <a:r>
              <a:rPr lang="ru-RU" sz="1000" dirty="0">
                <a:solidFill>
                  <a:srgbClr val="6D6E71"/>
                </a:solidFill>
                <a:latin typeface="PT Sans" panose="020B0503020203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к кассе </a:t>
            </a:r>
            <a:r>
              <a:rPr lang="ru-RU" sz="1000" b="1" dirty="0">
                <a:solidFill>
                  <a:srgbClr val="6D6E71"/>
                </a:solidFill>
                <a:latin typeface="PT Sans" panose="020B0503020203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</a:t>
            </a:r>
            <a:r>
              <a:rPr lang="en" sz="1000" b="1" dirty="0">
                <a:solidFill>
                  <a:srgbClr val="6D6E71"/>
                </a:solidFill>
                <a:latin typeface="PT Sans" panose="020B0503020203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D-</a:t>
            </a:r>
            <a:r>
              <a:rPr lang="ru-RU" sz="1000" b="1" dirty="0">
                <a:solidFill>
                  <a:srgbClr val="6D6E71"/>
                </a:solidFill>
                <a:latin typeface="PT Sans" panose="020B0503020203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сканер </a:t>
            </a:r>
            <a:endParaRPr lang="ru-RU" sz="1000" b="1" dirty="0">
              <a:solidFill>
                <a:srgbClr val="606668"/>
              </a:solidFill>
              <a:effectLst/>
              <a:latin typeface=""/>
            </a:endParaRPr>
          </a:p>
        </p:txBody>
      </p:sp>
      <p:sp>
        <p:nvSpPr>
          <p:cNvPr id="66" name="Oval 50">
            <a:extLst>
              <a:ext uri="{FF2B5EF4-FFF2-40B4-BE49-F238E27FC236}">
                <a16:creationId xmlns="" xmlns:a16="http://schemas.microsoft.com/office/drawing/2014/main" id="{F26586B0-10CD-0D25-A6E5-CA7AAB6100D4}"/>
              </a:ext>
            </a:extLst>
          </p:cNvPr>
          <p:cNvSpPr/>
          <p:nvPr/>
        </p:nvSpPr>
        <p:spPr>
          <a:xfrm>
            <a:off x="2735406" y="4421373"/>
            <a:ext cx="559006" cy="575784"/>
          </a:xfrm>
          <a:prstGeom prst="ellipse">
            <a:avLst/>
          </a:prstGeom>
          <a:solidFill>
            <a:schemeClr val="bg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>
                <a:solidFill>
                  <a:srgbClr val="63666A"/>
                </a:solidFill>
                <a:latin typeface="PT Sans" panose="020B0503020203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2.3</a:t>
            </a:r>
            <a:endParaRPr lang="x-none" sz="1000" dirty="0">
              <a:solidFill>
                <a:srgbClr val="63666A"/>
              </a:solidFill>
              <a:latin typeface="PT Sans" panose="020B0503020203020204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67" name="Straight Arrow Connector 60">
            <a:extLst>
              <a:ext uri="{FF2B5EF4-FFF2-40B4-BE49-F238E27FC236}">
                <a16:creationId xmlns="" xmlns:a16="http://schemas.microsoft.com/office/drawing/2014/main" id="{9CD9D6B0-A7A9-36A0-F6CB-6424F268C219}"/>
              </a:ext>
            </a:extLst>
          </p:cNvPr>
          <p:cNvCxnSpPr>
            <a:cxnSpLocks/>
          </p:cNvCxnSpPr>
          <p:nvPr/>
        </p:nvCxnSpPr>
        <p:spPr>
          <a:xfrm>
            <a:off x="3966870" y="4340716"/>
            <a:ext cx="0" cy="368342"/>
          </a:xfrm>
          <a:prstGeom prst="straightConnector1">
            <a:avLst/>
          </a:prstGeom>
          <a:ln w="25400">
            <a:solidFill>
              <a:schemeClr val="bg1">
                <a:lumMod val="8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Rounded Rectangle 74">
            <a:extLst>
              <a:ext uri="{FF2B5EF4-FFF2-40B4-BE49-F238E27FC236}">
                <a16:creationId xmlns="" xmlns:a16="http://schemas.microsoft.com/office/drawing/2014/main" id="{0521E1A9-B7B7-01EA-7C87-59A98A3F881D}"/>
              </a:ext>
            </a:extLst>
          </p:cNvPr>
          <p:cNvSpPr/>
          <p:nvPr/>
        </p:nvSpPr>
        <p:spPr>
          <a:xfrm>
            <a:off x="5498430" y="1415562"/>
            <a:ext cx="2004446" cy="720000"/>
          </a:xfrm>
          <a:prstGeom prst="roundRect">
            <a:avLst>
              <a:gd name="adj" fmla="val 22486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Приемка товара от поставщика</a:t>
            </a:r>
            <a:endParaRPr lang="x-none" sz="1200" b="1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8" name="Oval 50">
            <a:extLst>
              <a:ext uri="{FF2B5EF4-FFF2-40B4-BE49-F238E27FC236}">
                <a16:creationId xmlns="" xmlns:a16="http://schemas.microsoft.com/office/drawing/2014/main" id="{22D6C32A-036D-7D51-0B1A-0AF074A6EEEA}"/>
              </a:ext>
            </a:extLst>
          </p:cNvPr>
          <p:cNvSpPr/>
          <p:nvPr/>
        </p:nvSpPr>
        <p:spPr>
          <a:xfrm>
            <a:off x="5218927" y="1117586"/>
            <a:ext cx="559006" cy="575784"/>
          </a:xfrm>
          <a:prstGeom prst="ellipse">
            <a:avLst/>
          </a:prstGeom>
          <a:solidFill>
            <a:srgbClr val="F6F42E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rgbClr val="63666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3</a:t>
            </a:r>
            <a:endParaRPr lang="x-none" sz="1200" b="1" dirty="0">
              <a:solidFill>
                <a:srgbClr val="63666A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9" name="Rounded Rectangle 74">
            <a:extLst>
              <a:ext uri="{FF2B5EF4-FFF2-40B4-BE49-F238E27FC236}">
                <a16:creationId xmlns="" xmlns:a16="http://schemas.microsoft.com/office/drawing/2014/main" id="{FB1F5446-AB03-42D4-503B-610881B0BACB}"/>
              </a:ext>
            </a:extLst>
          </p:cNvPr>
          <p:cNvSpPr/>
          <p:nvPr/>
        </p:nvSpPr>
        <p:spPr>
          <a:xfrm>
            <a:off x="5498439" y="2510633"/>
            <a:ext cx="2004437" cy="720000"/>
          </a:xfrm>
          <a:prstGeom prst="roundRect">
            <a:avLst>
              <a:gd name="adj" fmla="val 22486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000" i="1" dirty="0">
                <a:solidFill>
                  <a:srgbClr val="6D6E71"/>
                </a:solidFill>
                <a:latin typeface="PT Sans" panose="020B0503020203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РЕКОМЕНДОВАНО:</a:t>
            </a:r>
          </a:p>
          <a:p>
            <a:pPr algn="ctr"/>
            <a:r>
              <a:rPr lang="ru-RU" sz="1000" dirty="0">
                <a:solidFill>
                  <a:srgbClr val="6D6E71"/>
                </a:solidFill>
                <a:latin typeface="PT Sans" panose="020B0503020203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При </a:t>
            </a:r>
            <a:r>
              <a:rPr lang="ru-RU" sz="1000" b="1" dirty="0">
                <a:solidFill>
                  <a:srgbClr val="6D6E71"/>
                </a:solidFill>
                <a:latin typeface="PT Sans" panose="020B0503020203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приемке</a:t>
            </a:r>
            <a:r>
              <a:rPr lang="ru-RU" sz="1000" dirty="0">
                <a:solidFill>
                  <a:srgbClr val="6D6E71"/>
                </a:solidFill>
                <a:latin typeface="PT Sans" panose="020B0503020203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товара от поставщика убедиться, что продукция </a:t>
            </a:r>
            <a:r>
              <a:rPr lang="ru-RU" sz="1000" b="1" dirty="0">
                <a:solidFill>
                  <a:srgbClr val="6D6E71"/>
                </a:solidFill>
                <a:latin typeface="PT Sans" panose="020B0503020203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промаркирована</a:t>
            </a:r>
            <a:endParaRPr lang="x-none" sz="1000" b="1" dirty="0">
              <a:solidFill>
                <a:srgbClr val="6D6E71"/>
              </a:solidFill>
              <a:latin typeface="PT Sans" panose="020B0503020203020204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0" name="Oval 50">
            <a:extLst>
              <a:ext uri="{FF2B5EF4-FFF2-40B4-BE49-F238E27FC236}">
                <a16:creationId xmlns="" xmlns:a16="http://schemas.microsoft.com/office/drawing/2014/main" id="{E880F283-17FA-713D-8533-66ECED988CEA}"/>
              </a:ext>
            </a:extLst>
          </p:cNvPr>
          <p:cNvSpPr/>
          <p:nvPr/>
        </p:nvSpPr>
        <p:spPr>
          <a:xfrm>
            <a:off x="5249305" y="2209568"/>
            <a:ext cx="559006" cy="575784"/>
          </a:xfrm>
          <a:prstGeom prst="ellipse">
            <a:avLst/>
          </a:prstGeom>
          <a:solidFill>
            <a:schemeClr val="bg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>
                <a:solidFill>
                  <a:srgbClr val="63666A"/>
                </a:solidFill>
                <a:latin typeface="PT Sans" panose="020B0503020203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3.1</a:t>
            </a:r>
            <a:endParaRPr lang="x-none" sz="1000" dirty="0">
              <a:solidFill>
                <a:srgbClr val="63666A"/>
              </a:solidFill>
              <a:latin typeface="PT Sans" panose="020B0503020203020204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101" name="Straight Arrow Connector 60">
            <a:extLst>
              <a:ext uri="{FF2B5EF4-FFF2-40B4-BE49-F238E27FC236}">
                <a16:creationId xmlns="" xmlns:a16="http://schemas.microsoft.com/office/drawing/2014/main" id="{25D1B40E-74B8-8BD8-DAD5-9E01E382B708}"/>
              </a:ext>
            </a:extLst>
          </p:cNvPr>
          <p:cNvCxnSpPr>
            <a:cxnSpLocks/>
          </p:cNvCxnSpPr>
          <p:nvPr/>
        </p:nvCxnSpPr>
        <p:spPr>
          <a:xfrm>
            <a:off x="6450391" y="2135562"/>
            <a:ext cx="0" cy="368342"/>
          </a:xfrm>
          <a:prstGeom prst="straightConnector1">
            <a:avLst/>
          </a:prstGeom>
          <a:ln w="25400">
            <a:solidFill>
              <a:schemeClr val="bg1">
                <a:lumMod val="8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Rounded Rectangle 74">
            <a:extLst>
              <a:ext uri="{FF2B5EF4-FFF2-40B4-BE49-F238E27FC236}">
                <a16:creationId xmlns="" xmlns:a16="http://schemas.microsoft.com/office/drawing/2014/main" id="{7EEAC8FF-B149-AF53-1DCA-9ADBBE52A4D7}"/>
              </a:ext>
            </a:extLst>
          </p:cNvPr>
          <p:cNvSpPr/>
          <p:nvPr/>
        </p:nvSpPr>
        <p:spPr>
          <a:xfrm>
            <a:off x="8001135" y="1415562"/>
            <a:ext cx="2004446" cy="720000"/>
          </a:xfrm>
          <a:prstGeom prst="roundRect">
            <a:avLst>
              <a:gd name="adj" fmla="val 22486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Реализация товара в рознице</a:t>
            </a:r>
          </a:p>
        </p:txBody>
      </p:sp>
      <p:sp>
        <p:nvSpPr>
          <p:cNvPr id="112" name="Oval 50">
            <a:extLst>
              <a:ext uri="{FF2B5EF4-FFF2-40B4-BE49-F238E27FC236}">
                <a16:creationId xmlns="" xmlns:a16="http://schemas.microsoft.com/office/drawing/2014/main" id="{6126CC79-C942-AF44-20D8-784CA598A05B}"/>
              </a:ext>
            </a:extLst>
          </p:cNvPr>
          <p:cNvSpPr/>
          <p:nvPr/>
        </p:nvSpPr>
        <p:spPr>
          <a:xfrm>
            <a:off x="7721632" y="1117586"/>
            <a:ext cx="559006" cy="575784"/>
          </a:xfrm>
          <a:prstGeom prst="ellipse">
            <a:avLst/>
          </a:prstGeom>
          <a:solidFill>
            <a:srgbClr val="F6F42E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rgbClr val="63666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4</a:t>
            </a:r>
            <a:endParaRPr lang="x-none" sz="1200" b="1" dirty="0">
              <a:solidFill>
                <a:srgbClr val="63666A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3" name="Rounded Rectangle 74">
            <a:extLst>
              <a:ext uri="{FF2B5EF4-FFF2-40B4-BE49-F238E27FC236}">
                <a16:creationId xmlns="" xmlns:a16="http://schemas.microsoft.com/office/drawing/2014/main" id="{661D33F7-764C-8426-E312-F2FF9A44BF5C}"/>
              </a:ext>
            </a:extLst>
          </p:cNvPr>
          <p:cNvSpPr/>
          <p:nvPr/>
        </p:nvSpPr>
        <p:spPr>
          <a:xfrm>
            <a:off x="8001144" y="2510633"/>
            <a:ext cx="2004437" cy="720000"/>
          </a:xfrm>
          <a:prstGeom prst="roundRect">
            <a:avLst>
              <a:gd name="adj" fmla="val 22486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000" dirty="0">
                <a:solidFill>
                  <a:srgbClr val="6D6E71"/>
                </a:solidFill>
                <a:latin typeface="PT Sans" panose="020B0503020203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Отправить документ </a:t>
            </a:r>
            <a:r>
              <a:rPr lang="ru-RU" sz="1000" b="1" dirty="0">
                <a:solidFill>
                  <a:srgbClr val="6D6E71"/>
                </a:solidFill>
                <a:latin typeface="PT Sans" panose="020B0503020203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«Подключения кега»</a:t>
            </a:r>
          </a:p>
          <a:p>
            <a:pPr algn="ctr"/>
            <a:r>
              <a:rPr lang="ru-RU" sz="1000" dirty="0">
                <a:solidFill>
                  <a:srgbClr val="6D6E71"/>
                </a:solidFill>
                <a:latin typeface="PT Sans" panose="020B0503020203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не позднее </a:t>
            </a:r>
          </a:p>
          <a:p>
            <a:pPr algn="ctr"/>
            <a:r>
              <a:rPr lang="ru-RU" sz="1000" dirty="0">
                <a:solidFill>
                  <a:srgbClr val="6D6E71"/>
                </a:solidFill>
                <a:latin typeface="PT Sans" panose="020B0503020203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следующего рабочего дня</a:t>
            </a:r>
            <a:endParaRPr lang="x-none" sz="1000" dirty="0">
              <a:solidFill>
                <a:srgbClr val="6D6E71"/>
              </a:solidFill>
              <a:latin typeface="PT Sans" panose="020B0503020203020204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4" name="Oval 50">
            <a:extLst>
              <a:ext uri="{FF2B5EF4-FFF2-40B4-BE49-F238E27FC236}">
                <a16:creationId xmlns="" xmlns:a16="http://schemas.microsoft.com/office/drawing/2014/main" id="{378A3DAF-E89A-8ACC-2C98-A9C47150717F}"/>
              </a:ext>
            </a:extLst>
          </p:cNvPr>
          <p:cNvSpPr/>
          <p:nvPr/>
        </p:nvSpPr>
        <p:spPr>
          <a:xfrm>
            <a:off x="7752010" y="2209568"/>
            <a:ext cx="559006" cy="575784"/>
          </a:xfrm>
          <a:prstGeom prst="ellipse">
            <a:avLst/>
          </a:prstGeom>
          <a:solidFill>
            <a:schemeClr val="bg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>
                <a:solidFill>
                  <a:srgbClr val="63666A"/>
                </a:solidFill>
                <a:latin typeface="PT Sans" panose="020B0503020203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4.1</a:t>
            </a:r>
            <a:endParaRPr lang="x-none" sz="1000" dirty="0">
              <a:solidFill>
                <a:srgbClr val="63666A"/>
              </a:solidFill>
              <a:latin typeface="PT Sans" panose="020B0503020203020204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115" name="Straight Arrow Connector 60">
            <a:extLst>
              <a:ext uri="{FF2B5EF4-FFF2-40B4-BE49-F238E27FC236}">
                <a16:creationId xmlns="" xmlns:a16="http://schemas.microsoft.com/office/drawing/2014/main" id="{3C3C234B-913F-F68D-B984-3300A7FE6B42}"/>
              </a:ext>
            </a:extLst>
          </p:cNvPr>
          <p:cNvCxnSpPr>
            <a:cxnSpLocks/>
          </p:cNvCxnSpPr>
          <p:nvPr/>
        </p:nvCxnSpPr>
        <p:spPr>
          <a:xfrm>
            <a:off x="9120336" y="2142291"/>
            <a:ext cx="0" cy="368342"/>
          </a:xfrm>
          <a:prstGeom prst="straightConnector1">
            <a:avLst/>
          </a:prstGeom>
          <a:ln w="25400">
            <a:solidFill>
              <a:schemeClr val="bg1">
                <a:lumMod val="8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Rounded Rectangle 74">
            <a:extLst>
              <a:ext uri="{FF2B5EF4-FFF2-40B4-BE49-F238E27FC236}">
                <a16:creationId xmlns="" xmlns:a16="http://schemas.microsoft.com/office/drawing/2014/main" id="{9EDA353F-F6F3-CD79-9390-8750A0FE5CC2}"/>
              </a:ext>
            </a:extLst>
          </p:cNvPr>
          <p:cNvSpPr/>
          <p:nvPr/>
        </p:nvSpPr>
        <p:spPr>
          <a:xfrm>
            <a:off x="7970766" y="3612355"/>
            <a:ext cx="2004437" cy="720000"/>
          </a:xfrm>
          <a:prstGeom prst="roundRect">
            <a:avLst>
              <a:gd name="adj" fmla="val 22486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000" b="1" dirty="0">
                <a:solidFill>
                  <a:srgbClr val="6D6E71"/>
                </a:solidFill>
                <a:latin typeface="PT Sans" panose="020B0503020203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Частичное выбытие </a:t>
            </a:r>
          </a:p>
          <a:p>
            <a:pPr algn="ctr"/>
            <a:r>
              <a:rPr lang="ru-RU" sz="1000" dirty="0">
                <a:solidFill>
                  <a:srgbClr val="6D6E71"/>
                </a:solidFill>
                <a:latin typeface="PT Sans" panose="020B0503020203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через кассу с указанием:</a:t>
            </a:r>
          </a:p>
          <a:p>
            <a:pPr marL="314325" indent="-90488">
              <a:buFont typeface="Arial" panose="020B0604020202020204" pitchFamily="34" charset="0"/>
              <a:buChar char="•"/>
            </a:pPr>
            <a:r>
              <a:rPr lang="ru-RU" sz="800" b="1" dirty="0">
                <a:solidFill>
                  <a:srgbClr val="6D6E71"/>
                </a:solidFill>
                <a:latin typeface="PT Sans" panose="020B0503020203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для Розницы – КМ </a:t>
            </a:r>
            <a:r>
              <a:rPr lang="en-US" sz="800" b="1" dirty="0">
                <a:solidFill>
                  <a:srgbClr val="6D6E71"/>
                </a:solidFill>
                <a:latin typeface="PT Sans" panose="020B0503020203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+ </a:t>
            </a:r>
            <a:r>
              <a:rPr lang="ru-RU" sz="800" b="1" dirty="0">
                <a:solidFill>
                  <a:srgbClr val="6D6E71"/>
                </a:solidFill>
                <a:latin typeface="PT Sans" panose="020B0503020203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объем</a:t>
            </a:r>
          </a:p>
          <a:p>
            <a:pPr marL="314325" indent="-90488">
              <a:buFont typeface="Arial" panose="020B0604020202020204" pitchFamily="34" charset="0"/>
              <a:buChar char="•"/>
            </a:pPr>
            <a:r>
              <a:rPr lang="ru-RU" sz="800" b="1" dirty="0">
                <a:solidFill>
                  <a:srgbClr val="6D6E71"/>
                </a:solidFill>
                <a:latin typeface="PT Sans" panose="020B0503020203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для </a:t>
            </a:r>
            <a:r>
              <a:rPr lang="en-US" sz="800" b="1" dirty="0" err="1">
                <a:solidFill>
                  <a:srgbClr val="6D6E71"/>
                </a:solidFill>
                <a:latin typeface="PT Sans" panose="020B0503020203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HoReCa</a:t>
            </a:r>
            <a:r>
              <a:rPr lang="en-US" sz="800" b="1" dirty="0">
                <a:solidFill>
                  <a:srgbClr val="6D6E71"/>
                </a:solidFill>
                <a:latin typeface="PT Sans" panose="020B0503020203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sz="800" b="1" dirty="0">
                <a:solidFill>
                  <a:srgbClr val="6D6E71"/>
                </a:solidFill>
                <a:latin typeface="PT Sans" panose="020B0503020203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– КМ / </a:t>
            </a:r>
            <a:r>
              <a:rPr lang="en-US" sz="800" b="1" dirty="0">
                <a:solidFill>
                  <a:srgbClr val="6D6E71"/>
                </a:solidFill>
                <a:latin typeface="PT Sans" panose="020B0503020203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GTIN + </a:t>
            </a:r>
            <a:r>
              <a:rPr lang="ru-RU" sz="800" b="1" dirty="0">
                <a:solidFill>
                  <a:srgbClr val="6D6E71"/>
                </a:solidFill>
                <a:latin typeface="PT Sans" panose="020B0503020203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объем</a:t>
            </a:r>
          </a:p>
        </p:txBody>
      </p:sp>
      <p:sp>
        <p:nvSpPr>
          <p:cNvPr id="117" name="Oval 50">
            <a:extLst>
              <a:ext uri="{FF2B5EF4-FFF2-40B4-BE49-F238E27FC236}">
                <a16:creationId xmlns="" xmlns:a16="http://schemas.microsoft.com/office/drawing/2014/main" id="{AD11293B-7073-27D7-3115-14427056EBD3}"/>
              </a:ext>
            </a:extLst>
          </p:cNvPr>
          <p:cNvSpPr/>
          <p:nvPr/>
        </p:nvSpPr>
        <p:spPr>
          <a:xfrm>
            <a:off x="7721632" y="3327618"/>
            <a:ext cx="559006" cy="575784"/>
          </a:xfrm>
          <a:prstGeom prst="ellipse">
            <a:avLst/>
          </a:prstGeom>
          <a:solidFill>
            <a:schemeClr val="bg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>
                <a:solidFill>
                  <a:srgbClr val="63666A"/>
                </a:solidFill>
                <a:latin typeface="PT Sans" panose="020B0503020203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4.2</a:t>
            </a:r>
            <a:endParaRPr lang="x-none" sz="1000" dirty="0">
              <a:solidFill>
                <a:srgbClr val="63666A"/>
              </a:solidFill>
              <a:latin typeface="PT Sans" panose="020B0503020203020204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128" name="Straight Arrow Connector 60">
            <a:extLst>
              <a:ext uri="{FF2B5EF4-FFF2-40B4-BE49-F238E27FC236}">
                <a16:creationId xmlns="" xmlns:a16="http://schemas.microsoft.com/office/drawing/2014/main" id="{C5B8B3FB-EFE7-6F81-9F5D-0A020CCCB30E}"/>
              </a:ext>
            </a:extLst>
          </p:cNvPr>
          <p:cNvCxnSpPr>
            <a:cxnSpLocks/>
          </p:cNvCxnSpPr>
          <p:nvPr/>
        </p:nvCxnSpPr>
        <p:spPr>
          <a:xfrm>
            <a:off x="2507643" y="1813714"/>
            <a:ext cx="503389" cy="0"/>
          </a:xfrm>
          <a:prstGeom prst="straightConnector1">
            <a:avLst/>
          </a:prstGeom>
          <a:ln w="41275">
            <a:solidFill>
              <a:schemeClr val="bg1">
                <a:lumMod val="50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Arrow Connector 60">
            <a:extLst>
              <a:ext uri="{FF2B5EF4-FFF2-40B4-BE49-F238E27FC236}">
                <a16:creationId xmlns="" xmlns:a16="http://schemas.microsoft.com/office/drawing/2014/main" id="{4A2C950D-C3ED-9A4C-0228-A9447836B1EE}"/>
              </a:ext>
            </a:extLst>
          </p:cNvPr>
          <p:cNvCxnSpPr>
            <a:cxnSpLocks/>
          </p:cNvCxnSpPr>
          <p:nvPr/>
        </p:nvCxnSpPr>
        <p:spPr>
          <a:xfrm>
            <a:off x="4997610" y="1810549"/>
            <a:ext cx="503389" cy="0"/>
          </a:xfrm>
          <a:prstGeom prst="straightConnector1">
            <a:avLst/>
          </a:prstGeom>
          <a:ln w="41275">
            <a:solidFill>
              <a:schemeClr val="bg1">
                <a:lumMod val="50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Arrow Connector 60">
            <a:extLst>
              <a:ext uri="{FF2B5EF4-FFF2-40B4-BE49-F238E27FC236}">
                <a16:creationId xmlns="" xmlns:a16="http://schemas.microsoft.com/office/drawing/2014/main" id="{0B1B7BE5-89DA-9C48-87C3-A4D0804A918B}"/>
              </a:ext>
            </a:extLst>
          </p:cNvPr>
          <p:cNvCxnSpPr>
            <a:cxnSpLocks/>
          </p:cNvCxnSpPr>
          <p:nvPr/>
        </p:nvCxnSpPr>
        <p:spPr>
          <a:xfrm>
            <a:off x="7502876" y="1810549"/>
            <a:ext cx="503389" cy="0"/>
          </a:xfrm>
          <a:prstGeom prst="straightConnector1">
            <a:avLst/>
          </a:prstGeom>
          <a:ln w="41275">
            <a:solidFill>
              <a:schemeClr val="bg1">
                <a:lumMod val="50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Arrow Connector 60">
            <a:extLst>
              <a:ext uri="{FF2B5EF4-FFF2-40B4-BE49-F238E27FC236}">
                <a16:creationId xmlns="" xmlns:a16="http://schemas.microsoft.com/office/drawing/2014/main" id="{BA5D310B-79B5-1DF5-EA0C-64B52CFF700E}"/>
              </a:ext>
            </a:extLst>
          </p:cNvPr>
          <p:cNvCxnSpPr>
            <a:cxnSpLocks/>
          </p:cNvCxnSpPr>
          <p:nvPr/>
        </p:nvCxnSpPr>
        <p:spPr>
          <a:xfrm>
            <a:off x="10005581" y="2870633"/>
            <a:ext cx="370622" cy="0"/>
          </a:xfrm>
          <a:prstGeom prst="straightConnector1">
            <a:avLst/>
          </a:prstGeom>
          <a:ln w="25400">
            <a:solidFill>
              <a:schemeClr val="bg1">
                <a:lumMod val="8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4" name="Rounded Rectangle 74">
            <a:extLst>
              <a:ext uri="{FF2B5EF4-FFF2-40B4-BE49-F238E27FC236}">
                <a16:creationId xmlns="" xmlns:a16="http://schemas.microsoft.com/office/drawing/2014/main" id="{41A101E4-E0A1-0C0F-9F07-3F86B98D4C43}"/>
              </a:ext>
            </a:extLst>
          </p:cNvPr>
          <p:cNvSpPr/>
          <p:nvPr/>
        </p:nvSpPr>
        <p:spPr>
          <a:xfrm>
            <a:off x="10376204" y="2511723"/>
            <a:ext cx="1464698" cy="720000"/>
          </a:xfrm>
          <a:prstGeom prst="roundRect">
            <a:avLst>
              <a:gd name="adj" fmla="val 22486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000" dirty="0">
                <a:solidFill>
                  <a:srgbClr val="6D6E71"/>
                </a:solidFill>
                <a:latin typeface="PT Sans" panose="020B0503020203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Проверить</a:t>
            </a:r>
            <a:r>
              <a:rPr lang="ru-RU" sz="1000" b="1" dirty="0">
                <a:solidFill>
                  <a:srgbClr val="6D6E71"/>
                </a:solidFill>
                <a:latin typeface="PT Sans" panose="020B0503020203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</a:p>
          <a:p>
            <a:pPr algn="ctr"/>
            <a:r>
              <a:rPr lang="ru-RU" sz="1000" b="1" dirty="0">
                <a:solidFill>
                  <a:srgbClr val="6D6E71"/>
                </a:solidFill>
                <a:latin typeface="PT Sans" panose="020B0503020203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статус документа</a:t>
            </a:r>
          </a:p>
          <a:p>
            <a:pPr algn="ctr"/>
            <a:r>
              <a:rPr lang="ru-RU" sz="1000" i="1" dirty="0">
                <a:solidFill>
                  <a:srgbClr val="6D6E71"/>
                </a:solidFill>
                <a:latin typeface="PT Sans" panose="020B0503020203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(Ответ обычно приходит в течении нескольких минут)</a:t>
            </a:r>
            <a:endParaRPr lang="x-none" sz="1000" i="1" dirty="0">
              <a:solidFill>
                <a:srgbClr val="6D6E71"/>
              </a:solidFill>
              <a:latin typeface="PT Sans" panose="020B0503020203020204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5" name="Oval 50">
            <a:extLst>
              <a:ext uri="{FF2B5EF4-FFF2-40B4-BE49-F238E27FC236}">
                <a16:creationId xmlns="" xmlns:a16="http://schemas.microsoft.com/office/drawing/2014/main" id="{3029017B-C11C-1039-435C-BC5E0F9CEB1A}"/>
              </a:ext>
            </a:extLst>
          </p:cNvPr>
          <p:cNvSpPr/>
          <p:nvPr/>
        </p:nvSpPr>
        <p:spPr>
          <a:xfrm>
            <a:off x="10130702" y="2209568"/>
            <a:ext cx="559006" cy="575784"/>
          </a:xfrm>
          <a:prstGeom prst="ellipse">
            <a:avLst/>
          </a:prstGeom>
          <a:solidFill>
            <a:schemeClr val="bg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000" dirty="0">
              <a:solidFill>
                <a:srgbClr val="63666A"/>
              </a:solidFill>
              <a:latin typeface="PT Sans" panose="020B0503020203020204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052" name="Picture 4">
            <a:extLst>
              <a:ext uri="{FF2B5EF4-FFF2-40B4-BE49-F238E27FC236}">
                <a16:creationId xmlns="" xmlns:a16="http://schemas.microsoft.com/office/drawing/2014/main" id="{ED359DC6-BADD-A364-450A-116C622B19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2000"/>
                    </a14:imgEffect>
                    <a14:imgEffect>
                      <a14:brightnessContrast bright="68000" contrast="-7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0456" y="2318590"/>
            <a:ext cx="430386" cy="430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6" name="Straight Arrow Connector 60">
            <a:extLst>
              <a:ext uri="{FF2B5EF4-FFF2-40B4-BE49-F238E27FC236}">
                <a16:creationId xmlns="" xmlns:a16="http://schemas.microsoft.com/office/drawing/2014/main" id="{316D39AF-3E75-6BF7-F0E4-383CDD61E72A}"/>
              </a:ext>
            </a:extLst>
          </p:cNvPr>
          <p:cNvCxnSpPr>
            <a:cxnSpLocks/>
          </p:cNvCxnSpPr>
          <p:nvPr/>
        </p:nvCxnSpPr>
        <p:spPr>
          <a:xfrm>
            <a:off x="10005581" y="3978990"/>
            <a:ext cx="370622" cy="0"/>
          </a:xfrm>
          <a:prstGeom prst="straightConnector1">
            <a:avLst/>
          </a:prstGeom>
          <a:ln w="25400">
            <a:solidFill>
              <a:schemeClr val="bg1">
                <a:lumMod val="8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7" name="Rounded Rectangle 74">
            <a:extLst>
              <a:ext uri="{FF2B5EF4-FFF2-40B4-BE49-F238E27FC236}">
                <a16:creationId xmlns="" xmlns:a16="http://schemas.microsoft.com/office/drawing/2014/main" id="{DDBA00C8-3088-B4F9-0A51-F7C2123A5150}"/>
              </a:ext>
            </a:extLst>
          </p:cNvPr>
          <p:cNvSpPr/>
          <p:nvPr/>
        </p:nvSpPr>
        <p:spPr>
          <a:xfrm>
            <a:off x="10381796" y="3584397"/>
            <a:ext cx="1464698" cy="720000"/>
          </a:xfrm>
          <a:prstGeom prst="roundRect">
            <a:avLst>
              <a:gd name="adj" fmla="val 22486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000" dirty="0">
                <a:solidFill>
                  <a:srgbClr val="6D6E71"/>
                </a:solidFill>
                <a:latin typeface="PT Sans" panose="020B0503020203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До полного</a:t>
            </a:r>
          </a:p>
          <a:p>
            <a:pPr algn="ctr"/>
            <a:r>
              <a:rPr lang="ru-RU" sz="1000" dirty="0">
                <a:solidFill>
                  <a:srgbClr val="6D6E71"/>
                </a:solidFill>
                <a:latin typeface="PT Sans" panose="020B0503020203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завершения розлива </a:t>
            </a:r>
          </a:p>
          <a:p>
            <a:pPr algn="ctr"/>
            <a:r>
              <a:rPr lang="ru-RU" sz="1000" dirty="0">
                <a:solidFill>
                  <a:srgbClr val="6D6E71"/>
                </a:solidFill>
                <a:latin typeface="PT Sans" panose="020B0503020203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из кега</a:t>
            </a:r>
            <a:endParaRPr lang="x-none" sz="1000" i="1" dirty="0">
              <a:solidFill>
                <a:srgbClr val="6D6E71"/>
              </a:solidFill>
              <a:latin typeface="PT Sans" panose="020B0503020203020204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8" name="Oval 50">
            <a:extLst>
              <a:ext uri="{FF2B5EF4-FFF2-40B4-BE49-F238E27FC236}">
                <a16:creationId xmlns="" xmlns:a16="http://schemas.microsoft.com/office/drawing/2014/main" id="{9271A43B-1447-06F8-3813-AD15F5E12B97}"/>
              </a:ext>
            </a:extLst>
          </p:cNvPr>
          <p:cNvSpPr/>
          <p:nvPr/>
        </p:nvSpPr>
        <p:spPr>
          <a:xfrm>
            <a:off x="10151677" y="3285264"/>
            <a:ext cx="559006" cy="575784"/>
          </a:xfrm>
          <a:prstGeom prst="ellipse">
            <a:avLst/>
          </a:prstGeom>
          <a:solidFill>
            <a:schemeClr val="bg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000" dirty="0">
              <a:solidFill>
                <a:srgbClr val="63666A"/>
              </a:solidFill>
              <a:latin typeface="PT Sans" panose="020B0503020203020204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40" name="Picture 31">
            <a:extLst>
              <a:ext uri="{FF2B5EF4-FFF2-40B4-BE49-F238E27FC236}">
                <a16:creationId xmlns="" xmlns:a16="http://schemas.microsoft.com/office/drawing/2014/main" id="{2852AD73-317B-12EA-3F54-2C8E4C990D8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0279954" y="3452934"/>
            <a:ext cx="377941" cy="377941"/>
          </a:xfrm>
          <a:prstGeom prst="rect">
            <a:avLst/>
          </a:prstGeom>
        </p:spPr>
      </p:pic>
      <p:pic>
        <p:nvPicPr>
          <p:cNvPr id="141" name="Picture 6">
            <a:extLst>
              <a:ext uri="{FF2B5EF4-FFF2-40B4-BE49-F238E27FC236}">
                <a16:creationId xmlns="" xmlns:a16="http://schemas.microsoft.com/office/drawing/2014/main" id="{DE0BEBD6-8C45-CD66-21B5-0D77931192A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4107"/>
          <a:stretch/>
        </p:blipFill>
        <p:spPr>
          <a:xfrm>
            <a:off x="7538454" y="4617092"/>
            <a:ext cx="4653546" cy="2240908"/>
          </a:xfrm>
          <a:prstGeom prst="rect">
            <a:avLst/>
          </a:prstGeom>
        </p:spPr>
      </p:pic>
      <p:cxnSp>
        <p:nvCxnSpPr>
          <p:cNvPr id="143" name="Соединительная линия уступом 142">
            <a:extLst>
              <a:ext uri="{FF2B5EF4-FFF2-40B4-BE49-F238E27FC236}">
                <a16:creationId xmlns="" xmlns:a16="http://schemas.microsoft.com/office/drawing/2014/main" id="{6DEE31CA-34E5-8D12-8438-453B6AFF3448}"/>
              </a:ext>
            </a:extLst>
          </p:cNvPr>
          <p:cNvCxnSpPr>
            <a:cxnSpLocks/>
            <a:stCxn id="137" idx="3"/>
            <a:endCxn id="111" idx="3"/>
          </p:cNvCxnSpPr>
          <p:nvPr/>
        </p:nvCxnSpPr>
        <p:spPr>
          <a:xfrm flipH="1" flipV="1">
            <a:off x="10005581" y="1775562"/>
            <a:ext cx="1840913" cy="2168835"/>
          </a:xfrm>
          <a:prstGeom prst="bentConnector3">
            <a:avLst>
              <a:gd name="adj1" fmla="val -9257"/>
            </a:avLst>
          </a:prstGeom>
          <a:ln w="25400">
            <a:solidFill>
              <a:srgbClr val="D9D9D9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Соединительная линия уступом 8">
            <a:extLst>
              <a:ext uri="{FF2B5EF4-FFF2-40B4-BE49-F238E27FC236}">
                <a16:creationId xmlns="" xmlns:a16="http://schemas.microsoft.com/office/drawing/2014/main" id="{10494C49-3338-8229-321E-7D5227C38188}"/>
              </a:ext>
            </a:extLst>
          </p:cNvPr>
          <p:cNvCxnSpPr>
            <a:cxnSpLocks/>
            <a:endCxn id="116" idx="1"/>
          </p:cNvCxnSpPr>
          <p:nvPr/>
        </p:nvCxnSpPr>
        <p:spPr>
          <a:xfrm rot="5400000">
            <a:off x="7454051" y="2652279"/>
            <a:ext cx="1836791" cy="803360"/>
          </a:xfrm>
          <a:prstGeom prst="bentConnector4">
            <a:avLst>
              <a:gd name="adj1" fmla="val 6563"/>
              <a:gd name="adj2" fmla="val 128455"/>
            </a:avLst>
          </a:prstGeom>
          <a:ln w="25400">
            <a:solidFill>
              <a:srgbClr val="D9D9D9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48464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>
            <a:extLst>
              <a:ext uri="{FF2B5EF4-FFF2-40B4-BE49-F238E27FC236}">
                <a16:creationId xmlns="" xmlns:a16="http://schemas.microsoft.com/office/drawing/2014/main" id="{7555761D-4847-4524-85B9-BB6E6CD282E6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0" name="Слайд think-cell" r:id="rId4" imgW="415" imgH="416" progId="TCLayout.ActiveDocument.1">
                  <p:embed/>
                </p:oleObj>
              </mc:Choice>
              <mc:Fallback>
                <p:oleObj name="Слайд think-cell" r:id="rId4" imgW="415" imgH="416" progId="TCLayout.ActiveDocument.1">
                  <p:embed/>
                  <p:pic>
                    <p:nvPicPr>
                      <p:cNvPr id="7" name="Объект 6" hidden="1">
                        <a:extLst>
                          <a:ext uri="{FF2B5EF4-FFF2-40B4-BE49-F238E27FC236}">
                            <a16:creationId xmlns="" xmlns:a16="http://schemas.microsoft.com/office/drawing/2014/main" id="{7555761D-4847-4524-85B9-BB6E6CD282E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Скругленный прямоугольник 8">
            <a:extLst>
              <a:ext uri="{FF2B5EF4-FFF2-40B4-BE49-F238E27FC236}">
                <a16:creationId xmlns="" xmlns:a16="http://schemas.microsoft.com/office/drawing/2014/main" id="{8E28EABE-F6C0-5A4A-972C-7992916D8559}"/>
              </a:ext>
            </a:extLst>
          </p:cNvPr>
          <p:cNvSpPr/>
          <p:nvPr/>
        </p:nvSpPr>
        <p:spPr>
          <a:xfrm>
            <a:off x="516000" y="359999"/>
            <a:ext cx="11160000" cy="720000"/>
          </a:xfrm>
          <a:prstGeom prst="roundRect">
            <a:avLst/>
          </a:prstGeom>
          <a:solidFill>
            <a:srgbClr val="F6F5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ctr"/>
          <a:lstStyle/>
          <a:p>
            <a:pPr>
              <a:lnSpc>
                <a:spcPct val="107000"/>
              </a:lnSpc>
              <a:spcBef>
                <a:spcPts val="1200"/>
              </a:spcBef>
              <a:spcAft>
                <a:spcPts val="1200"/>
              </a:spcAft>
              <a:tabLst>
                <a:tab pos="1097280" algn="l"/>
                <a:tab pos="2969895" algn="ctr"/>
              </a:tabLst>
            </a:pPr>
            <a:r>
              <a:rPr lang="ru-RU" sz="2200" b="1" dirty="0">
                <a:solidFill>
                  <a:srgbClr val="6D6E7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Способы подачи сведений о «подключении кега» в систему маркировки</a:t>
            </a:r>
          </a:p>
        </p:txBody>
      </p:sp>
      <p:sp>
        <p:nvSpPr>
          <p:cNvPr id="23" name="Скругленный прямоугольник 131">
            <a:extLst>
              <a:ext uri="{FF2B5EF4-FFF2-40B4-BE49-F238E27FC236}">
                <a16:creationId xmlns="" xmlns:a16="http://schemas.microsoft.com/office/drawing/2014/main" id="{AAC30B80-EDAA-472E-9862-4D315D52691B}"/>
              </a:ext>
            </a:extLst>
          </p:cNvPr>
          <p:cNvSpPr/>
          <p:nvPr/>
        </p:nvSpPr>
        <p:spPr>
          <a:xfrm>
            <a:off x="623391" y="1236181"/>
            <a:ext cx="4535659" cy="1609520"/>
          </a:xfrm>
          <a:prstGeom prst="roundRect">
            <a:avLst>
              <a:gd name="adj" fmla="val 2787"/>
            </a:avLst>
          </a:prstGeom>
          <a:solidFill>
            <a:srgbClr val="F9F9F9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1371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000" b="1" i="0" u="none" strike="noStrike" kern="0" cap="none" spc="0" normalizeH="0" baseline="0" noProof="0" dirty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3F4772E3-A2B1-4F6A-B04A-B4D4022ACEAB}"/>
              </a:ext>
            </a:extLst>
          </p:cNvPr>
          <p:cNvSpPr txBox="1"/>
          <p:nvPr/>
        </p:nvSpPr>
        <p:spPr>
          <a:xfrm>
            <a:off x="803148" y="1456166"/>
            <a:ext cx="421273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63666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Через кассовое или учетное ПО (по </a:t>
            </a:r>
            <a:r>
              <a:rPr lang="en-US" sz="1600" b="1" dirty="0">
                <a:solidFill>
                  <a:srgbClr val="63666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API)</a:t>
            </a:r>
            <a:endParaRPr lang="ru-RU" sz="1600" b="1" dirty="0">
              <a:solidFill>
                <a:srgbClr val="63666A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6" name="Рисунок 25" descr="Изображение выглядит как круг, желтый, символ, Графика&#10;&#10;Автоматически созданное описание">
            <a:extLst>
              <a:ext uri="{FF2B5EF4-FFF2-40B4-BE49-F238E27FC236}">
                <a16:creationId xmlns="" xmlns:a16="http://schemas.microsoft.com/office/drawing/2014/main" id="{7838E44B-BE4F-4BDB-B726-1C339611FF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0004" y="1124744"/>
            <a:ext cx="317389" cy="317388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575B9014-2127-4D02-B4F8-DA9B4B8F77D0}"/>
              </a:ext>
            </a:extLst>
          </p:cNvPr>
          <p:cNvSpPr txBox="1"/>
          <p:nvPr/>
        </p:nvSpPr>
        <p:spPr>
          <a:xfrm>
            <a:off x="755964" y="1928474"/>
            <a:ext cx="3695748" cy="8134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ru-RU" sz="1200" b="1" dirty="0">
                <a:solidFill>
                  <a:srgbClr val="6D6E7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Необходимо будет обновить программное обеспечение на кассе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ru-RU" sz="1200" b="1" dirty="0">
                <a:solidFill>
                  <a:srgbClr val="6D6E71"/>
                </a:solidFill>
                <a:latin typeface="Segoe UI" panose="020B0502040204020203" pitchFamily="34" charset="0"/>
                <a:cs typeface="Segoe UI" panose="020B0502040204020203" pitchFamily="34" charset="0"/>
                <a:hlinkClick r:id="rId7"/>
              </a:rPr>
              <a:t>Список партнеров</a:t>
            </a:r>
            <a:endParaRPr lang="ru-RU" sz="1200" b="1" dirty="0">
              <a:solidFill>
                <a:srgbClr val="6D6E7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9" name="Скругленный прямоугольник 131">
            <a:extLst>
              <a:ext uri="{FF2B5EF4-FFF2-40B4-BE49-F238E27FC236}">
                <a16:creationId xmlns="" xmlns:a16="http://schemas.microsoft.com/office/drawing/2014/main" id="{948A2B38-A17E-4C9C-B533-EAEC8321054F}"/>
              </a:ext>
            </a:extLst>
          </p:cNvPr>
          <p:cNvSpPr/>
          <p:nvPr/>
        </p:nvSpPr>
        <p:spPr>
          <a:xfrm>
            <a:off x="615343" y="3132693"/>
            <a:ext cx="4544553" cy="1609520"/>
          </a:xfrm>
          <a:prstGeom prst="roundRect">
            <a:avLst>
              <a:gd name="adj" fmla="val 2787"/>
            </a:avLst>
          </a:prstGeom>
          <a:solidFill>
            <a:srgbClr val="F9F9F9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1371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000" b="1" i="0" u="none" strike="noStrike" kern="0" cap="none" spc="0" normalizeH="0" baseline="0" noProof="0" dirty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52481584-E2A2-496C-B3F5-BA4F5334BC8B}"/>
              </a:ext>
            </a:extLst>
          </p:cNvPr>
          <p:cNvSpPr txBox="1"/>
          <p:nvPr/>
        </p:nvSpPr>
        <p:spPr>
          <a:xfrm>
            <a:off x="789345" y="3152384"/>
            <a:ext cx="369574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63666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В личном кабинете системы маркировки «Честный Знак»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8D30CD88-437B-481C-8DF5-903A2E5A1944}"/>
              </a:ext>
            </a:extLst>
          </p:cNvPr>
          <p:cNvSpPr txBox="1"/>
          <p:nvPr/>
        </p:nvSpPr>
        <p:spPr>
          <a:xfrm>
            <a:off x="789345" y="3649868"/>
            <a:ext cx="3695748" cy="11120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ru-RU" sz="1200" b="1" dirty="0">
                <a:solidFill>
                  <a:srgbClr val="6D6E7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Необходим персональный компьютер, доступ в Интернет и УКЭП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ru-RU" sz="1200" b="1" dirty="0">
                <a:solidFill>
                  <a:srgbClr val="6D6E71"/>
                </a:solidFill>
                <a:latin typeface="Segoe UI" panose="020B0502040204020203" pitchFamily="34" charset="0"/>
                <a:cs typeface="Segoe UI" panose="020B0502040204020203" pitchFamily="34" charset="0"/>
                <a:hlinkClick r:id="rId8"/>
              </a:rPr>
              <a:t>Инструкция</a:t>
            </a:r>
            <a:endParaRPr lang="ru-RU" sz="1200" b="1" dirty="0">
              <a:solidFill>
                <a:srgbClr val="6D6E7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ru-RU" sz="1200" b="1" dirty="0">
                <a:solidFill>
                  <a:srgbClr val="6D6E71"/>
                </a:solidFill>
                <a:latin typeface="Segoe UI" panose="020B0502040204020203" pitchFamily="34" charset="0"/>
                <a:cs typeface="Segoe UI" panose="020B0502040204020203" pitchFamily="34" charset="0"/>
                <a:hlinkClick r:id="rId9"/>
              </a:rPr>
              <a:t>Видео-инструкция</a:t>
            </a:r>
            <a:endParaRPr lang="ru-RU" sz="1200" b="1" dirty="0">
              <a:solidFill>
                <a:srgbClr val="6D6E7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3" name="Скругленный прямоугольник 131">
            <a:extLst>
              <a:ext uri="{FF2B5EF4-FFF2-40B4-BE49-F238E27FC236}">
                <a16:creationId xmlns="" xmlns:a16="http://schemas.microsoft.com/office/drawing/2014/main" id="{910C4E2F-126A-4D90-9FCF-71CC471557BA}"/>
              </a:ext>
            </a:extLst>
          </p:cNvPr>
          <p:cNvSpPr/>
          <p:nvPr/>
        </p:nvSpPr>
        <p:spPr>
          <a:xfrm>
            <a:off x="615342" y="4987832"/>
            <a:ext cx="4544553" cy="1609520"/>
          </a:xfrm>
          <a:prstGeom prst="roundRect">
            <a:avLst>
              <a:gd name="adj" fmla="val 2787"/>
            </a:avLst>
          </a:prstGeom>
          <a:solidFill>
            <a:srgbClr val="F9F9F9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1371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000" b="1" i="0" u="none" strike="noStrike" kern="0" cap="none" spc="0" normalizeH="0" baseline="0" noProof="0" dirty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="" xmlns:a16="http://schemas.microsoft.com/office/drawing/2014/main" id="{1E56DAF7-E83F-4402-B024-581BE7BBE968}"/>
              </a:ext>
            </a:extLst>
          </p:cNvPr>
          <p:cNvSpPr txBox="1"/>
          <p:nvPr/>
        </p:nvSpPr>
        <p:spPr>
          <a:xfrm>
            <a:off x="737803" y="5152068"/>
            <a:ext cx="406205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63666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С помощью мобильного приложения «Честный </a:t>
            </a:r>
            <a:r>
              <a:rPr lang="ru-RU" sz="1600" b="1" dirty="0" err="1">
                <a:solidFill>
                  <a:srgbClr val="63666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Знак.Бизнес</a:t>
            </a:r>
            <a:r>
              <a:rPr lang="ru-RU" sz="1600" b="1" dirty="0">
                <a:solidFill>
                  <a:srgbClr val="63666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»</a:t>
            </a:r>
          </a:p>
        </p:txBody>
      </p:sp>
      <p:pic>
        <p:nvPicPr>
          <p:cNvPr id="2" name="Рисунок 1" descr="Изображение выглядит как круг, желтый, символ, Графика&#10;&#10;Автоматически созданное описание">
            <a:extLst>
              <a:ext uri="{FF2B5EF4-FFF2-40B4-BE49-F238E27FC236}">
                <a16:creationId xmlns="" xmlns:a16="http://schemas.microsoft.com/office/drawing/2014/main" id="{93F6F3A7-F69A-7692-0A2B-D346E93D09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6649" y="4848266"/>
            <a:ext cx="317389" cy="317388"/>
          </a:xfrm>
          <a:prstGeom prst="rect">
            <a:avLst/>
          </a:prstGeom>
        </p:spPr>
      </p:pic>
      <p:pic>
        <p:nvPicPr>
          <p:cNvPr id="3" name="Рисунок 2" descr="Изображение выглядит как круг, желтый, символ, Графика&#10;&#10;Автоматически созданное описание">
            <a:extLst>
              <a:ext uri="{FF2B5EF4-FFF2-40B4-BE49-F238E27FC236}">
                <a16:creationId xmlns="" xmlns:a16="http://schemas.microsoft.com/office/drawing/2014/main" id="{28FAB4AE-638A-A57F-27CA-635D3F53F5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1343" y="3001268"/>
            <a:ext cx="317389" cy="31738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92C19F79-AE9A-CC98-F8AC-F0121E32D361}"/>
              </a:ext>
            </a:extLst>
          </p:cNvPr>
          <p:cNvSpPr txBox="1"/>
          <p:nvPr/>
        </p:nvSpPr>
        <p:spPr>
          <a:xfrm>
            <a:off x="6172372" y="1308824"/>
            <a:ext cx="5486896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63666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Важно: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600" b="1" dirty="0">
              <a:solidFill>
                <a:srgbClr val="63666A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63666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Удостовериться, что квитанция о постановки </a:t>
            </a:r>
            <a:r>
              <a:rPr lang="ru-RU" sz="1600" dirty="0" err="1">
                <a:solidFill>
                  <a:srgbClr val="63666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кега</a:t>
            </a:r>
            <a:r>
              <a:rPr lang="ru-RU" sz="1600" dirty="0">
                <a:solidFill>
                  <a:srgbClr val="63666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на кран вернулась без ошибок.</a:t>
            </a:r>
          </a:p>
          <a:p>
            <a:endParaRPr lang="ru-RU" sz="1600" b="1" dirty="0">
              <a:solidFill>
                <a:srgbClr val="63666A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ru-RU" sz="1600" b="1" dirty="0">
              <a:solidFill>
                <a:srgbClr val="63666A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ru-RU" sz="1600" b="1" dirty="0">
              <a:solidFill>
                <a:srgbClr val="63666A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FFB58431-5080-A64C-4C23-D4B71A4D9D9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84032" y="2475777"/>
            <a:ext cx="5070165" cy="27446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C10CD2B0-C135-51C2-B8D6-833C33AD577C}"/>
              </a:ext>
            </a:extLst>
          </p:cNvPr>
          <p:cNvSpPr txBox="1"/>
          <p:nvPr/>
        </p:nvSpPr>
        <p:spPr>
          <a:xfrm>
            <a:off x="6224577" y="5321344"/>
            <a:ext cx="548689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63666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Убедиться, что реализация на кассе по чекам отображается в личном кабинете </a:t>
            </a:r>
            <a:r>
              <a:rPr lang="en-US" sz="1600" dirty="0">
                <a:solidFill>
                  <a:srgbClr val="63666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“</a:t>
            </a:r>
            <a:r>
              <a:rPr lang="ru-RU" sz="1600" dirty="0">
                <a:solidFill>
                  <a:srgbClr val="63666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Честного Знака</a:t>
            </a:r>
            <a:r>
              <a:rPr lang="en-US" sz="1600" dirty="0">
                <a:solidFill>
                  <a:srgbClr val="63666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”</a:t>
            </a:r>
            <a:endParaRPr lang="ru-RU" sz="1600" b="1" dirty="0">
              <a:solidFill>
                <a:srgbClr val="63666A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ru-RU" sz="1600" b="1" dirty="0">
              <a:solidFill>
                <a:srgbClr val="63666A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Скругленный прямоугольник 34">
            <a:hlinkClick r:id="rId11"/>
            <a:extLst>
              <a:ext uri="{FF2B5EF4-FFF2-40B4-BE49-F238E27FC236}">
                <a16:creationId xmlns="" xmlns:a16="http://schemas.microsoft.com/office/drawing/2014/main" id="{A333E06C-0B80-4F2A-B745-78BA31D2EB4F}"/>
              </a:ext>
            </a:extLst>
          </p:cNvPr>
          <p:cNvSpPr/>
          <p:nvPr/>
        </p:nvSpPr>
        <p:spPr>
          <a:xfrm>
            <a:off x="2854562" y="6137411"/>
            <a:ext cx="1630531" cy="261610"/>
          </a:xfrm>
          <a:prstGeom prst="roundRect">
            <a:avLst/>
          </a:prstGeom>
          <a:solidFill>
            <a:srgbClr val="F6F42E"/>
          </a:solidFill>
          <a:ln>
            <a:solidFill>
              <a:srgbClr val="6D6E7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u="sng" dirty="0">
                <a:solidFill>
                  <a:srgbClr val="6D6E71"/>
                </a:solidFill>
                <a:latin typeface=""/>
                <a:hlinkClick r:id="rId12"/>
              </a:rPr>
              <a:t>Видео-инструкция</a:t>
            </a:r>
            <a:endParaRPr lang="ru-RU" sz="1100" u="sng" dirty="0">
              <a:solidFill>
                <a:srgbClr val="6D6E71"/>
              </a:solidFill>
              <a:latin typeface=""/>
            </a:endParaRPr>
          </a:p>
        </p:txBody>
      </p:sp>
      <p:sp>
        <p:nvSpPr>
          <p:cNvPr id="20" name="Скругленный прямоугольник 34">
            <a:hlinkClick r:id="rId11"/>
            <a:extLst>
              <a:ext uri="{FF2B5EF4-FFF2-40B4-BE49-F238E27FC236}">
                <a16:creationId xmlns="" xmlns:a16="http://schemas.microsoft.com/office/drawing/2014/main" id="{6A2997E9-2C29-4572-98C6-B55BAE330520}"/>
              </a:ext>
            </a:extLst>
          </p:cNvPr>
          <p:cNvSpPr/>
          <p:nvPr/>
        </p:nvSpPr>
        <p:spPr>
          <a:xfrm>
            <a:off x="806102" y="6137411"/>
            <a:ext cx="1630531" cy="261610"/>
          </a:xfrm>
          <a:prstGeom prst="roundRect">
            <a:avLst/>
          </a:prstGeom>
          <a:solidFill>
            <a:srgbClr val="F6F42E"/>
          </a:solidFill>
          <a:ln>
            <a:solidFill>
              <a:srgbClr val="6D6E7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u="sng" dirty="0">
                <a:solidFill>
                  <a:srgbClr val="6D6E71"/>
                </a:solidFill>
                <a:latin typeface=""/>
              </a:rPr>
              <a:t>Ссылка на страницу</a:t>
            </a:r>
          </a:p>
        </p:txBody>
      </p:sp>
    </p:spTree>
    <p:extLst>
      <p:ext uri="{BB962C8B-B14F-4D97-AF65-F5344CB8AC3E}">
        <p14:creationId xmlns:p14="http://schemas.microsoft.com/office/powerpoint/2010/main" val="17854420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>
            <a:extLst>
              <a:ext uri="{FF2B5EF4-FFF2-40B4-BE49-F238E27FC236}">
                <a16:creationId xmlns="" xmlns:a16="http://schemas.microsoft.com/office/drawing/2014/main" id="{7555761D-4847-4524-85B9-BB6E6CD282E6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4" name="Слайд think-cell" r:id="rId4" imgW="415" imgH="416" progId="TCLayout.ActiveDocument.1">
                  <p:embed/>
                </p:oleObj>
              </mc:Choice>
              <mc:Fallback>
                <p:oleObj name="Слайд think-cell" r:id="rId4" imgW="415" imgH="416" progId="TCLayout.ActiveDocument.1">
                  <p:embed/>
                  <p:pic>
                    <p:nvPicPr>
                      <p:cNvPr id="7" name="Объект 6" hidden="1">
                        <a:extLst>
                          <a:ext uri="{FF2B5EF4-FFF2-40B4-BE49-F238E27FC236}">
                            <a16:creationId xmlns="" xmlns:a16="http://schemas.microsoft.com/office/drawing/2014/main" id="{7555761D-4847-4524-85B9-BB6E6CD282E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Скругленный прямоугольник 8">
            <a:extLst>
              <a:ext uri="{FF2B5EF4-FFF2-40B4-BE49-F238E27FC236}">
                <a16:creationId xmlns="" xmlns:a16="http://schemas.microsoft.com/office/drawing/2014/main" id="{8E28EABE-F6C0-5A4A-972C-7992916D8559}"/>
              </a:ext>
            </a:extLst>
          </p:cNvPr>
          <p:cNvSpPr/>
          <p:nvPr/>
        </p:nvSpPr>
        <p:spPr>
          <a:xfrm>
            <a:off x="516000" y="322288"/>
            <a:ext cx="11160000" cy="617044"/>
          </a:xfrm>
          <a:prstGeom prst="roundRect">
            <a:avLst/>
          </a:prstGeom>
          <a:solidFill>
            <a:srgbClr val="F6F5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ctr"/>
          <a:lstStyle/>
          <a:p>
            <a:r>
              <a:rPr lang="ru-RU" sz="2000" b="1" dirty="0">
                <a:solidFill>
                  <a:srgbClr val="63666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Статус чека в системе маркировки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CA4C17D2-E095-3D24-CCD9-FF1233968F15}"/>
              </a:ext>
            </a:extLst>
          </p:cNvPr>
          <p:cNvSpPr txBox="1"/>
          <p:nvPr/>
        </p:nvSpPr>
        <p:spPr>
          <a:xfrm>
            <a:off x="516000" y="61238"/>
            <a:ext cx="60960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500"/>
              </a:spcBef>
            </a:pPr>
            <a:r>
              <a:rPr lang="ru-RU" altLang="ru-RU" sz="1000" dirty="0">
                <a:solidFill>
                  <a:srgbClr val="63666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Постановление Правительства РФ от 30 ноября 2022 г. №2173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C6CDE822-9295-20F1-5F26-7BD8AC3BE53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377" b="4982"/>
          <a:stretch/>
        </p:blipFill>
        <p:spPr>
          <a:xfrm>
            <a:off x="731404" y="3465165"/>
            <a:ext cx="10729192" cy="3296630"/>
          </a:xfrm>
          <a:prstGeom prst="roundRect">
            <a:avLst>
              <a:gd name="adj" fmla="val 6713"/>
            </a:avLst>
          </a:prstGeom>
          <a:ln w="12700">
            <a:solidFill>
              <a:srgbClr val="6D6E71"/>
            </a:solidFill>
          </a:ln>
        </p:spPr>
      </p:pic>
      <p:sp>
        <p:nvSpPr>
          <p:cNvPr id="15" name="Прямоугольник 14">
            <a:extLst>
              <a:ext uri="{FF2B5EF4-FFF2-40B4-BE49-F238E27FC236}">
                <a16:creationId xmlns="" xmlns:a16="http://schemas.microsoft.com/office/drawing/2014/main" id="{5C82134B-1365-5CF8-20ED-12C130562297}"/>
              </a:ext>
            </a:extLst>
          </p:cNvPr>
          <p:cNvSpPr/>
          <p:nvPr/>
        </p:nvSpPr>
        <p:spPr>
          <a:xfrm>
            <a:off x="3784947" y="4808867"/>
            <a:ext cx="2838360" cy="204309"/>
          </a:xfrm>
          <a:prstGeom prst="rect">
            <a:avLst/>
          </a:prstGeom>
          <a:pattFill prst="pct2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>
            <a:extLst>
              <a:ext uri="{FF2B5EF4-FFF2-40B4-BE49-F238E27FC236}">
                <a16:creationId xmlns="" xmlns:a16="http://schemas.microsoft.com/office/drawing/2014/main" id="{1369C619-49B9-ADBB-0017-E2FC2DCFC95C}"/>
              </a:ext>
            </a:extLst>
          </p:cNvPr>
          <p:cNvSpPr/>
          <p:nvPr/>
        </p:nvSpPr>
        <p:spPr>
          <a:xfrm>
            <a:off x="1620650" y="6246389"/>
            <a:ext cx="1523022" cy="204309"/>
          </a:xfrm>
          <a:prstGeom prst="rect">
            <a:avLst/>
          </a:prstGeom>
          <a:pattFill prst="pct2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>
            <a:extLst>
              <a:ext uri="{FF2B5EF4-FFF2-40B4-BE49-F238E27FC236}">
                <a16:creationId xmlns="" xmlns:a16="http://schemas.microsoft.com/office/drawing/2014/main" id="{B61BCCCB-7180-72D6-A6C0-5075F5F0B7BA}"/>
              </a:ext>
            </a:extLst>
          </p:cNvPr>
          <p:cNvSpPr/>
          <p:nvPr/>
        </p:nvSpPr>
        <p:spPr>
          <a:xfrm>
            <a:off x="4295800" y="6296062"/>
            <a:ext cx="1440160" cy="442668"/>
          </a:xfrm>
          <a:prstGeom prst="rect">
            <a:avLst/>
          </a:prstGeom>
          <a:pattFill prst="pct2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>
            <a:extLst>
              <a:ext uri="{FF2B5EF4-FFF2-40B4-BE49-F238E27FC236}">
                <a16:creationId xmlns="" xmlns:a16="http://schemas.microsoft.com/office/drawing/2014/main" id="{6FC4CB1D-93D2-15A0-95D4-95E0A00185D6}"/>
              </a:ext>
            </a:extLst>
          </p:cNvPr>
          <p:cNvSpPr/>
          <p:nvPr/>
        </p:nvSpPr>
        <p:spPr>
          <a:xfrm>
            <a:off x="6312024" y="6280441"/>
            <a:ext cx="1056030" cy="170257"/>
          </a:xfrm>
          <a:prstGeom prst="rect">
            <a:avLst/>
          </a:prstGeom>
          <a:pattFill prst="pct2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2" name="Рисунок 21">
            <a:extLst>
              <a:ext uri="{FF2B5EF4-FFF2-40B4-BE49-F238E27FC236}">
                <a16:creationId xmlns="" xmlns:a16="http://schemas.microsoft.com/office/drawing/2014/main" id="{F7376664-E022-9B08-509F-85AC9455AAA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3238" b="12680"/>
          <a:stretch/>
        </p:blipFill>
        <p:spPr>
          <a:xfrm>
            <a:off x="731404" y="1159154"/>
            <a:ext cx="10729192" cy="2086189"/>
          </a:xfrm>
          <a:prstGeom prst="roundRect">
            <a:avLst>
              <a:gd name="adj" fmla="val 8900"/>
            </a:avLst>
          </a:prstGeom>
          <a:ln w="12700">
            <a:solidFill>
              <a:srgbClr val="6D6E71"/>
            </a:solidFill>
          </a:ln>
        </p:spPr>
      </p:pic>
      <p:sp>
        <p:nvSpPr>
          <p:cNvPr id="25" name="Прямоугольник 24">
            <a:extLst>
              <a:ext uri="{FF2B5EF4-FFF2-40B4-BE49-F238E27FC236}">
                <a16:creationId xmlns="" xmlns:a16="http://schemas.microsoft.com/office/drawing/2014/main" id="{2CE81329-23DD-EA61-30D1-5A174AA33671}"/>
              </a:ext>
            </a:extLst>
          </p:cNvPr>
          <p:cNvSpPr/>
          <p:nvPr/>
        </p:nvSpPr>
        <p:spPr>
          <a:xfrm>
            <a:off x="911424" y="2564904"/>
            <a:ext cx="1512168" cy="144016"/>
          </a:xfrm>
          <a:prstGeom prst="rect">
            <a:avLst/>
          </a:prstGeom>
          <a:pattFill prst="pct2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>
            <a:extLst>
              <a:ext uri="{FF2B5EF4-FFF2-40B4-BE49-F238E27FC236}">
                <a16:creationId xmlns="" xmlns:a16="http://schemas.microsoft.com/office/drawing/2014/main" id="{4992FDEA-8F70-D2AF-1D40-07DE097542A2}"/>
              </a:ext>
            </a:extLst>
          </p:cNvPr>
          <p:cNvSpPr/>
          <p:nvPr/>
        </p:nvSpPr>
        <p:spPr>
          <a:xfrm>
            <a:off x="911424" y="3010052"/>
            <a:ext cx="1512168" cy="144016"/>
          </a:xfrm>
          <a:prstGeom prst="rect">
            <a:avLst/>
          </a:prstGeom>
          <a:pattFill prst="pct2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Oval 50">
            <a:extLst>
              <a:ext uri="{FF2B5EF4-FFF2-40B4-BE49-F238E27FC236}">
                <a16:creationId xmlns="" xmlns:a16="http://schemas.microsoft.com/office/drawing/2014/main" id="{5294BF03-EB75-9F7E-5BFC-616C714C28E3}"/>
              </a:ext>
            </a:extLst>
          </p:cNvPr>
          <p:cNvSpPr/>
          <p:nvPr/>
        </p:nvSpPr>
        <p:spPr>
          <a:xfrm>
            <a:off x="481822" y="996700"/>
            <a:ext cx="429602" cy="442496"/>
          </a:xfrm>
          <a:prstGeom prst="ellipse">
            <a:avLst/>
          </a:prstGeom>
          <a:solidFill>
            <a:srgbClr val="F6F42E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rgbClr val="63666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</a:t>
            </a:r>
            <a:endParaRPr lang="x-none" sz="1200" b="1" dirty="0">
              <a:solidFill>
                <a:srgbClr val="63666A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3" name="Oval 50">
            <a:extLst>
              <a:ext uri="{FF2B5EF4-FFF2-40B4-BE49-F238E27FC236}">
                <a16:creationId xmlns="" xmlns:a16="http://schemas.microsoft.com/office/drawing/2014/main" id="{1BB2A480-4541-AACA-8755-F7D33E782EC3}"/>
              </a:ext>
            </a:extLst>
          </p:cNvPr>
          <p:cNvSpPr/>
          <p:nvPr/>
        </p:nvSpPr>
        <p:spPr>
          <a:xfrm>
            <a:off x="531526" y="3325183"/>
            <a:ext cx="429602" cy="442496"/>
          </a:xfrm>
          <a:prstGeom prst="ellipse">
            <a:avLst/>
          </a:prstGeom>
          <a:solidFill>
            <a:srgbClr val="F6F42E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rgbClr val="63666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</a:t>
            </a:r>
            <a:endParaRPr lang="x-none" sz="1200" b="1" dirty="0">
              <a:solidFill>
                <a:srgbClr val="63666A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7" name="Скругленный прямоугольник 36">
            <a:extLst>
              <a:ext uri="{FF2B5EF4-FFF2-40B4-BE49-F238E27FC236}">
                <a16:creationId xmlns="" xmlns:a16="http://schemas.microsoft.com/office/drawing/2014/main" id="{1F5C1C9B-EBC2-7693-D936-FC182E0A42E8}"/>
              </a:ext>
            </a:extLst>
          </p:cNvPr>
          <p:cNvSpPr/>
          <p:nvPr/>
        </p:nvSpPr>
        <p:spPr>
          <a:xfrm>
            <a:off x="9192344" y="2348880"/>
            <a:ext cx="1296144" cy="80518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Скругленный прямоугольник 40">
            <a:extLst>
              <a:ext uri="{FF2B5EF4-FFF2-40B4-BE49-F238E27FC236}">
                <a16:creationId xmlns="" xmlns:a16="http://schemas.microsoft.com/office/drawing/2014/main" id="{17FA841A-6CDB-BDDE-7819-C7C51060A48E}"/>
              </a:ext>
            </a:extLst>
          </p:cNvPr>
          <p:cNvSpPr/>
          <p:nvPr/>
        </p:nvSpPr>
        <p:spPr>
          <a:xfrm>
            <a:off x="839416" y="2348880"/>
            <a:ext cx="1687612" cy="864096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Скругленный прямоугольник 41">
            <a:extLst>
              <a:ext uri="{FF2B5EF4-FFF2-40B4-BE49-F238E27FC236}">
                <a16:creationId xmlns="" xmlns:a16="http://schemas.microsoft.com/office/drawing/2014/main" id="{B7007B75-9401-D0F6-8440-EE9B6DD0323A}"/>
              </a:ext>
            </a:extLst>
          </p:cNvPr>
          <p:cNvSpPr/>
          <p:nvPr/>
        </p:nvSpPr>
        <p:spPr>
          <a:xfrm>
            <a:off x="7248128" y="2348880"/>
            <a:ext cx="432048" cy="80518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Скругленный прямоугольник 44">
            <a:extLst>
              <a:ext uri="{FF2B5EF4-FFF2-40B4-BE49-F238E27FC236}">
                <a16:creationId xmlns="" xmlns:a16="http://schemas.microsoft.com/office/drawing/2014/main" id="{7969CD3C-7978-7434-5DC2-0CCA81CDA712}"/>
              </a:ext>
            </a:extLst>
          </p:cNvPr>
          <p:cNvSpPr/>
          <p:nvPr/>
        </p:nvSpPr>
        <p:spPr>
          <a:xfrm>
            <a:off x="7824192" y="6236021"/>
            <a:ext cx="1152128" cy="289323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87903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Скругленный прямоугольник 8">
            <a:extLst>
              <a:ext uri="{FF2B5EF4-FFF2-40B4-BE49-F238E27FC236}">
                <a16:creationId xmlns="" xmlns:a16="http://schemas.microsoft.com/office/drawing/2014/main" id="{A7A59A90-41FF-FF14-81AA-6FF7357209B8}"/>
              </a:ext>
            </a:extLst>
          </p:cNvPr>
          <p:cNvSpPr/>
          <p:nvPr/>
        </p:nvSpPr>
        <p:spPr>
          <a:xfrm>
            <a:off x="543084" y="1344998"/>
            <a:ext cx="3168956" cy="1246473"/>
          </a:xfrm>
          <a:prstGeom prst="roundRect">
            <a:avLst>
              <a:gd name="adj" fmla="val 7011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ctr"/>
          <a:lstStyle/>
          <a:p>
            <a:endParaRPr lang="en-US" sz="2400" b="1" dirty="0">
              <a:solidFill>
                <a:srgbClr val="63666A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7" name="Скругленная прямоугольная выноска 16">
            <a:extLst>
              <a:ext uri="{FF2B5EF4-FFF2-40B4-BE49-F238E27FC236}">
                <a16:creationId xmlns="" xmlns:a16="http://schemas.microsoft.com/office/drawing/2014/main" id="{D256D5D2-66F2-BBEF-C2CC-E7B2112709BE}"/>
              </a:ext>
            </a:extLst>
          </p:cNvPr>
          <p:cNvSpPr/>
          <p:nvPr/>
        </p:nvSpPr>
        <p:spPr>
          <a:xfrm>
            <a:off x="534350" y="1348514"/>
            <a:ext cx="3168956" cy="238947"/>
          </a:xfrm>
          <a:prstGeom prst="wedgeRoundRectCallout">
            <a:avLst>
              <a:gd name="adj1" fmla="val 23547"/>
              <a:gd name="adj2" fmla="val 1766"/>
              <a:gd name="adj3" fmla="val 16667"/>
            </a:avLst>
          </a:prstGeom>
          <a:solidFill>
            <a:srgbClr val="63666A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72000" rtlCol="0" anchor="ctr"/>
          <a:lstStyle/>
          <a:p>
            <a:r>
              <a:rPr lang="ru-RU" sz="140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sz="1400" b="1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01</a:t>
            </a:r>
          </a:p>
        </p:txBody>
      </p:sp>
      <p:graphicFrame>
        <p:nvGraphicFramePr>
          <p:cNvPr id="7" name="Объект 6" hidden="1">
            <a:extLst>
              <a:ext uri="{FF2B5EF4-FFF2-40B4-BE49-F238E27FC236}">
                <a16:creationId xmlns="" xmlns:a16="http://schemas.microsoft.com/office/drawing/2014/main" id="{7555761D-4847-4524-85B9-BB6E6CD282E6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8" name="Слайд think-cell" r:id="rId4" imgW="415" imgH="416" progId="TCLayout.ActiveDocument.1">
                  <p:embed/>
                </p:oleObj>
              </mc:Choice>
              <mc:Fallback>
                <p:oleObj name="Слайд think-cell" r:id="rId4" imgW="415" imgH="416" progId="TCLayout.ActiveDocument.1">
                  <p:embed/>
                  <p:pic>
                    <p:nvPicPr>
                      <p:cNvPr id="7" name="Объект 6" hidden="1">
                        <a:extLst>
                          <a:ext uri="{FF2B5EF4-FFF2-40B4-BE49-F238E27FC236}">
                            <a16:creationId xmlns="" xmlns:a16="http://schemas.microsoft.com/office/drawing/2014/main" id="{7555761D-4847-4524-85B9-BB6E6CD282E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Скругленный прямоугольник 8">
            <a:extLst>
              <a:ext uri="{FF2B5EF4-FFF2-40B4-BE49-F238E27FC236}">
                <a16:creationId xmlns="" xmlns:a16="http://schemas.microsoft.com/office/drawing/2014/main" id="{8E28EABE-F6C0-5A4A-972C-7992916D8559}"/>
              </a:ext>
            </a:extLst>
          </p:cNvPr>
          <p:cNvSpPr/>
          <p:nvPr/>
        </p:nvSpPr>
        <p:spPr>
          <a:xfrm>
            <a:off x="516000" y="322288"/>
            <a:ext cx="11160000" cy="720000"/>
          </a:xfrm>
          <a:prstGeom prst="roundRect">
            <a:avLst/>
          </a:prstGeom>
          <a:solidFill>
            <a:srgbClr val="F6F5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ctr"/>
          <a:lstStyle/>
          <a:p>
            <a:r>
              <a:rPr lang="ru-RU" sz="2000" b="1" dirty="0">
                <a:solidFill>
                  <a:srgbClr val="63666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Пошаговая схема работы с маркированным пивом в потребительской таре при реализации с 01 июня 2024 года</a:t>
            </a:r>
          </a:p>
        </p:txBody>
      </p:sp>
      <p:grpSp>
        <p:nvGrpSpPr>
          <p:cNvPr id="5" name="Группа 4">
            <a:extLst>
              <a:ext uri="{FF2B5EF4-FFF2-40B4-BE49-F238E27FC236}">
                <a16:creationId xmlns="" xmlns:a16="http://schemas.microsoft.com/office/drawing/2014/main" id="{419425BA-1AEB-A338-3A29-960855EE8FCA}"/>
              </a:ext>
            </a:extLst>
          </p:cNvPr>
          <p:cNvGrpSpPr/>
          <p:nvPr/>
        </p:nvGrpSpPr>
        <p:grpSpPr>
          <a:xfrm>
            <a:off x="651321" y="5171731"/>
            <a:ext cx="11130497" cy="900000"/>
            <a:chOff x="-1313634" y="4079029"/>
            <a:chExt cx="9500156" cy="900000"/>
          </a:xfrm>
        </p:grpSpPr>
        <p:sp>
          <p:nvSpPr>
            <p:cNvPr id="8" name="Скругленный прямоугольник 131">
              <a:extLst>
                <a:ext uri="{FF2B5EF4-FFF2-40B4-BE49-F238E27FC236}">
                  <a16:creationId xmlns="" xmlns:a16="http://schemas.microsoft.com/office/drawing/2014/main" id="{6E443576-D49B-68CE-62A5-9E85E012963A}"/>
                </a:ext>
              </a:extLst>
            </p:cNvPr>
            <p:cNvSpPr/>
            <p:nvPr/>
          </p:nvSpPr>
          <p:spPr>
            <a:xfrm>
              <a:off x="-1313634" y="4079029"/>
              <a:ext cx="9500156" cy="900000"/>
            </a:xfrm>
            <a:prstGeom prst="roundRect">
              <a:avLst/>
            </a:prstGeom>
            <a:solidFill>
              <a:srgbClr val="F6F5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0" rIns="0" rtlCol="0" anchor="ctr"/>
            <a:lstStyle/>
            <a:p>
              <a:pPr lvl="0" algn="ctr" defTabSz="1193566" hangingPunct="0">
                <a:defRPr/>
              </a:pPr>
              <a:r>
                <a:rPr lang="ru-RU" sz="1000" b="1" dirty="0">
                  <a:solidFill>
                    <a:srgbClr val="6D6E71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  <a:sym typeface="PT Sans Caption"/>
                </a:rPr>
                <a:t>СИСТЕМА МАРКИРОВКИ</a:t>
              </a:r>
            </a:p>
          </p:txBody>
        </p:sp>
        <p:pic>
          <p:nvPicPr>
            <p:cNvPr id="10" name="Picture 36">
              <a:extLst>
                <a:ext uri="{FF2B5EF4-FFF2-40B4-BE49-F238E27FC236}">
                  <a16:creationId xmlns="" xmlns:a16="http://schemas.microsoft.com/office/drawing/2014/main" id="{1A40AB33-63B0-79B9-DB65-47E59879B93B}"/>
                </a:ext>
              </a:extLst>
            </p:cNvPr>
            <p:cNvPicPr>
              <a:picLocks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11112" y="4305539"/>
              <a:ext cx="447317" cy="468000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8AED4278-1FD1-0762-803E-37E5AF420E30}"/>
              </a:ext>
            </a:extLst>
          </p:cNvPr>
          <p:cNvSpPr txBox="1"/>
          <p:nvPr/>
        </p:nvSpPr>
        <p:spPr>
          <a:xfrm>
            <a:off x="550736" y="2569259"/>
            <a:ext cx="3133232" cy="1200329"/>
          </a:xfrm>
          <a:prstGeom prst="rect">
            <a:avLst/>
          </a:prstGeom>
          <a:noFill/>
          <a:ln cap="rnd">
            <a:noFill/>
          </a:ln>
          <a:effectLst>
            <a:softEdge rad="0"/>
          </a:effectLst>
        </p:spPr>
        <p:txBody>
          <a:bodyPr wrap="square">
            <a:spAutoFit/>
          </a:bodyPr>
          <a:lstStyle/>
          <a:p>
            <a:pPr>
              <a:spcBef>
                <a:spcPts val="1000"/>
              </a:spcBef>
            </a:pPr>
            <a:r>
              <a:rPr lang="ru-RU" sz="1200" dirty="0">
                <a:solidFill>
                  <a:srgbClr val="63666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При приемке товара от поставщика убедиться, что продукция промаркирована</a:t>
            </a:r>
          </a:p>
          <a:p>
            <a:pPr marL="180975" lvl="2" indent="-180975">
              <a:buFont typeface="Courier New" panose="02070309020205020404" pitchFamily="49" charset="0"/>
              <a:buChar char="o"/>
            </a:pPr>
            <a:r>
              <a:rPr lang="ru-RU" sz="1200" dirty="0">
                <a:solidFill>
                  <a:srgbClr val="63666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в кегах с </a:t>
            </a:r>
            <a:r>
              <a:rPr lang="ru-RU" sz="1200" b="1" dirty="0">
                <a:solidFill>
                  <a:srgbClr val="63666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01.04.2023</a:t>
            </a:r>
          </a:p>
          <a:p>
            <a:pPr marL="180975" lvl="2" indent="-180975">
              <a:buFont typeface="Courier New" panose="02070309020205020404" pitchFamily="49" charset="0"/>
              <a:buChar char="o"/>
            </a:pPr>
            <a:r>
              <a:rPr lang="ru-RU" sz="1200" dirty="0">
                <a:solidFill>
                  <a:srgbClr val="63666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в бутылках с </a:t>
            </a:r>
            <a:r>
              <a:rPr lang="ru-RU" sz="1200" b="1" dirty="0">
                <a:solidFill>
                  <a:srgbClr val="63666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01.10.2023</a:t>
            </a:r>
            <a:r>
              <a:rPr lang="ru-RU" sz="1200" dirty="0">
                <a:solidFill>
                  <a:srgbClr val="63666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</a:p>
          <a:p>
            <a:pPr marL="180975" lvl="2" indent="-180975">
              <a:buFont typeface="Courier New" panose="02070309020205020404" pitchFamily="49" charset="0"/>
              <a:buChar char="o"/>
            </a:pPr>
            <a:r>
              <a:rPr lang="ru-RU" sz="1200" dirty="0">
                <a:solidFill>
                  <a:srgbClr val="63666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в других видах тары с </a:t>
            </a:r>
            <a:r>
              <a:rPr lang="ru-RU" sz="1200" b="1" dirty="0">
                <a:solidFill>
                  <a:srgbClr val="63666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15.01.2024 </a:t>
            </a:r>
          </a:p>
        </p:txBody>
      </p:sp>
      <p:grpSp>
        <p:nvGrpSpPr>
          <p:cNvPr id="21" name="Group 36">
            <a:extLst>
              <a:ext uri="{FF2B5EF4-FFF2-40B4-BE49-F238E27FC236}">
                <a16:creationId xmlns="" xmlns:a16="http://schemas.microsoft.com/office/drawing/2014/main" id="{DD8B1299-177D-837F-16E2-5AC4DBCDA849}"/>
              </a:ext>
            </a:extLst>
          </p:cNvPr>
          <p:cNvGrpSpPr/>
          <p:nvPr/>
        </p:nvGrpSpPr>
        <p:grpSpPr>
          <a:xfrm>
            <a:off x="3824515" y="2591932"/>
            <a:ext cx="490653" cy="724172"/>
            <a:chOff x="2994556" y="1985670"/>
            <a:chExt cx="490653" cy="724172"/>
          </a:xfrm>
        </p:grpSpPr>
        <p:pic>
          <p:nvPicPr>
            <p:cNvPr id="23" name="Graphic 24">
              <a:extLst>
                <a:ext uri="{FF2B5EF4-FFF2-40B4-BE49-F238E27FC236}">
                  <a16:creationId xmlns="" xmlns:a16="http://schemas.microsoft.com/office/drawing/2014/main" id="{46FBBFF0-CCF9-B335-1B22-637A004F74E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193609" y="1985670"/>
              <a:ext cx="291600" cy="724172"/>
            </a:xfrm>
            <a:prstGeom prst="rect">
              <a:avLst/>
            </a:prstGeom>
          </p:spPr>
        </p:pic>
        <p:pic>
          <p:nvPicPr>
            <p:cNvPr id="28" name="Graphic 25">
              <a:extLst>
                <a:ext uri="{FF2B5EF4-FFF2-40B4-BE49-F238E27FC236}">
                  <a16:creationId xmlns="" xmlns:a16="http://schemas.microsoft.com/office/drawing/2014/main" id="{1E6DE0C3-5BC4-6D88-565C-38180A45860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2994556" y="1985670"/>
              <a:ext cx="291600" cy="724172"/>
            </a:xfrm>
            <a:prstGeom prst="rect">
              <a:avLst/>
            </a:prstGeom>
          </p:spPr>
        </p:pic>
      </p:grpSp>
      <p:grpSp>
        <p:nvGrpSpPr>
          <p:cNvPr id="29" name="Group 36">
            <a:extLst>
              <a:ext uri="{FF2B5EF4-FFF2-40B4-BE49-F238E27FC236}">
                <a16:creationId xmlns="" xmlns:a16="http://schemas.microsoft.com/office/drawing/2014/main" id="{D787F3DB-6E8B-2C26-3CF4-1505CFB7B409}"/>
              </a:ext>
            </a:extLst>
          </p:cNvPr>
          <p:cNvGrpSpPr/>
          <p:nvPr/>
        </p:nvGrpSpPr>
        <p:grpSpPr>
          <a:xfrm>
            <a:off x="7834159" y="2599450"/>
            <a:ext cx="490653" cy="724172"/>
            <a:chOff x="2994556" y="1985670"/>
            <a:chExt cx="490653" cy="724172"/>
          </a:xfrm>
        </p:grpSpPr>
        <p:pic>
          <p:nvPicPr>
            <p:cNvPr id="30" name="Graphic 24">
              <a:extLst>
                <a:ext uri="{FF2B5EF4-FFF2-40B4-BE49-F238E27FC236}">
                  <a16:creationId xmlns="" xmlns:a16="http://schemas.microsoft.com/office/drawing/2014/main" id="{BC089274-F1B6-1BCA-DE73-C32966C8CBB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193609" y="1985670"/>
              <a:ext cx="291600" cy="724172"/>
            </a:xfrm>
            <a:prstGeom prst="rect">
              <a:avLst/>
            </a:prstGeom>
          </p:spPr>
        </p:pic>
        <p:pic>
          <p:nvPicPr>
            <p:cNvPr id="31" name="Graphic 25">
              <a:extLst>
                <a:ext uri="{FF2B5EF4-FFF2-40B4-BE49-F238E27FC236}">
                  <a16:creationId xmlns="" xmlns:a16="http://schemas.microsoft.com/office/drawing/2014/main" id="{8777BADB-4E72-3905-32F7-86B0013E1A2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2994556" y="1985670"/>
              <a:ext cx="291600" cy="724172"/>
            </a:xfrm>
            <a:prstGeom prst="rect">
              <a:avLst/>
            </a:prstGeom>
          </p:spPr>
        </p:pic>
      </p:grpSp>
      <p:grpSp>
        <p:nvGrpSpPr>
          <p:cNvPr id="47" name="Группа 46">
            <a:extLst>
              <a:ext uri="{FF2B5EF4-FFF2-40B4-BE49-F238E27FC236}">
                <a16:creationId xmlns="" xmlns:a16="http://schemas.microsoft.com/office/drawing/2014/main" id="{116BB650-B8C5-170B-7940-57318DB9FA05}"/>
              </a:ext>
            </a:extLst>
          </p:cNvPr>
          <p:cNvGrpSpPr/>
          <p:nvPr/>
        </p:nvGrpSpPr>
        <p:grpSpPr>
          <a:xfrm>
            <a:off x="1678991" y="4483086"/>
            <a:ext cx="736391" cy="530548"/>
            <a:chOff x="1847434" y="4451114"/>
            <a:chExt cx="736391" cy="530548"/>
          </a:xfrm>
        </p:grpSpPr>
        <p:pic>
          <p:nvPicPr>
            <p:cNvPr id="36" name="Graphic 24">
              <a:extLst>
                <a:ext uri="{FF2B5EF4-FFF2-40B4-BE49-F238E27FC236}">
                  <a16:creationId xmlns="" xmlns:a16="http://schemas.microsoft.com/office/drawing/2014/main" id="{9C258F58-7E49-FF56-8D24-726406634E5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 rot="5400000">
              <a:off x="2063720" y="4473776"/>
              <a:ext cx="291600" cy="724172"/>
            </a:xfrm>
            <a:prstGeom prst="rect">
              <a:avLst/>
            </a:prstGeom>
          </p:spPr>
        </p:pic>
        <p:pic>
          <p:nvPicPr>
            <p:cNvPr id="46" name="Graphic 24">
              <a:extLst>
                <a:ext uri="{FF2B5EF4-FFF2-40B4-BE49-F238E27FC236}">
                  <a16:creationId xmlns="" xmlns:a16="http://schemas.microsoft.com/office/drawing/2014/main" id="{524D731B-219C-E89D-5633-B0707D24FEF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 rot="5400000">
              <a:off x="2075939" y="4234828"/>
              <a:ext cx="291600" cy="724172"/>
            </a:xfrm>
            <a:prstGeom prst="rect">
              <a:avLst/>
            </a:prstGeom>
          </p:spPr>
        </p:pic>
      </p:grpSp>
      <p:grpSp>
        <p:nvGrpSpPr>
          <p:cNvPr id="48" name="Группа 47">
            <a:extLst>
              <a:ext uri="{FF2B5EF4-FFF2-40B4-BE49-F238E27FC236}">
                <a16:creationId xmlns="" xmlns:a16="http://schemas.microsoft.com/office/drawing/2014/main" id="{4B458E73-5557-AD21-7609-839C3963793A}"/>
              </a:ext>
            </a:extLst>
          </p:cNvPr>
          <p:cNvGrpSpPr/>
          <p:nvPr/>
        </p:nvGrpSpPr>
        <p:grpSpPr>
          <a:xfrm>
            <a:off x="5712939" y="4492940"/>
            <a:ext cx="736391" cy="530548"/>
            <a:chOff x="1847434" y="4451114"/>
            <a:chExt cx="736391" cy="530548"/>
          </a:xfrm>
        </p:grpSpPr>
        <p:pic>
          <p:nvPicPr>
            <p:cNvPr id="49" name="Graphic 24">
              <a:extLst>
                <a:ext uri="{FF2B5EF4-FFF2-40B4-BE49-F238E27FC236}">
                  <a16:creationId xmlns="" xmlns:a16="http://schemas.microsoft.com/office/drawing/2014/main" id="{5C646DD1-A976-A6DE-0334-3FB5F7C5EB3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 rot="5400000">
              <a:off x="2063720" y="4473776"/>
              <a:ext cx="291600" cy="724172"/>
            </a:xfrm>
            <a:prstGeom prst="rect">
              <a:avLst/>
            </a:prstGeom>
          </p:spPr>
        </p:pic>
        <p:pic>
          <p:nvPicPr>
            <p:cNvPr id="51" name="Graphic 24">
              <a:extLst>
                <a:ext uri="{FF2B5EF4-FFF2-40B4-BE49-F238E27FC236}">
                  <a16:creationId xmlns="" xmlns:a16="http://schemas.microsoft.com/office/drawing/2014/main" id="{00996527-953F-9095-D448-B346C5E498A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 rot="5400000">
              <a:off x="2075939" y="4234828"/>
              <a:ext cx="291600" cy="724172"/>
            </a:xfrm>
            <a:prstGeom prst="rect">
              <a:avLst/>
            </a:prstGeom>
          </p:spPr>
        </p:pic>
      </p:grpSp>
      <p:grpSp>
        <p:nvGrpSpPr>
          <p:cNvPr id="52" name="Группа 51">
            <a:extLst>
              <a:ext uri="{FF2B5EF4-FFF2-40B4-BE49-F238E27FC236}">
                <a16:creationId xmlns="" xmlns:a16="http://schemas.microsoft.com/office/drawing/2014/main" id="{1BC4DCEF-051E-E1BB-D171-301D803988FE}"/>
              </a:ext>
            </a:extLst>
          </p:cNvPr>
          <p:cNvGrpSpPr/>
          <p:nvPr/>
        </p:nvGrpSpPr>
        <p:grpSpPr>
          <a:xfrm>
            <a:off x="9691724" y="4428864"/>
            <a:ext cx="736391" cy="530548"/>
            <a:chOff x="1847434" y="4451114"/>
            <a:chExt cx="736391" cy="530548"/>
          </a:xfrm>
        </p:grpSpPr>
        <p:pic>
          <p:nvPicPr>
            <p:cNvPr id="54" name="Graphic 24">
              <a:extLst>
                <a:ext uri="{FF2B5EF4-FFF2-40B4-BE49-F238E27FC236}">
                  <a16:creationId xmlns="" xmlns:a16="http://schemas.microsoft.com/office/drawing/2014/main" id="{3DB723DD-4C56-40BD-F247-FDF0BCD3E6A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 rot="5400000">
              <a:off x="2063720" y="4473776"/>
              <a:ext cx="291600" cy="724172"/>
            </a:xfrm>
            <a:prstGeom prst="rect">
              <a:avLst/>
            </a:prstGeom>
          </p:spPr>
        </p:pic>
        <p:pic>
          <p:nvPicPr>
            <p:cNvPr id="55" name="Graphic 24">
              <a:extLst>
                <a:ext uri="{FF2B5EF4-FFF2-40B4-BE49-F238E27FC236}">
                  <a16:creationId xmlns="" xmlns:a16="http://schemas.microsoft.com/office/drawing/2014/main" id="{C3F8EE99-94E3-FB6A-E679-5AF2E635EC7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 rot="5400000">
              <a:off x="2075939" y="4234828"/>
              <a:ext cx="291600" cy="724172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6E1EDA95-540A-D094-F6C1-7DF5D5845917}"/>
              </a:ext>
            </a:extLst>
          </p:cNvPr>
          <p:cNvSpPr txBox="1"/>
          <p:nvPr/>
        </p:nvSpPr>
        <p:spPr>
          <a:xfrm>
            <a:off x="1027130" y="1309113"/>
            <a:ext cx="2337392" cy="307777"/>
          </a:xfrm>
          <a:prstGeom prst="rect">
            <a:avLst/>
          </a:prstGeom>
          <a:noFill/>
          <a:ln cap="rnd">
            <a:noFill/>
          </a:ln>
          <a:effectLst>
            <a:softEdge rad="0"/>
          </a:effectLst>
        </p:spPr>
        <p:txBody>
          <a:bodyPr wrap="square">
            <a:spAutoFit/>
          </a:bodyPr>
          <a:lstStyle/>
          <a:p>
            <a:pPr>
              <a:spcBef>
                <a:spcPts val="1000"/>
              </a:spcBef>
            </a:pPr>
            <a:r>
              <a:rPr lang="ru-RU" sz="140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Рекомендация Оператора</a:t>
            </a:r>
            <a:endParaRPr lang="en-US" sz="1400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4" name="Скругленный прямоугольник 8">
            <a:extLst>
              <a:ext uri="{FF2B5EF4-FFF2-40B4-BE49-F238E27FC236}">
                <a16:creationId xmlns="" xmlns:a16="http://schemas.microsoft.com/office/drawing/2014/main" id="{F9D6D5E1-ADF2-896A-2951-C09B8B0C756C}"/>
              </a:ext>
            </a:extLst>
          </p:cNvPr>
          <p:cNvSpPr/>
          <p:nvPr/>
        </p:nvSpPr>
        <p:spPr>
          <a:xfrm>
            <a:off x="550736" y="1358979"/>
            <a:ext cx="3151337" cy="2881786"/>
          </a:xfrm>
          <a:prstGeom prst="roundRect">
            <a:avLst>
              <a:gd name="adj" fmla="val 2454"/>
            </a:avLst>
          </a:prstGeom>
          <a:noFill/>
          <a:ln>
            <a:solidFill>
              <a:srgbClr val="6E6F7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ctr"/>
          <a:lstStyle/>
          <a:p>
            <a:endParaRPr lang="en-US" sz="2400" b="1" dirty="0">
              <a:solidFill>
                <a:srgbClr val="63666A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35" name="Рисунок 34" descr="Изображение выглядит как Графика, круг, дизайн, логотип&#10;&#10;Автоматически созданное описание">
            <a:extLst>
              <a:ext uri="{FF2B5EF4-FFF2-40B4-BE49-F238E27FC236}">
                <a16:creationId xmlns="" xmlns:a16="http://schemas.microsoft.com/office/drawing/2014/main" id="{434AA394-2B80-49E3-1CA6-93B6FDCB1E8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08758" y="1684720"/>
            <a:ext cx="734675" cy="774033"/>
          </a:xfrm>
          <a:prstGeom prst="rect">
            <a:avLst/>
          </a:prstGeom>
        </p:spPr>
      </p:pic>
      <p:sp>
        <p:nvSpPr>
          <p:cNvPr id="38" name="Скругленный прямоугольник 8">
            <a:extLst>
              <a:ext uri="{FF2B5EF4-FFF2-40B4-BE49-F238E27FC236}">
                <a16:creationId xmlns="" xmlns:a16="http://schemas.microsoft.com/office/drawing/2014/main" id="{EB443EDF-DAFA-61FF-0CCB-B570E28D245A}"/>
              </a:ext>
            </a:extLst>
          </p:cNvPr>
          <p:cNvSpPr/>
          <p:nvPr/>
        </p:nvSpPr>
        <p:spPr>
          <a:xfrm>
            <a:off x="4521662" y="1367111"/>
            <a:ext cx="3168956" cy="1246473"/>
          </a:xfrm>
          <a:prstGeom prst="roundRect">
            <a:avLst>
              <a:gd name="adj" fmla="val 7011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ctr"/>
          <a:lstStyle/>
          <a:p>
            <a:endParaRPr lang="en-US" sz="2400" b="1" dirty="0">
              <a:solidFill>
                <a:srgbClr val="63666A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9" name="Скругленная прямоугольная выноска 38">
            <a:extLst>
              <a:ext uri="{FF2B5EF4-FFF2-40B4-BE49-F238E27FC236}">
                <a16:creationId xmlns="" xmlns:a16="http://schemas.microsoft.com/office/drawing/2014/main" id="{24498DE4-40BD-6B5B-D1C4-EAA553B9474E}"/>
              </a:ext>
            </a:extLst>
          </p:cNvPr>
          <p:cNvSpPr/>
          <p:nvPr/>
        </p:nvSpPr>
        <p:spPr>
          <a:xfrm>
            <a:off x="4521662" y="1339308"/>
            <a:ext cx="3168956" cy="238947"/>
          </a:xfrm>
          <a:prstGeom prst="wedgeRoundRectCallout">
            <a:avLst>
              <a:gd name="adj1" fmla="val 23547"/>
              <a:gd name="adj2" fmla="val 1766"/>
              <a:gd name="adj3" fmla="val 16667"/>
            </a:avLst>
          </a:prstGeom>
          <a:solidFill>
            <a:srgbClr val="63666A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72000" rtlCol="0" anchor="ctr"/>
          <a:lstStyle/>
          <a:p>
            <a:r>
              <a:rPr lang="ru-RU" sz="140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sz="1400" b="1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02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E0E4589A-C2B8-7250-E700-B4A280DC6D24}"/>
              </a:ext>
            </a:extLst>
          </p:cNvPr>
          <p:cNvSpPr txBox="1"/>
          <p:nvPr/>
        </p:nvSpPr>
        <p:spPr>
          <a:xfrm>
            <a:off x="4525657" y="2518728"/>
            <a:ext cx="3139744" cy="553998"/>
          </a:xfrm>
          <a:prstGeom prst="rect">
            <a:avLst/>
          </a:prstGeom>
          <a:noFill/>
          <a:ln cap="rnd">
            <a:noFill/>
          </a:ln>
          <a:effectLst>
            <a:softEdge rad="0"/>
          </a:effectLst>
        </p:spPr>
        <p:txBody>
          <a:bodyPr wrap="square">
            <a:spAutoFit/>
          </a:bodyPr>
          <a:lstStyle/>
          <a:p>
            <a:pPr>
              <a:spcBef>
                <a:spcPts val="1000"/>
              </a:spcBef>
            </a:pPr>
            <a:r>
              <a:rPr lang="ru-RU" sz="1000" dirty="0">
                <a:solidFill>
                  <a:srgbClr val="63666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При реализации пива в потребительской таре (бутылки, банки и пр.), в чеке необходимо указать сведения о товаре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="" xmlns:a16="http://schemas.microsoft.com/office/drawing/2014/main" id="{556C3E39-02F1-1C98-5B4B-70E32F150646}"/>
              </a:ext>
            </a:extLst>
          </p:cNvPr>
          <p:cNvSpPr txBox="1"/>
          <p:nvPr/>
        </p:nvSpPr>
        <p:spPr>
          <a:xfrm>
            <a:off x="5222172" y="1302786"/>
            <a:ext cx="2337392" cy="307777"/>
          </a:xfrm>
          <a:prstGeom prst="rect">
            <a:avLst/>
          </a:prstGeom>
          <a:noFill/>
          <a:ln cap="rnd">
            <a:noFill/>
          </a:ln>
          <a:effectLst>
            <a:softEdge rad="0"/>
          </a:effectLst>
        </p:spPr>
        <p:txBody>
          <a:bodyPr wrap="square">
            <a:spAutoFit/>
          </a:bodyPr>
          <a:lstStyle/>
          <a:p>
            <a:pPr>
              <a:spcBef>
                <a:spcPts val="1000"/>
              </a:spcBef>
            </a:pPr>
            <a:r>
              <a:rPr lang="ru-RU" sz="140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пункт 83 ППР № 2173 </a:t>
            </a:r>
          </a:p>
        </p:txBody>
      </p:sp>
      <p:pic>
        <p:nvPicPr>
          <p:cNvPr id="50" name="Picture 4">
            <a:extLst>
              <a:ext uri="{FF2B5EF4-FFF2-40B4-BE49-F238E27FC236}">
                <a16:creationId xmlns="" xmlns:a16="http://schemas.microsoft.com/office/drawing/2014/main" id="{41341150-1BE7-D223-C294-36AE11EBEE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2207" y="1645777"/>
            <a:ext cx="1003805" cy="89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" name="Скругленный прямоугольник 8">
            <a:extLst>
              <a:ext uri="{FF2B5EF4-FFF2-40B4-BE49-F238E27FC236}">
                <a16:creationId xmlns="" xmlns:a16="http://schemas.microsoft.com/office/drawing/2014/main" id="{CDCC70DA-0CC6-35F9-E995-6CFE02F6E24B}"/>
              </a:ext>
            </a:extLst>
          </p:cNvPr>
          <p:cNvSpPr/>
          <p:nvPr/>
        </p:nvSpPr>
        <p:spPr>
          <a:xfrm>
            <a:off x="8457195" y="1350017"/>
            <a:ext cx="3168956" cy="1246473"/>
          </a:xfrm>
          <a:prstGeom prst="roundRect">
            <a:avLst>
              <a:gd name="adj" fmla="val 7011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ctr"/>
          <a:lstStyle/>
          <a:p>
            <a:endParaRPr lang="en-US" sz="2400" b="1" dirty="0">
              <a:solidFill>
                <a:srgbClr val="63666A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7" name="Скругленная прямоугольная выноска 56">
            <a:extLst>
              <a:ext uri="{FF2B5EF4-FFF2-40B4-BE49-F238E27FC236}">
                <a16:creationId xmlns="" xmlns:a16="http://schemas.microsoft.com/office/drawing/2014/main" id="{FE8AECCA-8EEE-62A5-1F4B-3E294B68A1FD}"/>
              </a:ext>
            </a:extLst>
          </p:cNvPr>
          <p:cNvSpPr/>
          <p:nvPr/>
        </p:nvSpPr>
        <p:spPr>
          <a:xfrm>
            <a:off x="8460827" y="1357009"/>
            <a:ext cx="3168956" cy="238947"/>
          </a:xfrm>
          <a:prstGeom prst="wedgeRoundRectCallout">
            <a:avLst>
              <a:gd name="adj1" fmla="val 23547"/>
              <a:gd name="adj2" fmla="val 1766"/>
              <a:gd name="adj3" fmla="val 16667"/>
            </a:avLst>
          </a:prstGeom>
          <a:solidFill>
            <a:srgbClr val="63666A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72000" rtlCol="0" anchor="ctr"/>
          <a:lstStyle/>
          <a:p>
            <a:r>
              <a:rPr lang="ru-RU" sz="140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sz="1400" b="1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03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="" xmlns:a16="http://schemas.microsoft.com/office/drawing/2014/main" id="{83508012-8B43-CEDB-AD6F-6A0945AD58E7}"/>
              </a:ext>
            </a:extLst>
          </p:cNvPr>
          <p:cNvSpPr txBox="1"/>
          <p:nvPr/>
        </p:nvSpPr>
        <p:spPr>
          <a:xfrm>
            <a:off x="9161337" y="1312098"/>
            <a:ext cx="2337392" cy="307777"/>
          </a:xfrm>
          <a:prstGeom prst="rect">
            <a:avLst/>
          </a:prstGeom>
          <a:noFill/>
          <a:ln cap="rnd">
            <a:noFill/>
          </a:ln>
          <a:effectLst>
            <a:softEdge rad="0"/>
          </a:effectLst>
        </p:spPr>
        <p:txBody>
          <a:bodyPr wrap="square">
            <a:spAutoFit/>
          </a:bodyPr>
          <a:lstStyle/>
          <a:p>
            <a:pPr>
              <a:spcBef>
                <a:spcPts val="1000"/>
              </a:spcBef>
            </a:pPr>
            <a:r>
              <a:rPr lang="ru-RU" sz="140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пункт 83 ППР № 2173 </a:t>
            </a:r>
          </a:p>
        </p:txBody>
      </p:sp>
      <p:pic>
        <p:nvPicPr>
          <p:cNvPr id="34" name="Рисунок 43">
            <a:extLst>
              <a:ext uri="{FF2B5EF4-FFF2-40B4-BE49-F238E27FC236}">
                <a16:creationId xmlns="" xmlns:a16="http://schemas.microsoft.com/office/drawing/2014/main" id="{40B8451E-CC96-2D94-F452-6B2DE3810F4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4667" y="1657732"/>
            <a:ext cx="868575" cy="86857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CA4C17D2-E095-3D24-CCD9-FF1233968F15}"/>
              </a:ext>
            </a:extLst>
          </p:cNvPr>
          <p:cNvSpPr txBox="1"/>
          <p:nvPr/>
        </p:nvSpPr>
        <p:spPr>
          <a:xfrm>
            <a:off x="516000" y="61238"/>
            <a:ext cx="60960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500"/>
              </a:spcBef>
            </a:pPr>
            <a:r>
              <a:rPr lang="ru-RU" altLang="ru-RU" sz="1000" dirty="0">
                <a:solidFill>
                  <a:srgbClr val="63666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Постановление Правительства РФ от 30 ноября 2022 г. №2173</a:t>
            </a:r>
          </a:p>
        </p:txBody>
      </p:sp>
      <p:sp>
        <p:nvSpPr>
          <p:cNvPr id="6" name="Скругленный прямоугольник 8">
            <a:extLst>
              <a:ext uri="{FF2B5EF4-FFF2-40B4-BE49-F238E27FC236}">
                <a16:creationId xmlns="" xmlns:a16="http://schemas.microsoft.com/office/drawing/2014/main" id="{E12FDB31-BC40-48AC-6C2A-662D35F7E24F}"/>
              </a:ext>
            </a:extLst>
          </p:cNvPr>
          <p:cNvSpPr/>
          <p:nvPr/>
        </p:nvSpPr>
        <p:spPr>
          <a:xfrm>
            <a:off x="8463276" y="1366432"/>
            <a:ext cx="3151337" cy="2881786"/>
          </a:xfrm>
          <a:prstGeom prst="roundRect">
            <a:avLst>
              <a:gd name="adj" fmla="val 2454"/>
            </a:avLst>
          </a:prstGeom>
          <a:noFill/>
          <a:ln>
            <a:solidFill>
              <a:srgbClr val="6E6F7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ctr"/>
          <a:lstStyle/>
          <a:p>
            <a:endParaRPr lang="en-US" sz="2400" b="1" dirty="0">
              <a:solidFill>
                <a:srgbClr val="63666A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6742D4AC-E45E-350F-C351-835074BD0166}"/>
              </a:ext>
            </a:extLst>
          </p:cNvPr>
          <p:cNvSpPr txBox="1"/>
          <p:nvPr/>
        </p:nvSpPr>
        <p:spPr>
          <a:xfrm>
            <a:off x="8457196" y="2606064"/>
            <a:ext cx="3151338" cy="9592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000"/>
              </a:spcBef>
            </a:pPr>
            <a:r>
              <a:rPr lang="ru-RU" sz="1200" dirty="0">
                <a:solidFill>
                  <a:srgbClr val="63666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Участники оборота подают сведения о выводе из оборота с помощью ОФД</a:t>
            </a:r>
          </a:p>
          <a:p>
            <a:pPr>
              <a:spcBef>
                <a:spcPts val="1000"/>
              </a:spcBef>
            </a:pPr>
            <a:r>
              <a:rPr lang="ru-RU" sz="1200" dirty="0">
                <a:solidFill>
                  <a:srgbClr val="63666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в чеке отображается статус </a:t>
            </a:r>
            <a:r>
              <a:rPr lang="ru-RU" sz="1200" b="1" dirty="0">
                <a:solidFill>
                  <a:srgbClr val="63666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[М], [М+] или [М-]</a:t>
            </a:r>
          </a:p>
        </p:txBody>
      </p:sp>
      <p:sp>
        <p:nvSpPr>
          <p:cNvPr id="16" name="Скругленный прямоугольник 8">
            <a:extLst>
              <a:ext uri="{FF2B5EF4-FFF2-40B4-BE49-F238E27FC236}">
                <a16:creationId xmlns="" xmlns:a16="http://schemas.microsoft.com/office/drawing/2014/main" id="{ADBA722F-D3B9-1BAA-6FE9-D95277D2FC07}"/>
              </a:ext>
            </a:extLst>
          </p:cNvPr>
          <p:cNvSpPr/>
          <p:nvPr/>
        </p:nvSpPr>
        <p:spPr>
          <a:xfrm>
            <a:off x="4534349" y="3048289"/>
            <a:ext cx="1553321" cy="1191139"/>
          </a:xfrm>
          <a:prstGeom prst="roundRect">
            <a:avLst>
              <a:gd name="adj" fmla="val 2454"/>
            </a:avLst>
          </a:prstGeom>
          <a:noFill/>
          <a:ln>
            <a:solidFill>
              <a:srgbClr val="6E6F7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ctr"/>
          <a:lstStyle/>
          <a:p>
            <a:endParaRPr lang="en-US" sz="2400" b="1" dirty="0">
              <a:solidFill>
                <a:srgbClr val="63666A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8" name="Скругленный прямоугольник 8">
            <a:extLst>
              <a:ext uri="{FF2B5EF4-FFF2-40B4-BE49-F238E27FC236}">
                <a16:creationId xmlns="" xmlns:a16="http://schemas.microsoft.com/office/drawing/2014/main" id="{573291A9-6C8C-6A4C-EF28-A355EE9CDD6B}"/>
              </a:ext>
            </a:extLst>
          </p:cNvPr>
          <p:cNvSpPr/>
          <p:nvPr/>
        </p:nvSpPr>
        <p:spPr>
          <a:xfrm>
            <a:off x="6133860" y="3048289"/>
            <a:ext cx="1553321" cy="1191139"/>
          </a:xfrm>
          <a:prstGeom prst="roundRect">
            <a:avLst>
              <a:gd name="adj" fmla="val 2454"/>
            </a:avLst>
          </a:prstGeom>
          <a:noFill/>
          <a:ln>
            <a:solidFill>
              <a:srgbClr val="6E6F7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ctr"/>
          <a:lstStyle/>
          <a:p>
            <a:endParaRPr lang="en-US" sz="2400" b="1" dirty="0">
              <a:solidFill>
                <a:srgbClr val="63666A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Скругленный прямоугольник 8">
            <a:extLst>
              <a:ext uri="{FF2B5EF4-FFF2-40B4-BE49-F238E27FC236}">
                <a16:creationId xmlns="" xmlns:a16="http://schemas.microsoft.com/office/drawing/2014/main" id="{696CDFEA-6479-B489-65EA-DA7D3BE82B19}"/>
              </a:ext>
            </a:extLst>
          </p:cNvPr>
          <p:cNvSpPr/>
          <p:nvPr/>
        </p:nvSpPr>
        <p:spPr>
          <a:xfrm>
            <a:off x="4533322" y="1363935"/>
            <a:ext cx="3151337" cy="1649140"/>
          </a:xfrm>
          <a:prstGeom prst="roundRect">
            <a:avLst>
              <a:gd name="adj" fmla="val 2454"/>
            </a:avLst>
          </a:prstGeom>
          <a:noFill/>
          <a:ln>
            <a:solidFill>
              <a:srgbClr val="6E6F7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ctr"/>
          <a:lstStyle/>
          <a:p>
            <a:endParaRPr lang="en-US" sz="2400" b="1" dirty="0">
              <a:solidFill>
                <a:srgbClr val="63666A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BABE22CC-AA4B-3B69-730F-EA5C4C30A4A4}"/>
              </a:ext>
            </a:extLst>
          </p:cNvPr>
          <p:cNvSpPr txBox="1"/>
          <p:nvPr/>
        </p:nvSpPr>
        <p:spPr>
          <a:xfrm>
            <a:off x="4481461" y="3037959"/>
            <a:ext cx="1761979" cy="682238"/>
          </a:xfrm>
          <a:prstGeom prst="rect">
            <a:avLst/>
          </a:prstGeom>
          <a:noFill/>
          <a:ln cap="rnd">
            <a:noFill/>
          </a:ln>
          <a:effectLst>
            <a:softEdge rad="0"/>
          </a:effectLst>
        </p:spPr>
        <p:txBody>
          <a:bodyPr wrap="square">
            <a:spAutoFit/>
          </a:bodyPr>
          <a:lstStyle/>
          <a:p>
            <a:pPr>
              <a:spcBef>
                <a:spcPts val="1000"/>
              </a:spcBef>
            </a:pPr>
            <a:r>
              <a:rPr lang="ru-RU" sz="1000" dirty="0">
                <a:solidFill>
                  <a:srgbClr val="63666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в </a:t>
            </a:r>
            <a:r>
              <a:rPr lang="ru-RU" sz="1000" b="1" dirty="0">
                <a:solidFill>
                  <a:srgbClr val="63666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РОЗНИЦЕ</a:t>
            </a:r>
            <a:r>
              <a:rPr lang="ru-RU" sz="1000" dirty="0">
                <a:solidFill>
                  <a:srgbClr val="63666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:</a:t>
            </a:r>
          </a:p>
          <a:p>
            <a:pPr marL="96838" indent="-96838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ru-RU" sz="1000" b="1" dirty="0">
                <a:solidFill>
                  <a:srgbClr val="63666A"/>
                </a:solidFill>
                <a:highlight>
                  <a:srgbClr val="FFFF00"/>
                </a:highligh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Код маркировки</a:t>
            </a:r>
            <a:r>
              <a:rPr lang="ru-RU" sz="1000" b="1" dirty="0">
                <a:solidFill>
                  <a:srgbClr val="63666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по каждому товару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93C7F7F3-A47C-F309-31F2-F8084A777539}"/>
              </a:ext>
            </a:extLst>
          </p:cNvPr>
          <p:cNvSpPr txBox="1"/>
          <p:nvPr/>
        </p:nvSpPr>
        <p:spPr>
          <a:xfrm>
            <a:off x="6112462" y="3032652"/>
            <a:ext cx="1553321" cy="1143903"/>
          </a:xfrm>
          <a:prstGeom prst="rect">
            <a:avLst/>
          </a:prstGeom>
          <a:noFill/>
          <a:ln cap="rnd">
            <a:noFill/>
          </a:ln>
          <a:effectLst>
            <a:softEdge rad="0"/>
          </a:effectLst>
        </p:spPr>
        <p:txBody>
          <a:bodyPr wrap="square">
            <a:spAutoFit/>
          </a:bodyPr>
          <a:lstStyle/>
          <a:p>
            <a:pPr>
              <a:spcBef>
                <a:spcPts val="1000"/>
              </a:spcBef>
            </a:pPr>
            <a:r>
              <a:rPr lang="ru-RU" sz="1000" dirty="0">
                <a:solidFill>
                  <a:srgbClr val="63666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в </a:t>
            </a:r>
            <a:r>
              <a:rPr lang="en-US" sz="1000" b="1" dirty="0" err="1">
                <a:solidFill>
                  <a:srgbClr val="63666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HoReCa</a:t>
            </a:r>
            <a:r>
              <a:rPr lang="ru-RU" sz="1000" dirty="0">
                <a:solidFill>
                  <a:srgbClr val="63666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:</a:t>
            </a:r>
          </a:p>
          <a:p>
            <a:pPr marL="96838" indent="-96838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ru-RU" sz="1000" b="1" dirty="0">
                <a:solidFill>
                  <a:srgbClr val="63666A"/>
                </a:solidFill>
                <a:highlight>
                  <a:srgbClr val="FFFF00"/>
                </a:highligh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Код маркировки</a:t>
            </a:r>
            <a:r>
              <a:rPr lang="ru-RU" sz="1000" b="1" dirty="0">
                <a:solidFill>
                  <a:srgbClr val="63666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по каждому товару </a:t>
            </a:r>
            <a:r>
              <a:rPr lang="ru-RU" sz="1000" dirty="0">
                <a:solidFill>
                  <a:srgbClr val="63666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ИЛИ</a:t>
            </a:r>
            <a:r>
              <a:rPr lang="ru-RU" sz="1000" dirty="0">
                <a:solidFill>
                  <a:srgbClr val="63666A"/>
                </a:solidFill>
                <a:highlight>
                  <a:srgbClr val="FFFF00"/>
                </a:highligh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sz="1000" b="1" dirty="0">
                <a:solidFill>
                  <a:srgbClr val="63666A"/>
                </a:solidFill>
                <a:highlight>
                  <a:srgbClr val="FFFF00"/>
                </a:highligh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Код товара (</a:t>
            </a:r>
            <a:r>
              <a:rPr lang="en-US" sz="1000" b="1" dirty="0">
                <a:solidFill>
                  <a:srgbClr val="63666A"/>
                </a:solidFill>
                <a:highlight>
                  <a:srgbClr val="FFFF00"/>
                </a:highligh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GTIN)</a:t>
            </a:r>
            <a:r>
              <a:rPr lang="ru-RU" sz="1000" b="1" dirty="0">
                <a:solidFill>
                  <a:srgbClr val="63666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с указанием кол-во товара</a:t>
            </a:r>
            <a:endParaRPr lang="ru-RU" sz="1000" dirty="0">
              <a:solidFill>
                <a:srgbClr val="63666A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161907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81328</TotalTime>
  <Words>1931</Words>
  <Application>Microsoft Macintosh PowerPoint</Application>
  <PresentationFormat>Широкоэкранный</PresentationFormat>
  <Paragraphs>367</Paragraphs>
  <Slides>18</Slides>
  <Notes>11</Notes>
  <HiddenSlides>1</HiddenSlides>
  <MMClips>0</MMClips>
  <ScaleCrop>false</ScaleCrop>
  <HeadingPairs>
    <vt:vector size="8" baseType="variant">
      <vt:variant>
        <vt:lpstr>Использованные шрифты</vt:lpstr>
      </vt:variant>
      <vt:variant>
        <vt:i4>13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33" baseType="lpstr">
      <vt:lpstr>Arial MT</vt:lpstr>
      <vt:lpstr>Calibri</vt:lpstr>
      <vt:lpstr>Calibri Light</vt:lpstr>
      <vt:lpstr>Courier New</vt:lpstr>
      <vt:lpstr>DIN Pro Regular</vt:lpstr>
      <vt:lpstr>PT Sans</vt:lpstr>
      <vt:lpstr>PT Sans Bold</vt:lpstr>
      <vt:lpstr>PT Sans Caption</vt:lpstr>
      <vt:lpstr>PT Sans Regular</vt:lpstr>
      <vt:lpstr>Quattrocento Sans</vt:lpstr>
      <vt:lpstr>Segoe UI</vt:lpstr>
      <vt:lpstr>Times New Roman</vt:lpstr>
      <vt:lpstr>Arial</vt:lpstr>
      <vt:lpstr>Office Theme</vt:lpstr>
      <vt:lpstr>Слайд think-cell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15.0040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Черняков Александр</dc:creator>
  <cp:lastModifiedBy>Игнатова Алена (Балчугова)</cp:lastModifiedBy>
  <cp:revision>305</cp:revision>
  <dcterms:created xsi:type="dcterms:W3CDTF">2021-02-24T11:17:05Z</dcterms:created>
  <dcterms:modified xsi:type="dcterms:W3CDTF">2024-04-16T05:32:32Z</dcterms:modified>
</cp:coreProperties>
</file>