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12801600" cy="9601200" type="A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39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78A-7799-438C-B74D-8655E14F806C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B0BF-B4A9-4189-9881-F64DAB6730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7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78A-7799-438C-B74D-8655E14F806C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B0BF-B4A9-4189-9881-F64DAB6730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40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78A-7799-438C-B74D-8655E14F806C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B0BF-B4A9-4189-9881-F64DAB6730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149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78A-7799-438C-B74D-8655E14F806C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B0BF-B4A9-4189-9881-F64DAB6730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40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78A-7799-438C-B74D-8655E14F806C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B0BF-B4A9-4189-9881-F64DAB6730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19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78A-7799-438C-B74D-8655E14F806C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B0BF-B4A9-4189-9881-F64DAB6730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00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78A-7799-438C-B74D-8655E14F806C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B0BF-B4A9-4189-9881-F64DAB6730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48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78A-7799-438C-B74D-8655E14F806C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B0BF-B4A9-4189-9881-F64DAB6730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928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78A-7799-438C-B74D-8655E14F806C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B0BF-B4A9-4189-9881-F64DAB6730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6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78A-7799-438C-B74D-8655E14F806C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B0BF-B4A9-4189-9881-F64DAB6730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51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178A-7799-438C-B74D-8655E14F806C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B0BF-B4A9-4189-9881-F64DAB6730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0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E178A-7799-438C-B74D-8655E14F806C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AB0BF-B4A9-4189-9881-F64DAB6730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0120" y="243840"/>
            <a:ext cx="10881360" cy="29464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ТЕМПЕРАТУРНАЯ МОДЕЛЬ СЕВЕРНОГО МОРСКОГО ПУТИ</a:t>
            </a:r>
            <a:endParaRPr lang="ru-RU" sz="5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961880" cy="2318067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3400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КАРТА ТОЧЕК НАБЛЮДЕНИЯ С УКАЗАНИЕМ МИНИМАЛЬНЫХ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СРЕДНИХ   ТЕМПЕРАТУР ПО СЕЗОНАМ И МИНИМАЛЬНЫХ ЗАФИКСИРОВАННЫХ ТЕМПЕРАТУР ЗА 12 ЛЕТ ИЗМЕРЕНИЙ (2010-2021 ГГ)</a:t>
            </a:r>
          </a:p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-ТАБЛИЦА СРЕДНИХ ТЕМПЕРАТУР ЗА 12 ЛЕТ НАБЛЮДЕНИЙ (2010-2021 ГГ)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-ОРИЕНТИРОВОЧНЫЙ ПЕРЕЧЕНЬ КАТЕГОРИЙ ГРУЗОВ, ВОЗМОЖНЫХ К ПЕРЕВОЗКАМ ПО СМП В ЗАВИСИМОСТИ ОТ ВНЕШНИХ ТЕМПЕРАТУР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672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1"/>
            <a:ext cx="12809078" cy="96012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0204" y="4258966"/>
            <a:ext cx="862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Мурманск</a:t>
            </a:r>
            <a:endParaRPr lang="ru-RU" sz="11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283947" y="5178714"/>
            <a:ext cx="9901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Архангельск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035466" y="4522712"/>
            <a:ext cx="9941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Нарьян-Мар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649835" y="4052157"/>
            <a:ext cx="7988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err="1"/>
              <a:t>Амдерма</a:t>
            </a:r>
            <a:endParaRPr lang="ru-RU" sz="1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562171" y="4505187"/>
            <a:ext cx="9749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200" dirty="0"/>
              <a:t>Новый Порт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103722" y="3071769"/>
            <a:ext cx="667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200" dirty="0"/>
              <a:t>Диксон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674270" y="1682683"/>
            <a:ext cx="9787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200" dirty="0" err="1" smtClean="0"/>
              <a:t>м.Челюскин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603597" y="3515432"/>
            <a:ext cx="6774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200" dirty="0"/>
              <a:t>Хатанга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442581" y="3237131"/>
            <a:ext cx="9874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200" dirty="0" err="1"/>
              <a:t>Усть</a:t>
            </a:r>
            <a:r>
              <a:rPr lang="ru-RU" sz="1200" dirty="0"/>
              <a:t>-Оленек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410095" y="3595825"/>
            <a:ext cx="5518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200" dirty="0" smtClean="0"/>
              <a:t>Тикси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232647" y="3027768"/>
            <a:ext cx="8499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200" dirty="0" err="1" smtClean="0"/>
              <a:t>м.Кигилях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097862" y="3610913"/>
            <a:ext cx="7959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err="1"/>
              <a:t>Чокурдах</a:t>
            </a:r>
            <a:endParaRPr lang="ru-RU" sz="1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8991559" y="4072105"/>
            <a:ext cx="9621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200" dirty="0" err="1" smtClean="0"/>
              <a:t>б.Амбарчик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9854005" y="3977392"/>
            <a:ext cx="5806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err="1"/>
              <a:t>Певек</a:t>
            </a:r>
            <a:endParaRPr lang="ru-RU" sz="1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0279066" y="4019774"/>
            <a:ext cx="10067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200" dirty="0" err="1" smtClean="0"/>
              <a:t>м.Биллингса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651082" y="4461991"/>
            <a:ext cx="9702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200" dirty="0" err="1"/>
              <a:t>м</a:t>
            </a:r>
            <a:r>
              <a:rPr lang="ru-RU" sz="1200" dirty="0" err="1" smtClean="0"/>
              <a:t>.Ванкарем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815604" y="3681876"/>
            <a:ext cx="9371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err="1" smtClean="0">
                <a:solidFill>
                  <a:srgbClr val="000000"/>
                </a:solidFill>
              </a:rPr>
              <a:t>о.Врангеля</a:t>
            </a:r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1398967" y="4838003"/>
            <a:ext cx="5647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Уэлен</a:t>
            </a:r>
            <a:endParaRPr lang="ru-RU" sz="10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0795895" y="5005329"/>
            <a:ext cx="7713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Анадырь</a:t>
            </a:r>
            <a:endParaRPr lang="ru-RU" sz="10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9917581" y="5881647"/>
            <a:ext cx="5671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err="1"/>
              <a:t>Апука</a:t>
            </a:r>
            <a:endParaRPr lang="ru-RU" sz="12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9307135" y="6106264"/>
            <a:ext cx="6535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err="1"/>
              <a:t>Оссора</a:t>
            </a:r>
            <a:endParaRPr lang="ru-RU" sz="12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9621021" y="6716717"/>
            <a:ext cx="8365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200" dirty="0" err="1" smtClean="0"/>
              <a:t>о.Беринга</a:t>
            </a:r>
            <a:endParaRPr lang="ru-RU" sz="1000" dirty="0">
              <a:solidFill>
                <a:srgbClr val="00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475698" y="6796024"/>
            <a:ext cx="12230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Петропавловск-</a:t>
            </a:r>
          </a:p>
          <a:p>
            <a:r>
              <a:rPr lang="ru-RU" sz="1200" dirty="0" smtClean="0"/>
              <a:t>Камчатский</a:t>
            </a:r>
            <a:endParaRPr lang="ru-RU" sz="12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8097803" y="7832512"/>
            <a:ext cx="7854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Курильск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7196255" y="8235874"/>
            <a:ext cx="10229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Владивосток</a:t>
            </a:r>
          </a:p>
        </p:txBody>
      </p:sp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380178"/>
              </p:ext>
            </p:extLst>
          </p:nvPr>
        </p:nvGraphicFramePr>
        <p:xfrm>
          <a:off x="366225" y="3090021"/>
          <a:ext cx="504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="" xmlns:a16="http://schemas.microsoft.com/office/drawing/2014/main" val="375429496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-10,6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8173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-4,6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5834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+10,1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0783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+1,8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1439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-16,6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14469050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381457"/>
              </p:ext>
            </p:extLst>
          </p:nvPr>
        </p:nvGraphicFramePr>
        <p:xfrm>
          <a:off x="109685" y="7509180"/>
          <a:ext cx="3109161" cy="201168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109161">
                  <a:extLst>
                    <a:ext uri="{9D8B030D-6E8A-4147-A177-3AD203B41FA5}">
                      <a16:colId xmlns="" xmlns:a16="http://schemas.microsoft.com/office/drawing/2014/main" val="3538707914"/>
                    </a:ext>
                  </a:extLst>
                </a:gridCol>
              </a:tblGrid>
              <a:tr h="41210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Минимальная средняя температура 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за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сезон в период с 2010 по 2021 гг.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6253363"/>
                  </a:ext>
                </a:extLst>
              </a:tr>
              <a:tr h="24726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Зима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87155388"/>
                  </a:ext>
                </a:extLst>
              </a:tr>
              <a:tr h="24726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Весна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8196948"/>
                  </a:ext>
                </a:extLst>
              </a:tr>
              <a:tr h="24726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Лето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7201681"/>
                  </a:ext>
                </a:extLst>
              </a:tr>
              <a:tr h="24726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Осень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804797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ru-RU" sz="1200" b="0" baseline="0" dirty="0" smtClean="0">
                          <a:solidFill>
                            <a:schemeClr val="bg1"/>
                          </a:solidFill>
                        </a:rPr>
                        <a:t>Минимальная зафиксированная</a:t>
                      </a:r>
                      <a:r>
                        <a:rPr lang="en-US" sz="12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200" b="0" baseline="0" dirty="0" smtClean="0">
                          <a:solidFill>
                            <a:schemeClr val="bg1"/>
                          </a:solidFill>
                        </a:rPr>
                        <a:t>температура за 12 лет наблюдений</a:t>
                      </a:r>
                      <a:endParaRPr lang="ru-RU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70244113"/>
                  </a:ext>
                </a:extLst>
              </a:tr>
            </a:tbl>
          </a:graphicData>
        </a:graphic>
      </p:graphicFrame>
      <p:graphicFrame>
        <p:nvGraphicFramePr>
          <p:cNvPr id="52" name="Таблица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231802"/>
              </p:ext>
            </p:extLst>
          </p:nvPr>
        </p:nvGraphicFramePr>
        <p:xfrm>
          <a:off x="2383815" y="4721074"/>
          <a:ext cx="504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="" xmlns:a16="http://schemas.microsoft.com/office/drawing/2014/main" val="375429496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-17,6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8173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-9,8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5834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+9,7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0783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-0,1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1439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-24,3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8194675"/>
                  </a:ext>
                </a:extLst>
              </a:tr>
            </a:tbl>
          </a:graphicData>
        </a:graphic>
      </p:graphicFrame>
      <p:graphicFrame>
        <p:nvGraphicFramePr>
          <p:cNvPr id="53" name="Таблица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381206"/>
              </p:ext>
            </p:extLst>
          </p:nvPr>
        </p:nvGraphicFramePr>
        <p:xfrm>
          <a:off x="859414" y="4967133"/>
          <a:ext cx="504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="" xmlns:a16="http://schemas.microsoft.com/office/drawing/2014/main" val="375429496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-13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8173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-4,8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5834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+13,5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0783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-2,7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1439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-20,6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0798905"/>
                  </a:ext>
                </a:extLst>
              </a:tr>
            </a:tbl>
          </a:graphicData>
        </a:graphic>
      </p:graphicFrame>
      <p:graphicFrame>
        <p:nvGraphicFramePr>
          <p:cNvPr id="54" name="Таблица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717014"/>
              </p:ext>
            </p:extLst>
          </p:nvPr>
        </p:nvGraphicFramePr>
        <p:xfrm>
          <a:off x="9782828" y="6945880"/>
          <a:ext cx="504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="" xmlns:a16="http://schemas.microsoft.com/office/drawing/2014/main" val="375429496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-2,9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8173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-1,9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5834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+6,2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0783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+1,6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1439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-5,9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01808477"/>
                  </a:ext>
                </a:extLst>
              </a:tr>
            </a:tbl>
          </a:graphicData>
        </a:graphic>
      </p:graphicFrame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676088"/>
              </p:ext>
            </p:extLst>
          </p:nvPr>
        </p:nvGraphicFramePr>
        <p:xfrm>
          <a:off x="4437179" y="1909102"/>
          <a:ext cx="504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="" xmlns:a16="http://schemas.microsoft.com/office/drawing/2014/main" val="375429496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-22,4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8173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-19,1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5834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+2,1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0783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-15,6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1439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-30,6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93864604"/>
                  </a:ext>
                </a:extLst>
              </a:tr>
            </a:tbl>
          </a:graphicData>
        </a:graphic>
      </p:graphicFrame>
      <p:graphicFrame>
        <p:nvGraphicFramePr>
          <p:cNvPr id="56" name="Таблица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843280"/>
              </p:ext>
            </p:extLst>
          </p:nvPr>
        </p:nvGraphicFramePr>
        <p:xfrm>
          <a:off x="3725484" y="4711617"/>
          <a:ext cx="504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="" xmlns:a16="http://schemas.microsoft.com/office/drawing/2014/main" val="375429496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-23,7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8173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-16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5834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+7,1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0783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-14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1439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-36,5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1168004"/>
                  </a:ext>
                </a:extLst>
              </a:tr>
            </a:tbl>
          </a:graphicData>
        </a:graphic>
      </p:graphicFrame>
      <p:graphicFrame>
        <p:nvGraphicFramePr>
          <p:cNvPr id="57" name="Таблица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736166"/>
              </p:ext>
            </p:extLst>
          </p:nvPr>
        </p:nvGraphicFramePr>
        <p:xfrm>
          <a:off x="3135512" y="2886319"/>
          <a:ext cx="504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="" xmlns:a16="http://schemas.microsoft.com/office/drawing/2014/main" val="375429496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-16,9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8173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-12,9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5834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+4,2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0783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-8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1439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-25,1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31387468"/>
                  </a:ext>
                </a:extLst>
              </a:tr>
            </a:tbl>
          </a:graphicData>
        </a:graphic>
      </p:graphicFrame>
      <p:graphicFrame>
        <p:nvGraphicFramePr>
          <p:cNvPr id="58" name="Таблица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324870"/>
              </p:ext>
            </p:extLst>
          </p:nvPr>
        </p:nvGraphicFramePr>
        <p:xfrm>
          <a:off x="6272323" y="2089435"/>
          <a:ext cx="504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="" xmlns:a16="http://schemas.microsoft.com/office/drawing/2014/main" val="375429496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-31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8173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-24,9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5834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+5,8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0783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-19,6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1439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-39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5143116"/>
                  </a:ext>
                </a:extLst>
              </a:tr>
            </a:tbl>
          </a:graphicData>
        </a:graphic>
      </p:graphicFrame>
      <p:graphicFrame>
        <p:nvGraphicFramePr>
          <p:cNvPr id="59" name="Таблица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228180"/>
              </p:ext>
            </p:extLst>
          </p:nvPr>
        </p:nvGraphicFramePr>
        <p:xfrm>
          <a:off x="5177425" y="3374375"/>
          <a:ext cx="504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="" xmlns:a16="http://schemas.microsoft.com/office/drawing/2014/main" val="375429496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-30,3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8173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-23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5834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+9,6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0783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-21,1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1439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-38,2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0677543"/>
                  </a:ext>
                </a:extLst>
              </a:tr>
            </a:tbl>
          </a:graphicData>
        </a:graphic>
      </p:graphicFrame>
      <p:graphicFrame>
        <p:nvGraphicFramePr>
          <p:cNvPr id="60" name="Таблица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354047"/>
              </p:ext>
            </p:extLst>
          </p:nvPr>
        </p:nvGraphicFramePr>
        <p:xfrm>
          <a:off x="6052932" y="526676"/>
          <a:ext cx="504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="" xmlns:a16="http://schemas.microsoft.com/office/drawing/2014/main" val="375429496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-24,7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8173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-23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5834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-0,1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0783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-16,9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1439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-32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7603407"/>
                  </a:ext>
                </a:extLst>
              </a:tr>
            </a:tbl>
          </a:graphicData>
        </a:graphic>
      </p:graphicFrame>
      <p:graphicFrame>
        <p:nvGraphicFramePr>
          <p:cNvPr id="61" name="Таблица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412512"/>
              </p:ext>
            </p:extLst>
          </p:nvPr>
        </p:nvGraphicFramePr>
        <p:xfrm>
          <a:off x="8278280" y="3839754"/>
          <a:ext cx="504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="" xmlns:a16="http://schemas.microsoft.com/office/drawing/2014/main" val="375429496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-32,6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8173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-25,6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5834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+8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0783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-21,8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1439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-41,7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5876081"/>
                  </a:ext>
                </a:extLst>
              </a:tr>
            </a:tbl>
          </a:graphicData>
        </a:graphic>
      </p:graphicFrame>
      <p:graphicFrame>
        <p:nvGraphicFramePr>
          <p:cNvPr id="62" name="Таблица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531942"/>
              </p:ext>
            </p:extLst>
          </p:nvPr>
        </p:nvGraphicFramePr>
        <p:xfrm>
          <a:off x="8458353" y="1879543"/>
          <a:ext cx="504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="" xmlns:a16="http://schemas.microsoft.com/office/drawing/2014/main" val="375429496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-29,3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8173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-25,8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5834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+1,8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0783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-17,7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1439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-36,9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2665825"/>
                  </a:ext>
                </a:extLst>
              </a:tr>
            </a:tbl>
          </a:graphicData>
        </a:graphic>
      </p:graphicFrame>
      <p:graphicFrame>
        <p:nvGraphicFramePr>
          <p:cNvPr id="63" name="Таблица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326295"/>
              </p:ext>
            </p:extLst>
          </p:nvPr>
        </p:nvGraphicFramePr>
        <p:xfrm>
          <a:off x="7002128" y="3647416"/>
          <a:ext cx="504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="" xmlns:a16="http://schemas.microsoft.com/office/drawing/2014/main" val="375429496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-29,8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8173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-23,3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5834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+4,9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0783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-19,6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1439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-39,1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515666"/>
                  </a:ext>
                </a:extLst>
              </a:tr>
            </a:tbl>
          </a:graphicData>
        </a:graphic>
      </p:graphicFrame>
      <p:graphicFrame>
        <p:nvGraphicFramePr>
          <p:cNvPr id="64" name="Таблица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166379"/>
              </p:ext>
            </p:extLst>
          </p:nvPr>
        </p:nvGraphicFramePr>
        <p:xfrm>
          <a:off x="11279011" y="2538251"/>
          <a:ext cx="504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="" xmlns:a16="http://schemas.microsoft.com/office/drawing/2014/main" val="375429496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-20,5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8173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-19,6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5834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+1,5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0783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-9,4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1439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-26,5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9637305"/>
                  </a:ext>
                </a:extLst>
              </a:tr>
            </a:tbl>
          </a:graphicData>
        </a:graphic>
      </p:graphicFrame>
      <p:graphicFrame>
        <p:nvGraphicFramePr>
          <p:cNvPr id="65" name="Таблица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073249"/>
              </p:ext>
            </p:extLst>
          </p:nvPr>
        </p:nvGraphicFramePr>
        <p:xfrm>
          <a:off x="9824160" y="2379118"/>
          <a:ext cx="504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="" xmlns:a16="http://schemas.microsoft.com/office/drawing/2014/main" val="375429496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-25,2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8173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-21,2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5834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+6,5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0783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-12,4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1439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-33,6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12818656"/>
                  </a:ext>
                </a:extLst>
              </a:tr>
            </a:tbl>
          </a:graphicData>
        </a:graphic>
      </p:graphicFrame>
      <p:graphicFrame>
        <p:nvGraphicFramePr>
          <p:cNvPr id="66" name="Таблица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390692"/>
              </p:ext>
            </p:extLst>
          </p:nvPr>
        </p:nvGraphicFramePr>
        <p:xfrm>
          <a:off x="9153733" y="2920396"/>
          <a:ext cx="504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="" xmlns:a16="http://schemas.microsoft.com/office/drawing/2014/main" val="375429496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-28,5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8173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-22,9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5834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+5,8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0783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-16,6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1439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-36,8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26968334"/>
                  </a:ext>
                </a:extLst>
              </a:tr>
            </a:tbl>
          </a:graphicData>
        </a:graphic>
      </p:graphicFrame>
      <p:graphicFrame>
        <p:nvGraphicFramePr>
          <p:cNvPr id="67" name="Таблица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375763"/>
              </p:ext>
            </p:extLst>
          </p:nvPr>
        </p:nvGraphicFramePr>
        <p:xfrm>
          <a:off x="10411789" y="5840063"/>
          <a:ext cx="504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="" xmlns:a16="http://schemas.microsoft.com/office/drawing/2014/main" val="375429496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-12,5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8173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-10,3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5834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+7,8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0783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-5,5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1439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-18,8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3942249"/>
                  </a:ext>
                </a:extLst>
              </a:tr>
            </a:tbl>
          </a:graphicData>
        </a:graphic>
      </p:graphicFrame>
      <p:graphicFrame>
        <p:nvGraphicFramePr>
          <p:cNvPr id="69" name="Таблица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657568"/>
              </p:ext>
            </p:extLst>
          </p:nvPr>
        </p:nvGraphicFramePr>
        <p:xfrm>
          <a:off x="10955281" y="5211946"/>
          <a:ext cx="504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="" xmlns:a16="http://schemas.microsoft.com/office/drawing/2014/main" val="375429496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-20,4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8173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-17,9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5834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+8,2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0783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-10,5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1439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-27,5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78804175"/>
                  </a:ext>
                </a:extLst>
              </a:tr>
            </a:tbl>
          </a:graphicData>
        </a:graphic>
      </p:graphicFrame>
      <p:graphicFrame>
        <p:nvGraphicFramePr>
          <p:cNvPr id="70" name="Таблица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534442"/>
              </p:ext>
            </p:extLst>
          </p:nvPr>
        </p:nvGraphicFramePr>
        <p:xfrm>
          <a:off x="11889346" y="4644887"/>
          <a:ext cx="504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="" xmlns:a16="http://schemas.microsoft.com/office/drawing/2014/main" val="375429496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-17,9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8173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-16,8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5834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+3,8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0783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-4,6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1439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-26,3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09116174"/>
                  </a:ext>
                </a:extLst>
              </a:tr>
            </a:tbl>
          </a:graphicData>
        </a:graphic>
      </p:graphicFrame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489312"/>
              </p:ext>
            </p:extLst>
          </p:nvPr>
        </p:nvGraphicFramePr>
        <p:xfrm>
          <a:off x="9211583" y="4877706"/>
          <a:ext cx="5040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="" xmlns:a16="http://schemas.microsoft.com/office/drawing/2014/main" val="375429496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-14,1</a:t>
                      </a:r>
                      <a:endParaRPr lang="ru-RU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8173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-10,7</a:t>
                      </a:r>
                      <a:endParaRPr lang="ru-RU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5834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+9</a:t>
                      </a:r>
                      <a:endParaRPr lang="ru-RU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0783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-5,2</a:t>
                      </a:r>
                      <a:endParaRPr lang="ru-RU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1439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-19,9</a:t>
                      </a:r>
                      <a:endParaRPr lang="ru-RU" sz="11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78515824"/>
                  </a:ext>
                </a:extLst>
              </a:tr>
            </a:tbl>
          </a:graphicData>
        </a:graphic>
      </p:graphicFrame>
      <p:graphicFrame>
        <p:nvGraphicFramePr>
          <p:cNvPr id="72" name="Таблица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722231"/>
              </p:ext>
            </p:extLst>
          </p:nvPr>
        </p:nvGraphicFramePr>
        <p:xfrm>
          <a:off x="10086763" y="4217606"/>
          <a:ext cx="504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="" xmlns:a16="http://schemas.microsoft.com/office/drawing/2014/main" val="375429496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-24,8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8173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-23,2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5834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+1,7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0783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-13,3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1439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-32,8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47797068"/>
                  </a:ext>
                </a:extLst>
              </a:tr>
            </a:tbl>
          </a:graphicData>
        </a:graphic>
      </p:graphicFrame>
      <p:graphicFrame>
        <p:nvGraphicFramePr>
          <p:cNvPr id="75" name="Таблица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342157"/>
              </p:ext>
            </p:extLst>
          </p:nvPr>
        </p:nvGraphicFramePr>
        <p:xfrm>
          <a:off x="9146420" y="7193617"/>
          <a:ext cx="504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="" xmlns:a16="http://schemas.microsoft.com/office/drawing/2014/main" val="375429496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-6,4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8173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-3,2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5834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+9,7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0783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1439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-10,2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8901284"/>
                  </a:ext>
                </a:extLst>
              </a:tr>
            </a:tbl>
          </a:graphicData>
        </a:graphic>
      </p:graphicFrame>
      <p:graphicFrame>
        <p:nvGraphicFramePr>
          <p:cNvPr id="76" name="Таблица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713936"/>
              </p:ext>
            </p:extLst>
          </p:nvPr>
        </p:nvGraphicFramePr>
        <p:xfrm>
          <a:off x="8270187" y="8054677"/>
          <a:ext cx="504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="" xmlns:a16="http://schemas.microsoft.com/office/drawing/2014/main" val="375429496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-5,1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8173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-2,3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5834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+10,3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0783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+4,4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1439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-7,2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32185294"/>
                  </a:ext>
                </a:extLst>
              </a:tr>
            </a:tbl>
          </a:graphicData>
        </a:graphic>
      </p:graphicFrame>
      <p:graphicFrame>
        <p:nvGraphicFramePr>
          <p:cNvPr id="77" name="Таблица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803053"/>
              </p:ext>
            </p:extLst>
          </p:nvPr>
        </p:nvGraphicFramePr>
        <p:xfrm>
          <a:off x="7086862" y="7081632"/>
          <a:ext cx="504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="" xmlns:a16="http://schemas.microsoft.com/office/drawing/2014/main" val="375429496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-12,1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8173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-1,1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5834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+14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0783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-0,3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1439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-15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1748789"/>
                  </a:ext>
                </a:extLst>
              </a:tr>
            </a:tbl>
          </a:graphicData>
        </a:graphic>
      </p:graphicFrame>
      <p:cxnSp>
        <p:nvCxnSpPr>
          <p:cNvPr id="8" name="Соединительная линия уступом 7"/>
          <p:cNvCxnSpPr/>
          <p:nvPr/>
        </p:nvCxnSpPr>
        <p:spPr>
          <a:xfrm rot="16200000" flipV="1">
            <a:off x="9952261" y="3710127"/>
            <a:ext cx="488937" cy="260333"/>
          </a:xfrm>
          <a:prstGeom prst="bentConnector3">
            <a:avLst>
              <a:gd name="adj1" fmla="val 1883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/>
          <p:nvPr/>
        </p:nvCxnSpPr>
        <p:spPr>
          <a:xfrm rot="5400000">
            <a:off x="10572044" y="4219119"/>
            <a:ext cx="165503" cy="149091"/>
          </a:xfrm>
          <a:prstGeom prst="bentConnector3">
            <a:avLst>
              <a:gd name="adj1" fmla="val 9987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Соединительная линия уступом 97"/>
          <p:cNvCxnSpPr/>
          <p:nvPr/>
        </p:nvCxnSpPr>
        <p:spPr>
          <a:xfrm rot="10800000" flipV="1">
            <a:off x="11334560" y="3942385"/>
            <a:ext cx="673064" cy="607209"/>
          </a:xfrm>
          <a:prstGeom prst="bentConnector3">
            <a:avLst>
              <a:gd name="adj1" fmla="val 7452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Таблица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805082"/>
              </p:ext>
            </p:extLst>
          </p:nvPr>
        </p:nvGraphicFramePr>
        <p:xfrm>
          <a:off x="11928427" y="2986902"/>
          <a:ext cx="504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="" xmlns:a16="http://schemas.microsoft.com/office/drawing/2014/main" val="375429496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-23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18173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-19,6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5834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+2,9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0783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-8,7</a:t>
                      </a:r>
                      <a:endParaRPr lang="ru-RU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1439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-28,8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5862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87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690581"/>
              </p:ext>
            </p:extLst>
          </p:nvPr>
        </p:nvGraphicFramePr>
        <p:xfrm>
          <a:off x="-2" y="3"/>
          <a:ext cx="12801600" cy="9601198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95000">
                  <a:extLst>
                    <a:ext uri="{9D8B030D-6E8A-4147-A177-3AD203B41FA5}">
                      <a16:colId xmlns="" xmlns:a16="http://schemas.microsoft.com/office/drawing/2014/main" val="740453929"/>
                    </a:ext>
                  </a:extLst>
                </a:gridCol>
                <a:gridCol w="1661816">
                  <a:extLst>
                    <a:ext uri="{9D8B030D-6E8A-4147-A177-3AD203B41FA5}">
                      <a16:colId xmlns="" xmlns:a16="http://schemas.microsoft.com/office/drawing/2014/main" val="813960756"/>
                    </a:ext>
                  </a:extLst>
                </a:gridCol>
                <a:gridCol w="994336">
                  <a:extLst>
                    <a:ext uri="{9D8B030D-6E8A-4147-A177-3AD203B41FA5}">
                      <a16:colId xmlns="" xmlns:a16="http://schemas.microsoft.com/office/drawing/2014/main" val="3425127411"/>
                    </a:ext>
                  </a:extLst>
                </a:gridCol>
                <a:gridCol w="929288">
                  <a:extLst>
                    <a:ext uri="{9D8B030D-6E8A-4147-A177-3AD203B41FA5}">
                      <a16:colId xmlns="" xmlns:a16="http://schemas.microsoft.com/office/drawing/2014/main" val="3070111532"/>
                    </a:ext>
                  </a:extLst>
                </a:gridCol>
                <a:gridCol w="892116">
                  <a:extLst>
                    <a:ext uri="{9D8B030D-6E8A-4147-A177-3AD203B41FA5}">
                      <a16:colId xmlns="" xmlns:a16="http://schemas.microsoft.com/office/drawing/2014/main" val="4271574410"/>
                    </a:ext>
                  </a:extLst>
                </a:gridCol>
                <a:gridCol w="892116">
                  <a:extLst>
                    <a:ext uri="{9D8B030D-6E8A-4147-A177-3AD203B41FA5}">
                      <a16:colId xmlns="" xmlns:a16="http://schemas.microsoft.com/office/drawing/2014/main" val="2665374918"/>
                    </a:ext>
                  </a:extLst>
                </a:gridCol>
                <a:gridCol w="892116">
                  <a:extLst>
                    <a:ext uri="{9D8B030D-6E8A-4147-A177-3AD203B41FA5}">
                      <a16:colId xmlns="" xmlns:a16="http://schemas.microsoft.com/office/drawing/2014/main" val="2961153701"/>
                    </a:ext>
                  </a:extLst>
                </a:gridCol>
                <a:gridCol w="892116">
                  <a:extLst>
                    <a:ext uri="{9D8B030D-6E8A-4147-A177-3AD203B41FA5}">
                      <a16:colId xmlns="" xmlns:a16="http://schemas.microsoft.com/office/drawing/2014/main" val="2392932257"/>
                    </a:ext>
                  </a:extLst>
                </a:gridCol>
                <a:gridCol w="892116">
                  <a:extLst>
                    <a:ext uri="{9D8B030D-6E8A-4147-A177-3AD203B41FA5}">
                      <a16:colId xmlns="" xmlns:a16="http://schemas.microsoft.com/office/drawing/2014/main" val="3626444181"/>
                    </a:ext>
                  </a:extLst>
                </a:gridCol>
                <a:gridCol w="892116">
                  <a:extLst>
                    <a:ext uri="{9D8B030D-6E8A-4147-A177-3AD203B41FA5}">
                      <a16:colId xmlns="" xmlns:a16="http://schemas.microsoft.com/office/drawing/2014/main" val="1934094661"/>
                    </a:ext>
                  </a:extLst>
                </a:gridCol>
                <a:gridCol w="892116">
                  <a:extLst>
                    <a:ext uri="{9D8B030D-6E8A-4147-A177-3AD203B41FA5}">
                      <a16:colId xmlns="" xmlns:a16="http://schemas.microsoft.com/office/drawing/2014/main" val="152438185"/>
                    </a:ext>
                  </a:extLst>
                </a:gridCol>
                <a:gridCol w="892116">
                  <a:extLst>
                    <a:ext uri="{9D8B030D-6E8A-4147-A177-3AD203B41FA5}">
                      <a16:colId xmlns="" xmlns:a16="http://schemas.microsoft.com/office/drawing/2014/main" val="2733969998"/>
                    </a:ext>
                  </a:extLst>
                </a:gridCol>
                <a:gridCol w="892116">
                  <a:extLst>
                    <a:ext uri="{9D8B030D-6E8A-4147-A177-3AD203B41FA5}">
                      <a16:colId xmlns="" xmlns:a16="http://schemas.microsoft.com/office/drawing/2014/main" val="2348382037"/>
                    </a:ext>
                  </a:extLst>
                </a:gridCol>
                <a:gridCol w="892116">
                  <a:extLst>
                    <a:ext uri="{9D8B030D-6E8A-4147-A177-3AD203B41FA5}">
                      <a16:colId xmlns="" xmlns:a16="http://schemas.microsoft.com/office/drawing/2014/main" val="2370405673"/>
                    </a:ext>
                  </a:extLst>
                </a:gridCol>
              </a:tblGrid>
              <a:tr h="520260"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Средняя </a:t>
                      </a:r>
                      <a:r>
                        <a:rPr lang="ru-RU" sz="1400" b="1" u="none" strike="noStrike" dirty="0" smtClean="0">
                          <a:effectLst/>
                        </a:rPr>
                        <a:t>температура по месяцам в</a:t>
                      </a:r>
                      <a:r>
                        <a:rPr lang="ru-RU" sz="1400" b="1" u="none" strike="noStrike" baseline="0" dirty="0" smtClean="0">
                          <a:effectLst/>
                        </a:rPr>
                        <a:t> период с </a:t>
                      </a:r>
                      <a:r>
                        <a:rPr lang="ru-RU" sz="1400" b="1" u="none" strike="noStrike" dirty="0" smtClean="0">
                          <a:effectLst/>
                        </a:rPr>
                        <a:t>2010 г.</a:t>
                      </a:r>
                      <a:r>
                        <a:rPr lang="ru-RU" sz="1400" b="1" u="none" strike="noStrike" baseline="0" dirty="0" smtClean="0">
                          <a:effectLst/>
                        </a:rPr>
                        <a:t> по </a:t>
                      </a:r>
                      <a:r>
                        <a:rPr lang="ru-RU" sz="1400" b="1" u="none" strike="noStrike" dirty="0" smtClean="0">
                          <a:effectLst/>
                        </a:rPr>
                        <a:t>2021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06910337"/>
                  </a:ext>
                </a:extLst>
              </a:tr>
              <a:tr h="4729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№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Местоположение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Декабрь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Январь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Февраль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Март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Апрель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Май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Июнь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Июль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Август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Сентябрь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Октябрь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Ноябрь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279190676"/>
                  </a:ext>
                </a:extLst>
              </a:tr>
              <a:tr h="331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Мурманск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-6,7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-10,6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-4,6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8,3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2530074027"/>
                  </a:ext>
                </a:extLst>
              </a:tr>
              <a:tr h="331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Архангельск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-7,7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-13,0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-10,1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-4,8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777431823"/>
                  </a:ext>
                </a:extLst>
              </a:tr>
              <a:tr h="331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Нарьян-Мар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-11,6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-17,6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-15,0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-0,1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2370858254"/>
                  </a:ext>
                </a:extLst>
              </a:tr>
              <a:tr h="331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Амдерма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-12,0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-16,9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-16,2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-12,9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-7,1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322035976"/>
                  </a:ext>
                </a:extLst>
              </a:tr>
              <a:tr h="331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Новый Порт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-18,9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-23,7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-22,8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-16,0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-9,1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-14,0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931000382"/>
                  </a:ext>
                </a:extLst>
              </a:tr>
              <a:tr h="331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Диксон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-20,1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-22,4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-22,4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-19,1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-12,4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-5,6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-4,4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-15,6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2955206738"/>
                  </a:ext>
                </a:extLst>
              </a:tr>
              <a:tr h="331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Мыс Челюскин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-22,3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-24,7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-24,0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-23,0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-16,0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-7,8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-0,1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-6,6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-16,9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804845529"/>
                  </a:ext>
                </a:extLst>
              </a:tr>
              <a:tr h="331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Хатанга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-28,9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-30,0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-30,3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-23,0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-13,2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-3,1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-9,5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-21,1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2072779499"/>
                  </a:ext>
                </a:extLst>
              </a:tr>
              <a:tr h="331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Усть-Оленек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-24,1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-30,9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-31,0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-24,9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-15,1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-7,9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-19,6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2675764623"/>
                  </a:ext>
                </a:extLst>
              </a:tr>
              <a:tr h="331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Тикси,бухта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-27,6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-29,5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-29,8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-23,3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-14,1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-8,1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-19,6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3929391020"/>
                  </a:ext>
                </a:extLst>
              </a:tr>
              <a:tr h="331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Мыс Кигилях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-26,1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-29,3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-29,0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-25,8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-16,4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-6,5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-5,7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-17,7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4126043080"/>
                  </a:ext>
                </a:extLst>
              </a:tr>
              <a:tr h="331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err="1">
                          <a:effectLst/>
                        </a:rPr>
                        <a:t>Чокурдах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-30,6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-32,6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-31,9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-25,6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-14,4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-4,1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-9,1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-21,8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300513885"/>
                  </a:ext>
                </a:extLst>
              </a:tr>
              <a:tr h="331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Бухта </a:t>
                      </a:r>
                      <a:r>
                        <a:rPr lang="ru-RU" sz="1200" u="none" strike="noStrike" dirty="0" err="1">
                          <a:effectLst/>
                        </a:rPr>
                        <a:t>Амбарчик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-25,0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-27,9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-28,5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-22,9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-13,3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-3,4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-6,8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-16,6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794329495"/>
                  </a:ext>
                </a:extLst>
              </a:tr>
              <a:tr h="331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Певек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-21,0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-24,2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-25,2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-21,2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-12,4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-3,2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-12,4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3027437367"/>
                  </a:ext>
                </a:extLst>
              </a:tr>
              <a:tr h="331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Мыс Биллингса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-20,5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-24,6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-24,8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-23,2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-13,9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-4,6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-13,3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2231908830"/>
                  </a:ext>
                </a:extLst>
              </a:tr>
              <a:tr h="331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err="1">
                          <a:effectLst/>
                        </a:rPr>
                        <a:t>О.Врангеля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-16,9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-20,1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-20,5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-19,6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-13,9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-4,6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-9,4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3981866554"/>
                  </a:ext>
                </a:extLst>
              </a:tr>
              <a:tr h="331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Мыс Ванкарем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-17,2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-23,0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-21,2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-19,6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-13,4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591392637"/>
                  </a:ext>
                </a:extLst>
              </a:tr>
              <a:tr h="331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Уэлен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-11,9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-17,9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-17,4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-16,8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-10,6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-4,6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2177006389"/>
                  </a:ext>
                </a:extLst>
              </a:tr>
              <a:tr h="331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Анадырь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-17,7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-20,4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-20,3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-17,9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-11,1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-10,5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2689638919"/>
                  </a:ext>
                </a:extLst>
              </a:tr>
              <a:tr h="331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err="1">
                          <a:effectLst/>
                        </a:rPr>
                        <a:t>Апука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-10,5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-12,5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-12,1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-10,3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-4,0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-5,5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2489939723"/>
                  </a:ext>
                </a:extLst>
              </a:tr>
              <a:tr h="331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Оссора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-11,7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-14,1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-13,5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-10,7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-4,9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13,2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-5,2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275691690"/>
                  </a:ext>
                </a:extLst>
              </a:tr>
              <a:tr h="331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err="1" smtClean="0">
                          <a:effectLst/>
                        </a:rPr>
                        <a:t>о.Беринга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392946456"/>
                  </a:ext>
                </a:extLst>
              </a:tr>
              <a:tr h="662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Петропавловск-Камчатский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-4,4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-6,4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-3,2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506297816"/>
                  </a:ext>
                </a:extLst>
              </a:tr>
              <a:tr h="331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Курильск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-0,8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-4,3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-2,3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166692077"/>
                  </a:ext>
                </a:extLst>
              </a:tr>
              <a:tr h="331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Владивосток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-9,5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-12,1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0" marR="7850" marT="7850" marB="0" anchor="ctr"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858807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86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227487"/>
              </p:ext>
            </p:extLst>
          </p:nvPr>
        </p:nvGraphicFramePr>
        <p:xfrm>
          <a:off x="-1" y="1"/>
          <a:ext cx="12801601" cy="9601209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18667">
                  <a:extLst>
                    <a:ext uri="{9D8B030D-6E8A-4147-A177-3AD203B41FA5}">
                      <a16:colId xmlns="" xmlns:a16="http://schemas.microsoft.com/office/drawing/2014/main" val="4217595050"/>
                    </a:ext>
                  </a:extLst>
                </a:gridCol>
                <a:gridCol w="6524642">
                  <a:extLst>
                    <a:ext uri="{9D8B030D-6E8A-4147-A177-3AD203B41FA5}">
                      <a16:colId xmlns="" xmlns:a16="http://schemas.microsoft.com/office/drawing/2014/main" val="1893277017"/>
                    </a:ext>
                  </a:extLst>
                </a:gridCol>
                <a:gridCol w="2929146">
                  <a:extLst>
                    <a:ext uri="{9D8B030D-6E8A-4147-A177-3AD203B41FA5}">
                      <a16:colId xmlns="" xmlns:a16="http://schemas.microsoft.com/office/drawing/2014/main" val="447331577"/>
                    </a:ext>
                  </a:extLst>
                </a:gridCol>
                <a:gridCol w="2929146">
                  <a:extLst>
                    <a:ext uri="{9D8B030D-6E8A-4147-A177-3AD203B41FA5}">
                      <a16:colId xmlns="" xmlns:a16="http://schemas.microsoft.com/office/drawing/2014/main" val="4044848258"/>
                    </a:ext>
                  </a:extLst>
                </a:gridCol>
              </a:tblGrid>
              <a:tr h="100879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Ориентировочный перечень категорий грузов, возможных к перевозке по СМП*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30569126"/>
                  </a:ext>
                </a:extLst>
              </a:tr>
              <a:tr h="3103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Категория груза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Ориентировочный температурный режим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2160108391"/>
                  </a:ext>
                </a:extLst>
              </a:tr>
              <a:tr h="4370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°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Ограничение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по сезонам, возможным для перевозок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722210376"/>
                  </a:ext>
                </a:extLst>
              </a:tr>
              <a:tr h="341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Удобрения минеральные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около +5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Лето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4851492"/>
                  </a:ext>
                </a:extLst>
              </a:tr>
              <a:tr h="341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Продовольственные товары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 +7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Лето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3788138"/>
                  </a:ext>
                </a:extLst>
              </a:tr>
              <a:tr h="341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Лекарственные препараты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 +3 до +15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Лето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6874814"/>
                  </a:ext>
                </a:extLst>
              </a:tr>
              <a:tr h="341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Косметика и бытовая химия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 +10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Лето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4015917"/>
                  </a:ext>
                </a:extLst>
              </a:tr>
              <a:tr h="341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Масла, присадки для ДВС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 -29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Весна, лето, осень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33371586"/>
                  </a:ext>
                </a:extLst>
              </a:tr>
              <a:tr h="341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Продукция из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полиэтилена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 -20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Лето,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осень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07188248"/>
                  </a:ext>
                </a:extLst>
              </a:tr>
              <a:tr h="341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Лакокрасочные материалы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от -40 до +40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Без ограничений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5012368"/>
                  </a:ext>
                </a:extLst>
              </a:tr>
              <a:tr h="341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Строительные материалы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до -40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Без ограничений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3047011"/>
                  </a:ext>
                </a:extLst>
              </a:tr>
              <a:tr h="341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Пищевые красители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требуется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Без ограничений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7897867"/>
                  </a:ext>
                </a:extLst>
              </a:tr>
              <a:tr h="341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Товары народного потребления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требуется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Без ограничений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56509635"/>
                  </a:ext>
                </a:extLst>
              </a:tr>
              <a:tr h="341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Продукция из  целлюлозы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требуется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Без ограничений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665931"/>
                  </a:ext>
                </a:extLst>
              </a:tr>
              <a:tr h="341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Паллеты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бигбегах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требуется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Без ограничений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974358"/>
                  </a:ext>
                </a:extLst>
              </a:tr>
              <a:tr h="341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Электроника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требуется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Без ограничений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785702"/>
                  </a:ext>
                </a:extLst>
              </a:tr>
              <a:tr h="341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Мебель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требуется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Без ограничений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7308199"/>
                  </a:ext>
                </a:extLst>
              </a:tr>
              <a:tr h="341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Пиломатериалы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требуется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Без ограничений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86242077"/>
                  </a:ext>
                </a:extLst>
              </a:tr>
              <a:tr h="341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Автозапчасти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требуется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Без ограничений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42700302"/>
                  </a:ext>
                </a:extLst>
              </a:tr>
              <a:tr h="341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Автомобили легковые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требуется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Без ограничений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91824594"/>
                  </a:ext>
                </a:extLst>
              </a:tr>
              <a:tr h="341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Инструменты 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требуется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Без ограничений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6801098"/>
                  </a:ext>
                </a:extLst>
              </a:tr>
              <a:tr h="341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Малая погрузочная техника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требуется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Без ограничений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2395194"/>
                  </a:ext>
                </a:extLst>
              </a:tr>
              <a:tr h="341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Минеральный камень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требуется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Без ограничений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2060160"/>
                  </a:ext>
                </a:extLst>
              </a:tr>
              <a:tr h="341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Пищевые добавки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требуется 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Без ограничений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1693886"/>
                  </a:ext>
                </a:extLst>
              </a:tr>
              <a:tr h="341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Корма, товары для животных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требуется 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Без ограничений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40059460"/>
                  </a:ext>
                </a:extLst>
              </a:tr>
              <a:tr h="34109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*Данный перечень не является исчерпывающим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6671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11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538</TotalTime>
  <Words>1125</Words>
  <Application>Microsoft Office PowerPoint</Application>
  <PresentationFormat>A3 (297x420 мм)</PresentationFormat>
  <Paragraphs>622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ТЕМПЕРАТУРНАЯ МОДЕЛЬ СЕВЕРНОГО МОРСКОГО ПУТИ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Номоконов Денис Александрович</dc:creator>
  <cp:lastModifiedBy>Шпакова Оксана Анатольевна</cp:lastModifiedBy>
  <cp:revision>54</cp:revision>
  <cp:lastPrinted>2022-09-06T06:44:25Z</cp:lastPrinted>
  <dcterms:created xsi:type="dcterms:W3CDTF">2022-08-26T13:36:52Z</dcterms:created>
  <dcterms:modified xsi:type="dcterms:W3CDTF">2022-10-13T23:23:52Z</dcterms:modified>
</cp:coreProperties>
</file>