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2" r:id="rId2"/>
    <p:sldId id="268" r:id="rId3"/>
    <p:sldId id="269" r:id="rId4"/>
    <p:sldId id="262" r:id="rId5"/>
    <p:sldId id="271" r:id="rId6"/>
    <p:sldId id="26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BBD8CDA-744B-AB4C-ADCA-C9030E1BE616}">
          <p14:sldIdLst>
            <p14:sldId id="272"/>
            <p14:sldId id="268"/>
            <p14:sldId id="269"/>
            <p14:sldId id="262"/>
            <p14:sldId id="271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96A7"/>
    <a:srgbClr val="30454F"/>
    <a:srgbClr val="AFABAB"/>
    <a:srgbClr val="2F454F"/>
    <a:srgbClr val="556973"/>
    <a:srgbClr val="20B2AA"/>
    <a:srgbClr val="BBA5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3" autoAdjust="0"/>
    <p:restoredTop sz="94219" autoAdjust="0"/>
  </p:normalViewPr>
  <p:slideViewPr>
    <p:cSldViewPr snapToGrid="0">
      <p:cViewPr varScale="1">
        <p:scale>
          <a:sx n="71" d="100"/>
          <a:sy n="71" d="100"/>
        </p:scale>
        <p:origin x="27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8FC99CA1-0469-47E9-B6AC-745C73A205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9226E0C-D880-405E-B904-65E602C2D6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86771-0243-4CB6-9A21-362932B32D92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86A5251-72A2-498B-87AE-8B4E281256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5F9DD0D-8353-48A5-BC06-D7624FEB5C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9AADA-0AC0-47D4-805B-2964FA241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8236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63CAC-C20D-4825-B968-9ED472476F5F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D42C6-FA2C-4F34-865E-C71F3CF58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6035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7265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9F6F56-A98D-49DE-9881-B56A05F5CB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49944" y="4476523"/>
            <a:ext cx="6589486" cy="621620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FBEC40A-639A-48C2-B097-429533D886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9943" y="5416436"/>
            <a:ext cx="1393372" cy="51990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Дата</a:t>
            </a:r>
          </a:p>
        </p:txBody>
      </p:sp>
    </p:spTree>
    <p:extLst>
      <p:ext uri="{BB962C8B-B14F-4D97-AF65-F5344CB8AC3E}">
        <p14:creationId xmlns:p14="http://schemas.microsoft.com/office/powerpoint/2010/main" val="74429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136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E383AD-0056-4611-87CC-DFCC34D946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6885" y="522515"/>
            <a:ext cx="10515600" cy="587602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ru-RU" dirty="0"/>
              <a:t>НАЗВАНИЕ СЛАЙДА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E1DFE41-C2AE-47BC-8C88-3947DD6E3D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26885" y="1110117"/>
            <a:ext cx="10515600" cy="4747986"/>
          </a:xfrm>
        </p:spPr>
        <p:txBody>
          <a:bodyPr/>
          <a:lstStyle>
            <a:lvl1pPr>
              <a:defRPr>
                <a:solidFill>
                  <a:srgbClr val="7596A7"/>
                </a:solidFill>
              </a:defRPr>
            </a:lvl1pPr>
            <a:lvl2pPr>
              <a:defRPr>
                <a:solidFill>
                  <a:srgbClr val="7596A7"/>
                </a:solidFill>
              </a:defRPr>
            </a:lvl2pPr>
            <a:lvl3pPr>
              <a:defRPr>
                <a:solidFill>
                  <a:srgbClr val="7596A7"/>
                </a:solidFill>
              </a:defRPr>
            </a:lvl3pPr>
            <a:lvl4pPr>
              <a:defRPr>
                <a:solidFill>
                  <a:srgbClr val="7596A7"/>
                </a:solidFill>
              </a:defRPr>
            </a:lvl4pPr>
            <a:lvl5pPr>
              <a:defRPr>
                <a:solidFill>
                  <a:srgbClr val="7596A7"/>
                </a:solidFill>
              </a:defRPr>
            </a:lvl5pPr>
          </a:lstStyle>
          <a:p>
            <a:pPr lvl="0"/>
            <a:r>
              <a:rPr lang="ru-RU" dirty="0"/>
              <a:t>Подзаголовок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F68A430-B56D-4BD5-BC65-A15082D5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6885" y="6095958"/>
            <a:ext cx="2743200" cy="365125"/>
          </a:xfrm>
        </p:spPr>
        <p:txBody>
          <a:bodyPr/>
          <a:lstStyle/>
          <a:p>
            <a:fld id="{737D4DAB-56B2-47BD-BE8B-630DE3CA536B}" type="datetime1">
              <a:rPr lang="ru-RU" smtClean="0"/>
              <a:t>03.12.2020</a:t>
            </a:fld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7DFB1DC-197F-4A13-B055-37259286E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9285" y="6106663"/>
            <a:ext cx="2743200" cy="365125"/>
          </a:xfrm>
        </p:spPr>
        <p:txBody>
          <a:bodyPr/>
          <a:lstStyle/>
          <a:p>
            <a:fld id="{62E21156-095B-496A-BAB7-1B65ABED1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35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6CA693-2AA1-473B-B39D-118E239849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45514" y="636360"/>
            <a:ext cx="5246913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НАЗВАНИЕ СЛАЙДА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7598998-5FAD-4250-9B85-DED6D1D9342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45514" y="2144940"/>
            <a:ext cx="5246913" cy="1701346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Текст, текст, текст, текст, текст, текст, текст, текст, текст, текст</a:t>
            </a:r>
          </a:p>
        </p:txBody>
      </p:sp>
    </p:spTree>
    <p:extLst>
      <p:ext uri="{BB962C8B-B14F-4D97-AF65-F5344CB8AC3E}">
        <p14:creationId xmlns:p14="http://schemas.microsoft.com/office/powerpoint/2010/main" val="94156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CF09CD-9234-4035-9A06-D40E6B503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70E3584-C2B7-4CC2-8290-DF746E350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C41DADB-A366-45CA-865E-4248505E86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2547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9EAF4-AD6E-46C4-B4A6-34B85CF83C83}" type="datetime1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25567E1-FB14-421F-84E7-04ACBE52A0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547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D00DEC1-EB69-45C1-BB7F-884A76F68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2547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21156-095B-496A-BAB7-1B65ABED130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791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F454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F454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F454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F454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F454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F454F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52BBBC-AE74-48E1-95F5-0611E5C4D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034" y="4182257"/>
            <a:ext cx="6325609" cy="2458615"/>
          </a:xfrm>
        </p:spPr>
        <p:txBody>
          <a:bodyPr>
            <a:normAutofit fontScale="90000"/>
          </a:bodyPr>
          <a:lstStyle/>
          <a:p>
            <a:r>
              <a:rPr lang="ru-RU" dirty="0"/>
              <a:t>РОССИЙСКАЯ ТОРГОВАЯ КОМПАНИЯ “ХУА НО Э СЯН” (РТК) –</a:t>
            </a:r>
            <a:br>
              <a:rPr lang="ru-RU" dirty="0"/>
            </a:br>
            <a:r>
              <a:rPr lang="ru-RU" dirty="0"/>
              <a:t> </a:t>
            </a:r>
            <a:br>
              <a:rPr lang="ru-RU" dirty="0"/>
            </a:br>
            <a:r>
              <a:rPr lang="ru-RU" sz="2400" dirty="0"/>
              <a:t>новый коммерческий инструмент поддержки отечественных экспортёров в Китае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37CBFDF-8224-C74C-839D-6DC9CD8255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86" y="4572083"/>
            <a:ext cx="3974028" cy="19177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564B305-EF52-6C4E-BC27-558F0ECF1BF0}"/>
              </a:ext>
            </a:extLst>
          </p:cNvPr>
          <p:cNvSpPr/>
          <p:nvPr/>
        </p:nvSpPr>
        <p:spPr>
          <a:xfrm>
            <a:off x="7030388" y="5234709"/>
            <a:ext cx="50217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>
                <a:solidFill>
                  <a:srgbClr val="7596A7"/>
                </a:solidFill>
              </a:rPr>
              <a:t>Подготовлено для</a:t>
            </a:r>
          </a:p>
          <a:p>
            <a:pPr algn="r"/>
            <a:r>
              <a:rPr lang="ru-RU" dirty="0">
                <a:solidFill>
                  <a:srgbClr val="7596A7"/>
                </a:solidFill>
              </a:rPr>
              <a:t> онлайн конференции с представителями российских компаний-экспортеров</a:t>
            </a:r>
          </a:p>
          <a:p>
            <a:pPr algn="r"/>
            <a:endParaRPr lang="ru-RU" dirty="0">
              <a:solidFill>
                <a:srgbClr val="7596A7"/>
              </a:solidFill>
            </a:endParaRPr>
          </a:p>
          <a:p>
            <a:pPr algn="r"/>
            <a:r>
              <a:rPr lang="ru-RU" dirty="0">
                <a:solidFill>
                  <a:srgbClr val="7596A7"/>
                </a:solidFill>
              </a:rPr>
              <a:t>20.11.2020</a:t>
            </a:r>
          </a:p>
        </p:txBody>
      </p:sp>
    </p:spTree>
    <p:extLst>
      <p:ext uri="{BB962C8B-B14F-4D97-AF65-F5344CB8AC3E}">
        <p14:creationId xmlns:p14="http://schemas.microsoft.com/office/powerpoint/2010/main" val="2753025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5F9869-6246-4A4B-9C05-B3BA4DDEE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885" y="157390"/>
            <a:ext cx="10515600" cy="587602"/>
          </a:xfrm>
        </p:spPr>
        <p:txBody>
          <a:bodyPr>
            <a:normAutofit/>
          </a:bodyPr>
          <a:lstStyle/>
          <a:p>
            <a:r>
              <a:rPr lang="ru-RU" sz="2000" b="1" dirty="0"/>
              <a:t>Основные сведения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414C9C4-E74A-784B-BA5A-5758FD852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885" y="927553"/>
            <a:ext cx="10515600" cy="55442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500" b="1" dirty="0">
                <a:solidFill>
                  <a:srgbClr val="30454F"/>
                </a:solidFill>
              </a:rPr>
              <a:t>Дата регистрации: </a:t>
            </a:r>
            <a:r>
              <a:rPr lang="ru-RU" sz="1500" dirty="0"/>
              <a:t>29 апреля 2020 года</a:t>
            </a:r>
          </a:p>
          <a:p>
            <a:pPr marL="0" indent="0">
              <a:buNone/>
            </a:pPr>
            <a:r>
              <a:rPr lang="ru-RU" sz="1500" b="1" dirty="0">
                <a:solidFill>
                  <a:srgbClr val="30454F"/>
                </a:solidFill>
              </a:rPr>
              <a:t>Наименование:</a:t>
            </a:r>
            <a:r>
              <a:rPr lang="ru-RU" sz="1500" dirty="0">
                <a:solidFill>
                  <a:srgbClr val="30454F"/>
                </a:solidFill>
              </a:rPr>
              <a:t> </a:t>
            </a:r>
            <a:endParaRPr lang="en-US" sz="1500" dirty="0">
              <a:solidFill>
                <a:srgbClr val="30454F"/>
              </a:solidFill>
            </a:endParaRPr>
          </a:p>
          <a:p>
            <a:pPr marL="0" indent="0">
              <a:buNone/>
            </a:pPr>
            <a:r>
              <a:rPr lang="ru-RU" altLang="zh-CN" sz="1500" dirty="0">
                <a:solidFill>
                  <a:srgbClr val="30454F"/>
                </a:solidFill>
              </a:rPr>
              <a:t>Кит: </a:t>
            </a:r>
            <a:r>
              <a:rPr lang="zh-CN" altLang="en-US" sz="1500" dirty="0"/>
              <a:t>华诺俄翔（北京）贸易有限公司</a:t>
            </a:r>
            <a:r>
              <a:rPr lang="ru-RU" altLang="zh-CN" sz="1500" dirty="0"/>
              <a:t> </a:t>
            </a:r>
            <a:r>
              <a:rPr lang="zh-CN" altLang="en-US" sz="1500" dirty="0"/>
              <a:t> </a:t>
            </a:r>
            <a:r>
              <a:rPr lang="ru-RU" altLang="zh-CN" sz="1500" dirty="0" err="1">
                <a:solidFill>
                  <a:srgbClr val="30454F"/>
                </a:solidFill>
              </a:rPr>
              <a:t>Англ</a:t>
            </a:r>
            <a:r>
              <a:rPr lang="ru-RU" altLang="zh-CN" sz="1500" dirty="0">
                <a:solidFill>
                  <a:srgbClr val="30454F"/>
                </a:solidFill>
              </a:rPr>
              <a:t>: </a:t>
            </a:r>
            <a:r>
              <a:rPr lang="en-US" altLang="zh-CN" sz="1500" dirty="0"/>
              <a:t>Beijing </a:t>
            </a:r>
            <a:r>
              <a:rPr lang="ru-RU" sz="1500" dirty="0" err="1"/>
              <a:t>Hua</a:t>
            </a:r>
            <a:r>
              <a:rPr lang="ru-RU" sz="1500" dirty="0"/>
              <a:t> </a:t>
            </a:r>
            <a:r>
              <a:rPr lang="ru-RU" sz="1500" dirty="0" err="1"/>
              <a:t>Nuo</a:t>
            </a:r>
            <a:r>
              <a:rPr lang="ru-RU" sz="1500" dirty="0"/>
              <a:t> E </a:t>
            </a:r>
            <a:r>
              <a:rPr lang="ru-RU" sz="1500" dirty="0" err="1"/>
              <a:t>Xiang</a:t>
            </a:r>
            <a:r>
              <a:rPr lang="ru-RU" sz="1500" dirty="0"/>
              <a:t> (</a:t>
            </a:r>
            <a:r>
              <a:rPr lang="en-US" sz="1500" dirty="0"/>
              <a:t>REX</a:t>
            </a:r>
            <a:r>
              <a:rPr lang="ru-RU" sz="1500" dirty="0"/>
              <a:t>) </a:t>
            </a:r>
            <a:r>
              <a:rPr lang="en-US" sz="1500" dirty="0"/>
              <a:t>Trading Company Limited</a:t>
            </a:r>
            <a:r>
              <a:rPr lang="ru-RU" sz="1500" dirty="0"/>
              <a:t>) </a:t>
            </a:r>
            <a:r>
              <a:rPr lang="ru-RU" sz="1500" dirty="0">
                <a:solidFill>
                  <a:srgbClr val="30454F"/>
                </a:solidFill>
              </a:rPr>
              <a:t>Рус</a:t>
            </a:r>
            <a:r>
              <a:rPr lang="ru-RU" sz="1500" dirty="0"/>
              <a:t>: РТК в Китае</a:t>
            </a:r>
          </a:p>
          <a:p>
            <a:pPr marL="0" indent="0">
              <a:buNone/>
            </a:pPr>
            <a:r>
              <a:rPr lang="ru-RU" sz="1500" dirty="0"/>
              <a:t>Значение названия: </a:t>
            </a:r>
            <a:r>
              <a:rPr lang="ru-RU" sz="1500" i="1" dirty="0"/>
              <a:t>Россия парит в согласии с Китаем </a:t>
            </a:r>
            <a:r>
              <a:rPr lang="ru-RU" sz="1500" dirty="0"/>
              <a:t>(~ процветающий Китай обещает парить с Россией по всему миру) </a:t>
            </a:r>
          </a:p>
          <a:p>
            <a:pPr marL="0" indent="0">
              <a:buNone/>
            </a:pPr>
            <a:r>
              <a:rPr lang="ru-RU" sz="1500" b="1" dirty="0">
                <a:solidFill>
                  <a:srgbClr val="30454F"/>
                </a:solidFill>
              </a:rPr>
              <a:t>Основная задача компании: </a:t>
            </a:r>
            <a:r>
              <a:rPr lang="ru-RU" sz="1500" dirty="0"/>
              <a:t> 1) поддержка и развитие </a:t>
            </a:r>
            <a:r>
              <a:rPr lang="ru-RU" sz="1500" b="1" dirty="0"/>
              <a:t>существующего </a:t>
            </a:r>
            <a:r>
              <a:rPr lang="ru-RU" sz="1500" dirty="0"/>
              <a:t>и создание </a:t>
            </a:r>
            <a:r>
              <a:rPr lang="ru-RU" sz="1500" b="1" dirty="0"/>
              <a:t>нового</a:t>
            </a:r>
            <a:r>
              <a:rPr lang="ru-RU" sz="1500" dirty="0"/>
              <a:t> экспорта, оказание практического содействия в Китае (в том числе финансовой и иной значимой поддержки) российским производственным и экспортным компаниям (</a:t>
            </a:r>
            <a:r>
              <a:rPr lang="ru-RU" sz="1500" dirty="0" err="1"/>
              <a:t>несырьевой</a:t>
            </a:r>
            <a:r>
              <a:rPr lang="ru-RU" sz="1500" dirty="0"/>
              <a:t> экспорт), выходящим на рынок КНР или планирующим расширить там свое присутствие 2) привлечение китайских инвесторов и подрядчиков в проекты, реализуемые ВЭБ.РФ на территории Российской Федерации. </a:t>
            </a:r>
          </a:p>
          <a:p>
            <a:pPr marL="0" indent="0">
              <a:buNone/>
            </a:pPr>
            <a:r>
              <a:rPr lang="ru-RU" sz="1500" b="1" dirty="0">
                <a:solidFill>
                  <a:srgbClr val="30454F"/>
                </a:solidFill>
              </a:rPr>
              <a:t>Уставный капитал Компании:</a:t>
            </a:r>
            <a:r>
              <a:rPr lang="ru-RU" sz="1500" dirty="0">
                <a:solidFill>
                  <a:srgbClr val="30454F"/>
                </a:solidFill>
              </a:rPr>
              <a:t> </a:t>
            </a:r>
            <a:r>
              <a:rPr lang="ru-RU" sz="1500" dirty="0"/>
              <a:t>10 млн. евро </a:t>
            </a:r>
            <a:r>
              <a:rPr lang="ru-RU" sz="1500" b="1" dirty="0">
                <a:solidFill>
                  <a:srgbClr val="30454F"/>
                </a:solidFill>
              </a:rPr>
              <a:t>Команда</a:t>
            </a:r>
            <a:r>
              <a:rPr lang="ru-RU" sz="1500" dirty="0"/>
              <a:t>: 30 чел (СД 3 чел: 2 от ВЭБ Азия и 1 от РЭЦ)</a:t>
            </a:r>
          </a:p>
          <a:p>
            <a:pPr marL="0" indent="0">
              <a:buNone/>
            </a:pPr>
            <a:r>
              <a:rPr lang="ru-RU" sz="1500" b="1" dirty="0">
                <a:solidFill>
                  <a:srgbClr val="30454F"/>
                </a:solidFill>
              </a:rPr>
              <a:t>Структура Собственности:  </a:t>
            </a:r>
            <a:r>
              <a:rPr lang="ru-RU" sz="1500" dirty="0"/>
              <a:t>ВЭБ Азия Лимитед – 99%,  АО «Российский Экспортный Центр» - 1%</a:t>
            </a:r>
          </a:p>
          <a:p>
            <a:pPr marL="0" indent="0">
              <a:buNone/>
            </a:pPr>
            <a:r>
              <a:rPr lang="ru-RU" sz="1500" b="1" dirty="0">
                <a:solidFill>
                  <a:srgbClr val="30454F"/>
                </a:solidFill>
              </a:rPr>
              <a:t>География присутствия: </a:t>
            </a:r>
            <a:r>
              <a:rPr lang="ru-RU" sz="1500" dirty="0"/>
              <a:t>г. Пекин, (в дальнейшем - провинции Сычуань (г. Чэнду), </a:t>
            </a:r>
            <a:r>
              <a:rPr lang="ru-RU" sz="1500" dirty="0" err="1"/>
              <a:t>Хэйлунцзян</a:t>
            </a:r>
            <a:r>
              <a:rPr lang="ru-RU" sz="1500" dirty="0"/>
              <a:t> (г. Харбин), </a:t>
            </a:r>
            <a:r>
              <a:rPr lang="ru-RU" sz="1500" dirty="0" err="1"/>
              <a:t>Гуандун</a:t>
            </a:r>
            <a:r>
              <a:rPr lang="ru-RU" sz="1500" dirty="0"/>
              <a:t> (г. Гуанчжоу), </a:t>
            </a:r>
            <a:r>
              <a:rPr lang="ru-RU" sz="1500" dirty="0" err="1"/>
              <a:t>Шаньдун</a:t>
            </a:r>
            <a:r>
              <a:rPr lang="ru-RU" sz="1500" dirty="0"/>
              <a:t> (г. Циндао))</a:t>
            </a:r>
          </a:p>
          <a:p>
            <a:pPr marL="0" indent="0">
              <a:buNone/>
            </a:pPr>
            <a:r>
              <a:rPr lang="ru-RU" sz="1500" b="1" dirty="0">
                <a:solidFill>
                  <a:srgbClr val="2F454F"/>
                </a:solidFill>
              </a:rPr>
              <a:t>Ключевые ресурсы</a:t>
            </a:r>
            <a:r>
              <a:rPr lang="ru-RU" sz="1500" b="1" dirty="0"/>
              <a:t>: </a:t>
            </a:r>
            <a:r>
              <a:rPr lang="ru-RU" sz="1500" dirty="0"/>
              <a:t>профессиональная команда, связи, механизм обеспечение финансовых гарантий и страхования экспортных рисков, логистические инструменты (контейнерные поезда), гос. поддержка экспорта из РФ и импорта в КНР</a:t>
            </a:r>
          </a:p>
          <a:p>
            <a:pPr marL="0" indent="0">
              <a:buNone/>
            </a:pPr>
            <a:r>
              <a:rPr lang="ru-RU" sz="1500" b="1" dirty="0">
                <a:solidFill>
                  <a:srgbClr val="2F454F"/>
                </a:solidFill>
              </a:rPr>
              <a:t>Основные потоки поступления доходов</a:t>
            </a:r>
            <a:r>
              <a:rPr lang="ru-RU" sz="1500" b="1" dirty="0"/>
              <a:t>: </a:t>
            </a:r>
            <a:r>
              <a:rPr lang="ru-RU" sz="1500" dirty="0"/>
              <a:t>плата за успех (</a:t>
            </a:r>
            <a:r>
              <a:rPr lang="en-US" sz="1500" dirty="0"/>
              <a:t>success fee) </a:t>
            </a:r>
            <a:r>
              <a:rPr lang="ru-RU" sz="1500" dirty="0"/>
              <a:t>от фактического объема экспортированной продукции  (регрессивная шкала комиссии от 10% до 0,5% от факта экспорта в течение 3 лет);</a:t>
            </a:r>
          </a:p>
          <a:p>
            <a:pPr marL="0" indent="0">
              <a:buNone/>
            </a:pPr>
            <a:r>
              <a:rPr lang="ru-RU" sz="1500" b="1" dirty="0">
                <a:solidFill>
                  <a:srgbClr val="2F454F"/>
                </a:solidFill>
              </a:rPr>
              <a:t>Политическая поддержка</a:t>
            </a:r>
            <a:r>
              <a:rPr lang="ru-RU" sz="1500" dirty="0">
                <a:solidFill>
                  <a:srgbClr val="30454F"/>
                </a:solidFill>
              </a:rPr>
              <a:t>:</a:t>
            </a:r>
            <a:r>
              <a:rPr lang="ru-RU" sz="1500" dirty="0"/>
              <a:t> проект РТК в Китае планируется к включению в дорожную карту </a:t>
            </a:r>
            <a:r>
              <a:rPr lang="ru-RU" sz="1500" dirty="0" err="1"/>
              <a:t>Минэк</a:t>
            </a:r>
            <a:r>
              <a:rPr lang="ru-RU" sz="1500" dirty="0"/>
              <a:t> РФ -Минком КНР </a:t>
            </a:r>
            <a:endParaRPr lang="ru-RU" sz="1500" dirty="0">
              <a:solidFill>
                <a:srgbClr val="30454F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25081EE-A9FA-4841-8B00-E7817A42C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1156-095B-496A-BAB7-1B65ABED130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893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54F8211-1212-FC49-BC77-FE8F78747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885" y="139159"/>
            <a:ext cx="10515600" cy="587602"/>
          </a:xfrm>
        </p:spPr>
        <p:txBody>
          <a:bodyPr>
            <a:normAutofit/>
          </a:bodyPr>
          <a:lstStyle/>
          <a:p>
            <a:r>
              <a:rPr lang="ru-RU" sz="2400" dirty="0"/>
              <a:t>Ключевые клиенты: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5F323AD-37AA-C845-B91D-43C984AC8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885" y="832643"/>
            <a:ext cx="10515600" cy="50921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solidFill>
                  <a:srgbClr val="30454F"/>
                </a:solidFill>
              </a:rPr>
              <a:t>Российское предприятие-производитель, заинтересованное в выходе на рынок, поддержании и развитии продаж своей продукции в КНР в течении 3-х лет через РТК, отвечающее следующим критериям:</a:t>
            </a:r>
          </a:p>
          <a:p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Конкурентный продукт (товар или услуга)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Профессиональная команда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Наличие стратегии развития предприятия (в идеале - экспорта)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Заинтересованность и вовлеченность первого лица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/>
              <a:t>Финансовая стабильность</a:t>
            </a:r>
          </a:p>
          <a:p>
            <a:endParaRPr lang="ru-RU" sz="1600" dirty="0"/>
          </a:p>
          <a:p>
            <a:pPr marL="0" indent="0">
              <a:buNone/>
            </a:pPr>
            <a:r>
              <a:rPr lang="ru-RU" sz="1600" dirty="0">
                <a:solidFill>
                  <a:srgbClr val="30454F"/>
                </a:solidFill>
              </a:rPr>
              <a:t>По размеру бизнеса предложение ориентировано на:</a:t>
            </a:r>
          </a:p>
          <a:p>
            <a:pPr lvl="0"/>
            <a:r>
              <a:rPr lang="ru-RU" sz="1600" b="1" u="sng" dirty="0"/>
              <a:t>средние предприятия</a:t>
            </a:r>
            <a:r>
              <a:rPr lang="ru-RU" sz="1600" dirty="0"/>
              <a:t>, которые не могут позволить себе риски содержания собственной торговой структуры на этапе выхода и закрепления на рынке – </a:t>
            </a:r>
            <a:r>
              <a:rPr lang="ru-RU" sz="1600" i="1" dirty="0"/>
              <a:t>важность для РТК - 70%</a:t>
            </a:r>
          </a:p>
          <a:p>
            <a:pPr lvl="0"/>
            <a:r>
              <a:rPr lang="ru-RU" sz="1600" b="1" u="sng" dirty="0"/>
              <a:t>крупные предприятия</a:t>
            </a:r>
            <a:r>
              <a:rPr lang="ru-RU" sz="1600" dirty="0"/>
              <a:t>, которые:</a:t>
            </a:r>
          </a:p>
          <a:p>
            <a:pPr marL="457200" lvl="1" indent="0">
              <a:buNone/>
            </a:pPr>
            <a:r>
              <a:rPr lang="ru-RU" sz="1600" dirty="0"/>
              <a:t>а) не имеют собственной профессиональной коммерческой команды в КНР, либо </a:t>
            </a:r>
          </a:p>
          <a:p>
            <a:pPr marL="457200" lvl="1" indent="0">
              <a:buNone/>
            </a:pPr>
            <a:r>
              <a:rPr lang="ru-RU" sz="1600" dirty="0"/>
              <a:t>б) готовы использовать РТК в качестве альтернативной платформы работы на рынке КНР - </a:t>
            </a:r>
            <a:r>
              <a:rPr lang="ru-RU" sz="1600" i="1" dirty="0"/>
              <a:t>важность для РТК - 30%</a:t>
            </a:r>
          </a:p>
          <a:p>
            <a:pPr marL="0" indent="0">
              <a:buNone/>
            </a:pPr>
            <a:endParaRPr lang="ru-RU" sz="1600" dirty="0">
              <a:solidFill>
                <a:srgbClr val="30454F"/>
              </a:solidFill>
            </a:endParaRPr>
          </a:p>
          <a:p>
            <a:pPr marL="0" indent="0">
              <a:buNone/>
            </a:pPr>
            <a:r>
              <a:rPr lang="ru-RU" sz="1600" dirty="0">
                <a:solidFill>
                  <a:srgbClr val="30454F"/>
                </a:solidFill>
              </a:rPr>
              <a:t>Цель: 1000 экспортных </a:t>
            </a:r>
            <a:r>
              <a:rPr lang="ru-RU" sz="1600" dirty="0" err="1">
                <a:solidFill>
                  <a:srgbClr val="30454F"/>
                </a:solidFill>
              </a:rPr>
              <a:t>стартапов</a:t>
            </a:r>
            <a:r>
              <a:rPr lang="ru-RU" sz="1600" dirty="0">
                <a:solidFill>
                  <a:srgbClr val="30454F"/>
                </a:solidFill>
              </a:rPr>
              <a:t> за 2 года (m</a:t>
            </a:r>
            <a:r>
              <a:rPr lang="en-US" sz="1600" dirty="0">
                <a:solidFill>
                  <a:srgbClr val="30454F"/>
                </a:solidFill>
              </a:rPr>
              <a:t>in </a:t>
            </a:r>
            <a:r>
              <a:rPr lang="ru-RU" sz="1600" dirty="0">
                <a:solidFill>
                  <a:srgbClr val="30454F"/>
                </a:solidFill>
              </a:rPr>
              <a:t>800 успешных) с объёмом экспорта ≈ 300к-1М </a:t>
            </a:r>
            <a:r>
              <a:rPr lang="ru-RU" sz="1600" dirty="0" err="1">
                <a:solidFill>
                  <a:srgbClr val="30454F"/>
                </a:solidFill>
              </a:rPr>
              <a:t>долл</a:t>
            </a:r>
            <a:r>
              <a:rPr lang="en-US" sz="1600" dirty="0">
                <a:solidFill>
                  <a:srgbClr val="30454F"/>
                </a:solidFill>
              </a:rPr>
              <a:t>/м</a:t>
            </a:r>
            <a:r>
              <a:rPr lang="ru-RU" sz="1600" dirty="0" err="1">
                <a:solidFill>
                  <a:srgbClr val="30454F"/>
                </a:solidFill>
              </a:rPr>
              <a:t>есяц</a:t>
            </a:r>
            <a:endParaRPr lang="ru-RU" sz="1600" dirty="0"/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10ECCCB-8CCC-D74C-8719-E2B01076B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1156-095B-496A-BAB7-1B65ABED130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937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D09715-1B7E-4C3B-9C5A-CF8A2F7D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885" y="197023"/>
            <a:ext cx="10515600" cy="587602"/>
          </a:xfrm>
        </p:spPr>
        <p:txBody>
          <a:bodyPr>
            <a:normAutofit/>
          </a:bodyPr>
          <a:lstStyle/>
          <a:p>
            <a:r>
              <a:rPr lang="ru-RU" sz="2400" dirty="0"/>
              <a:t>Основные услуги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707AA51-1052-46D3-AC24-AC1C2AA0B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1156-095B-496A-BAB7-1B65ABED130B}" type="slidenum">
              <a:rPr lang="ru-RU" smtClean="0"/>
              <a:t>4</a:t>
            </a:fld>
            <a:endParaRPr lang="ru-RU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B409267A-2D05-4455-B4FE-4861F5F54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885" y="684231"/>
            <a:ext cx="8138160" cy="512609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500" u="sng" dirty="0"/>
          </a:p>
          <a:p>
            <a:pPr marL="0" indent="0">
              <a:buNone/>
            </a:pPr>
            <a:r>
              <a:rPr lang="ru-RU" sz="1600" b="1" dirty="0">
                <a:solidFill>
                  <a:srgbClr val="30454F"/>
                </a:solidFill>
              </a:rPr>
              <a:t>Услуги и механизмы ценообразования:</a:t>
            </a:r>
          </a:p>
          <a:p>
            <a:pPr marL="0" indent="0">
              <a:buNone/>
            </a:pPr>
            <a:r>
              <a:rPr lang="ru-RU" sz="1600" b="1" i="1" dirty="0">
                <a:solidFill>
                  <a:srgbClr val="30454F"/>
                </a:solidFill>
              </a:rPr>
              <a:t>«логистика» </a:t>
            </a:r>
            <a:r>
              <a:rPr lang="ru-RU" sz="1600" dirty="0"/>
              <a:t>- транспортно-экспедиционное агентирование. Критерии – сохранность, скорость (и точность сроков доставки), цена. Стоимость услуги: в конт. по типу, в </a:t>
            </a:r>
            <a:r>
              <a:rPr lang="ru-RU" sz="1600" dirty="0" err="1"/>
              <a:t>т.ч</a:t>
            </a:r>
            <a:r>
              <a:rPr lang="ru-RU" sz="1600" dirty="0"/>
              <a:t>. сборные контейнера;     Прием контейнерных поездов в КНР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i="1" dirty="0">
                <a:solidFill>
                  <a:srgbClr val="30454F"/>
                </a:solidFill>
              </a:rPr>
              <a:t>«импорт» </a:t>
            </a:r>
            <a:r>
              <a:rPr lang="ru-RU" sz="1600" dirty="0"/>
              <a:t>- вход на рынок КНР (товарные знаки, импорт, сертификаты, этикетки). Критерии – срок, цена. Результат: очищенный товар на складе. Возможность продаж потребителям в Китае. Стоимость услуги: % от стоимости всего ввезенного в КНР товара в течение </a:t>
            </a:r>
            <a:r>
              <a:rPr lang="en-US" sz="1600" dirty="0"/>
              <a:t>3</a:t>
            </a:r>
            <a:r>
              <a:rPr lang="ru-RU" sz="1600" dirty="0"/>
              <a:t> лет;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i="1" dirty="0">
                <a:solidFill>
                  <a:srgbClr val="30454F"/>
                </a:solidFill>
              </a:rPr>
              <a:t>«поставка» </a:t>
            </a:r>
            <a:r>
              <a:rPr lang="ru-RU" sz="1600" dirty="0"/>
              <a:t>- разовая сделка клиента с подобранным на территории КНР партнером. Сумма комиссии от </a:t>
            </a:r>
            <a:r>
              <a:rPr lang="en-US" sz="1600" dirty="0"/>
              <a:t>10</a:t>
            </a:r>
            <a:r>
              <a:rPr lang="ru-RU" sz="1600" dirty="0"/>
              <a:t>-0.5% по шкале сумм контракта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ru-RU" sz="1600" b="1" i="1" dirty="0">
                <a:solidFill>
                  <a:srgbClr val="30454F"/>
                </a:solidFill>
              </a:rPr>
              <a:t>«дистрибьютор» </a:t>
            </a:r>
            <a:r>
              <a:rPr lang="ru-RU" sz="1600" dirty="0"/>
              <a:t>– организация продаж товара в КНР на уровне провинций через подобранных партнеров. Стоимость услуги: % от стоимости всего ввезенного в КНР товара в течение 5 лет;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b="1" i="1" dirty="0">
                <a:solidFill>
                  <a:srgbClr val="30454F"/>
                </a:solidFill>
              </a:rPr>
              <a:t>«платформа» </a:t>
            </a:r>
            <a:r>
              <a:rPr lang="ru-RU" sz="1600" dirty="0"/>
              <a:t>- создание оптимальной базовой платформы присутствия для клиента (кадровое ядро, регистрация юр лица, бух, налоги, фин. схемы) для работы с товаром в КНР. (5-50к евро, </a:t>
            </a:r>
            <a:r>
              <a:rPr lang="en-US" sz="1600" dirty="0"/>
              <a:t>case by case</a:t>
            </a:r>
            <a:r>
              <a:rPr lang="ru-RU" sz="1600" dirty="0"/>
              <a:t>);</a:t>
            </a:r>
          </a:p>
          <a:p>
            <a:pPr marL="342900" indent="-342900">
              <a:buFont typeface="+mj-lt"/>
              <a:buAutoNum type="arabicPeriod"/>
            </a:pPr>
            <a:endParaRPr lang="ru-RU" dirty="0">
              <a:solidFill>
                <a:srgbClr val="7596A7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96459" y="1384316"/>
            <a:ext cx="2075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20B2AA"/>
                </a:solidFill>
              </a:rPr>
              <a:t>ТЭО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116312" y="3062610"/>
            <a:ext cx="2075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20B2AA"/>
                </a:solidFill>
              </a:rPr>
              <a:t>Success fee</a:t>
            </a:r>
            <a:endParaRPr lang="ru-RU" b="1" i="1" dirty="0">
              <a:solidFill>
                <a:srgbClr val="20B2AA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196459" y="4990100"/>
            <a:ext cx="2075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20B2AA"/>
                </a:solidFill>
              </a:rPr>
              <a:t>Консалтинг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9190619" y="1596414"/>
            <a:ext cx="886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авая круглая скобка 13"/>
          <p:cNvSpPr/>
          <p:nvPr/>
        </p:nvSpPr>
        <p:spPr>
          <a:xfrm>
            <a:off x="9634103" y="2207772"/>
            <a:ext cx="443484" cy="211601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283917" y="5215224"/>
            <a:ext cx="886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8162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54F8211-1212-FC49-BC77-FE8F78747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885" y="139159"/>
            <a:ext cx="10515600" cy="587602"/>
          </a:xfrm>
        </p:spPr>
        <p:txBody>
          <a:bodyPr>
            <a:normAutofit/>
          </a:bodyPr>
          <a:lstStyle/>
          <a:p>
            <a:r>
              <a:rPr lang="ru-RU" sz="2400" dirty="0"/>
              <a:t>Стратегическая цель – Развитие нового экспорта: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10ECCCB-8CCC-D74C-8719-E2B01076B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1156-095B-496A-BAB7-1B65ABED130B}" type="slidenum">
              <a:rPr lang="ru-RU" smtClean="0"/>
              <a:t>5</a:t>
            </a:fld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Определение конкурентоспособных ниш в РФ и создание производств (через механизм ФПФ, с привлечением китайских инвесторов), ориентированных на экспорт. Запуск экспорта продукции;</a:t>
            </a:r>
          </a:p>
          <a:p>
            <a:endParaRPr lang="ru-RU" sz="2400" dirty="0"/>
          </a:p>
          <a:p>
            <a:r>
              <a:rPr lang="ru-RU" sz="2400" dirty="0"/>
              <a:t>Масштабирование успешных практик пилотного проекта в Китае на ЮВА в горизонте 5 лет и на АТР в горизонте 10 лет; </a:t>
            </a:r>
          </a:p>
          <a:p>
            <a:endParaRPr lang="ru-RU" sz="2400" dirty="0"/>
          </a:p>
          <a:p>
            <a:r>
              <a:rPr lang="ru-RU" sz="2400" dirty="0"/>
              <a:t>Создание коммерчески эффективной экосистемы ВЭБ.РФ</a:t>
            </a:r>
            <a:r>
              <a:rPr lang="en-US" sz="2400" dirty="0"/>
              <a:t> </a:t>
            </a:r>
            <a:r>
              <a:rPr lang="ru-RU" sz="2400" dirty="0"/>
              <a:t>и РЭЦ по продвижению российской продукции в мире.</a:t>
            </a:r>
          </a:p>
        </p:txBody>
      </p:sp>
    </p:spTree>
    <p:extLst>
      <p:ext uri="{BB962C8B-B14F-4D97-AF65-F5344CB8AC3E}">
        <p14:creationId xmlns:p14="http://schemas.microsoft.com/office/powerpoint/2010/main" val="3049856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0AE0E7D-CC23-C245-BE97-0A2F3E79BE24}"/>
              </a:ext>
            </a:extLst>
          </p:cNvPr>
          <p:cNvSpPr txBox="1"/>
          <p:nvPr/>
        </p:nvSpPr>
        <p:spPr>
          <a:xfrm>
            <a:off x="348977" y="509286"/>
            <a:ext cx="547482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БЛАГОДАРИМ ВАС ЗА УДЕЛЁННОЕ ВРЕМЯ И ПРОЯВЛЕННЫЙ ИНТЕРЕС</a:t>
            </a:r>
          </a:p>
          <a:p>
            <a:pPr algn="ctr"/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ЖЕЛАЕМ ЗДОРОВЬЯ, ПРОЦВЕТАНИЯ И УСПЕХОВ НА КИТАЙСКОМ РЫНКЕ!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3CC1E8FE-90D1-754A-84FA-670491D0BC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86" y="4572083"/>
            <a:ext cx="3974028" cy="1917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7237FD4-BA79-F942-8B44-C23D50120AF0}"/>
              </a:ext>
            </a:extLst>
          </p:cNvPr>
          <p:cNvSpPr txBox="1"/>
          <p:nvPr/>
        </p:nvSpPr>
        <p:spPr>
          <a:xfrm>
            <a:off x="7524895" y="6020034"/>
            <a:ext cx="367650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dirty="0">
                <a:solidFill>
                  <a:schemeClr val="bg1"/>
                </a:solidFill>
              </a:rPr>
              <a:t>КОМАНДА РТК в КИТАЕ</a:t>
            </a:r>
          </a:p>
        </p:txBody>
      </p:sp>
    </p:spTree>
    <p:extLst>
      <p:ext uri="{BB962C8B-B14F-4D97-AF65-F5344CB8AC3E}">
        <p14:creationId xmlns:p14="http://schemas.microsoft.com/office/powerpoint/2010/main" val="11315802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_презентации.potx" id="{EA7BFCB4-C7BE-4BFB-B6D1-A4F561CFAB7F}" vid="{608BE079-A222-499B-8645-821F39CFED3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Шаблон_презентации_20181102</Template>
  <TotalTime>8614</TotalTime>
  <Words>767</Words>
  <Application>Microsoft Office PowerPoint</Application>
  <PresentationFormat>Широкоэкранный</PresentationFormat>
  <Paragraphs>59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Tahoma</vt:lpstr>
      <vt:lpstr>Wingdings</vt:lpstr>
      <vt:lpstr>Тема Office</vt:lpstr>
      <vt:lpstr>РОССИЙСКАЯ ТОРГОВАЯ КОМПАНИЯ “ХУА НО Э СЯН” (РТК) –   новый коммерческий инструмент поддержки отечественных экспортёров в Китае </vt:lpstr>
      <vt:lpstr>Основные сведения </vt:lpstr>
      <vt:lpstr>Ключевые клиенты:</vt:lpstr>
      <vt:lpstr>Основные услуги</vt:lpstr>
      <vt:lpstr>Стратегическая цель – Развитие нового экспорта: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Волгин</dc:creator>
  <cp:lastModifiedBy>Истомина Ирина Михайловна</cp:lastModifiedBy>
  <cp:revision>80</cp:revision>
  <dcterms:created xsi:type="dcterms:W3CDTF">2018-11-02T07:05:00Z</dcterms:created>
  <dcterms:modified xsi:type="dcterms:W3CDTF">2020-12-03T03:51:39Z</dcterms:modified>
</cp:coreProperties>
</file>