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65" r:id="rId6"/>
    <p:sldId id="260" r:id="rId7"/>
    <p:sldId id="261" r:id="rId8"/>
    <p:sldId id="262" r:id="rId9"/>
    <p:sldId id="263" r:id="rId10"/>
  </p:sldIdLst>
  <p:sldSz cx="12192000" cy="6858000"/>
  <p:notesSz cx="6797675" cy="9926638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6" d="100"/>
          <a:sy n="106" d="100"/>
        </p:scale>
        <p:origin x="-108" y="-72"/>
      </p:cViewPr>
      <p:guideLst>
        <p:guide orient="horz" pos="2160"/>
        <p:guide pos="3840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629750019348"/>
          <c:y val="0.17578883901654699"/>
          <c:w val="0.45279003173129001"/>
          <c:h val="0.75453875527567504"/>
        </c:manualLayout>
      </c:layout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Количество претендентов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explosion val="25"/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9F423F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rgbClr val="809B49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rgbClr val="6A5286"/>
              </a:solidFill>
              <a:ln>
                <a:noFill/>
              </a:ln>
            </c:spPr>
          </c:dPt>
          <c:dPt>
            <c:idx val="4"/>
            <c:bubble3D val="0"/>
            <c:spPr>
              <a:solidFill>
                <a:srgbClr val="3E8EA4"/>
              </a:solidFill>
              <a:ln>
                <a:noFill/>
              </a:ln>
            </c:spPr>
          </c:dPt>
          <c:dPt>
            <c:idx val="5"/>
            <c:bubble3D val="0"/>
            <c:spPr>
              <a:solidFill>
                <a:srgbClr val="CC7C3A"/>
              </a:solidFill>
              <a:ln>
                <a:noFill/>
              </a:ln>
            </c:spPr>
          </c:dPt>
          <c:dPt>
            <c:idx val="6"/>
            <c:bubble3D val="0"/>
          </c:dPt>
          <c:dPt>
            <c:idx val="7"/>
            <c:bubble3D val="0"/>
            <c:spPr>
              <a:solidFill>
                <a:srgbClr val="C0504D"/>
              </a:solidFill>
              <a:ln>
                <a:noFill/>
              </a:ln>
            </c:spPr>
          </c:dPt>
          <c:dPt>
            <c:idx val="8"/>
            <c:bubble3D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9"/>
            <c:bubble3D val="0"/>
            <c:spPr>
              <a:solidFill>
                <a:srgbClr val="8064A2"/>
              </a:solidFill>
              <a:ln>
                <a:noFill/>
              </a:ln>
            </c:spPr>
          </c:dPt>
          <c:dPt>
            <c:idx val="10"/>
            <c:bubble3D val="0"/>
            <c:spPr>
              <a:solidFill>
                <a:srgbClr val="4BACC6"/>
              </a:solidFill>
              <a:ln>
                <a:noFill/>
              </a:ln>
            </c:spPr>
          </c:dPt>
          <c:dPt>
            <c:idx val="11"/>
            <c:bubble3D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12"/>
            <c:bubble3D val="0"/>
            <c:spPr>
              <a:solidFill>
                <a:srgbClr val="AABAD7"/>
              </a:solidFill>
              <a:ln>
                <a:noFill/>
              </a:ln>
            </c:spPr>
          </c:dPt>
          <c:dPt>
            <c:idx val="13"/>
            <c:bubble3D val="0"/>
            <c:spPr>
              <a:solidFill>
                <a:srgbClr val="D8AAA9"/>
              </a:solidFill>
              <a:ln>
                <a:noFill/>
              </a:ln>
            </c:spPr>
          </c:dPt>
          <c:dPt>
            <c:idx val="14"/>
            <c:bubble3D val="0"/>
            <c:spPr>
              <a:solidFill>
                <a:srgbClr val="C5D6AC"/>
              </a:solidFill>
              <a:ln>
                <a:noFill/>
              </a:ln>
            </c:spPr>
          </c:dPt>
          <c:dPt>
            <c:idx val="15"/>
            <c:bubble3D val="0"/>
            <c:spPr>
              <a:solidFill>
                <a:srgbClr val="B9AFC9"/>
              </a:solidFill>
              <a:ln>
                <a:noFill/>
              </a:ln>
            </c:spPr>
          </c:dPt>
          <c:dPt>
            <c:idx val="16"/>
            <c:bubble3D val="0"/>
            <c:spPr>
              <a:solidFill>
                <a:srgbClr val="A9CEDC"/>
              </a:solidFill>
              <a:ln>
                <a:noFill/>
              </a:ln>
            </c:spPr>
          </c:dPt>
          <c:dPt>
            <c:idx val="17"/>
            <c:bubble3D val="0"/>
            <c:spPr>
              <a:solidFill>
                <a:srgbClr val="F9C3A8"/>
              </a:solidFill>
              <a:ln>
                <a:noFill/>
              </a:ln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chemeClr val="tx1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chemeClr val="bg1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chemeClr val="bg1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chemeClr val="bg1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chemeClr val="bg1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chemeClr val="bg1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chemeClr val="bg1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chemeClr val="bg1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chemeClr val="bg1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chemeClr val="bg1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chemeClr val="bg1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chemeClr val="bg1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chemeClr val="bg1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chemeClr val="bg1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chemeClr val="bg1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chemeClr val="bg1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chemeClr val="bg1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chemeClr val="bg1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chemeClr val="bg1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1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18"/>
                <c:pt idx="0">
                  <c:v>Москва, Московская обл. </c:v>
                </c:pt>
                <c:pt idx="1">
                  <c:v>Санкт-Петербург</c:v>
                </c:pt>
                <c:pt idx="2">
                  <c:v>Камчатский край</c:v>
                </c:pt>
                <c:pt idx="3">
                  <c:v>Краснодарский край</c:v>
                </c:pt>
                <c:pt idx="4">
                  <c:v>Красноярский край</c:v>
                </c:pt>
                <c:pt idx="5">
                  <c:v>Татарстан</c:v>
                </c:pt>
                <c:pt idx="6">
                  <c:v>Тюменская обл.</c:v>
                </c:pt>
                <c:pt idx="7">
                  <c:v>Приморский край</c:v>
                </c:pt>
                <c:pt idx="8">
                  <c:v>Башкортостан</c:v>
                </c:pt>
                <c:pt idx="9">
                  <c:v>Калининградская обл.</c:v>
                </c:pt>
                <c:pt idx="10">
                  <c:v>Курская обл.</c:v>
                </c:pt>
                <c:pt idx="11">
                  <c:v>Марий Эл</c:v>
                </c:pt>
                <c:pt idx="12">
                  <c:v>Нижегородская обл.</c:v>
                </c:pt>
                <c:pt idx="13">
                  <c:v>Сахалинская обл. </c:v>
                </c:pt>
                <c:pt idx="14">
                  <c:v>Тверская обл.</c:v>
                </c:pt>
                <c:pt idx="15">
                  <c:v>Удмуртская республика</c:v>
                </c:pt>
                <c:pt idx="16">
                  <c:v>Республика Словения</c:v>
                </c:pt>
                <c:pt idx="17">
                  <c:v>Пермский край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8"/>
                <c:pt idx="0">
                  <c:v>0.27692307692307699</c:v>
                </c:pt>
                <c:pt idx="1">
                  <c:v>6.15384615384615E-2</c:v>
                </c:pt>
                <c:pt idx="2">
                  <c:v>0.36923076923076897</c:v>
                </c:pt>
                <c:pt idx="3">
                  <c:v>3.0769230769230799E-2</c:v>
                </c:pt>
                <c:pt idx="4">
                  <c:v>1.5384615384615399E-2</c:v>
                </c:pt>
                <c:pt idx="5">
                  <c:v>3.0769230769230799E-2</c:v>
                </c:pt>
                <c:pt idx="6">
                  <c:v>1.5384615384615399E-2</c:v>
                </c:pt>
                <c:pt idx="7">
                  <c:v>4.6153846153846198E-2</c:v>
                </c:pt>
                <c:pt idx="8">
                  <c:v>1.5384615384615399E-2</c:v>
                </c:pt>
                <c:pt idx="9">
                  <c:v>1.5384615384615399E-2</c:v>
                </c:pt>
                <c:pt idx="10">
                  <c:v>1.5384615384615399E-2</c:v>
                </c:pt>
                <c:pt idx="11">
                  <c:v>1.5384615384615399E-2</c:v>
                </c:pt>
                <c:pt idx="12">
                  <c:v>1.5384615384615399E-2</c:v>
                </c:pt>
                <c:pt idx="13">
                  <c:v>1.5384615384615399E-2</c:v>
                </c:pt>
                <c:pt idx="14">
                  <c:v>1.5384615384615399E-2</c:v>
                </c:pt>
                <c:pt idx="15">
                  <c:v>1.5384615384615399E-2</c:v>
                </c:pt>
                <c:pt idx="16">
                  <c:v>1.5384615384615399E-2</c:v>
                </c:pt>
                <c:pt idx="17">
                  <c:v>1.5384615384615399E-2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153608309001499"/>
          <c:y val="9.0125108465842999E-2"/>
          <c:w val="0.32507703605322402"/>
          <c:h val="0.88107710947595197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000" b="0" strike="noStrike" spc="-1">
              <a:solidFill>
                <a:srgbClr val="FFFFFF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  <a:round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52EDC84F-E458-4715-B894-1DE0F76763F9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8163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E6CEDB32-10D6-4165-9309-F3290656A1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3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EDB32-10D6-4165-9309-F3290656A19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34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85-D35C-4592-9301-B38C8DBCBA85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D046-A6C1-41EB-9B9C-F17336149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700236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85-D35C-4592-9301-B38C8DBCBA85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D046-A6C1-41EB-9B9C-F17336149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670870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85-D35C-4592-9301-B38C8DBCBA85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D046-A6C1-41EB-9B9C-F17336149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5326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85-D35C-4592-9301-B38C8DBCBA85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D046-A6C1-41EB-9B9C-F17336149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458369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85-D35C-4592-9301-B38C8DBCBA85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D046-A6C1-41EB-9B9C-F17336149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87665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85-D35C-4592-9301-B38C8DBCBA85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D046-A6C1-41EB-9B9C-F17336149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817662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85-D35C-4592-9301-B38C8DBCBA85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D046-A6C1-41EB-9B9C-F17336149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226078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85-D35C-4592-9301-B38C8DBCBA85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D046-A6C1-41EB-9B9C-F17336149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986703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85-D35C-4592-9301-B38C8DBCBA85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D046-A6C1-41EB-9B9C-F17336149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12421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85-D35C-4592-9301-B38C8DBCBA85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D046-A6C1-41EB-9B9C-F17336149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02574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85-D35C-4592-9301-B38C8DBCBA85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D046-A6C1-41EB-9B9C-F17336149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463863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72385-D35C-4592-9301-B38C8DBCBA85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FD046-A6C1-41EB-9B9C-F17336149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34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5" r:id="rId1"/>
    <p:sldLayoutId id="2147485306" r:id="rId2"/>
    <p:sldLayoutId id="2147485307" r:id="rId3"/>
    <p:sldLayoutId id="2147485308" r:id="rId4"/>
    <p:sldLayoutId id="2147485309" r:id="rId5"/>
    <p:sldLayoutId id="2147485310" r:id="rId6"/>
    <p:sldLayoutId id="2147485311" r:id="rId7"/>
    <p:sldLayoutId id="2147485312" r:id="rId8"/>
    <p:sldLayoutId id="2147485313" r:id="rId9"/>
    <p:sldLayoutId id="2147485314" r:id="rId10"/>
    <p:sldLayoutId id="2147485315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BB1D477-849C-4528-824D-636384D22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Равнобедренный треугольник 18">
            <a:extLst>
              <a:ext uri="{FF2B5EF4-FFF2-40B4-BE49-F238E27FC236}">
                <a16:creationId xmlns:a16="http://schemas.microsoft.com/office/drawing/2014/main" xmlns="" id="{58321AFD-205E-44C1-8055-411626D130F0}"/>
              </a:ext>
            </a:extLst>
          </p:cNvPr>
          <p:cNvSpPr/>
          <p:nvPr/>
        </p:nvSpPr>
        <p:spPr>
          <a:xfrm rot="10800000">
            <a:off x="-1104800" y="3429000"/>
            <a:ext cx="6747194" cy="5816546"/>
          </a:xfrm>
          <a:prstGeom prst="triangle">
            <a:avLst/>
          </a:prstGeom>
          <a:solidFill>
            <a:srgbClr val="0051BA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xmlns="" id="{A19834B3-25BE-477B-A57D-0B9C6E83D96C}"/>
              </a:ext>
            </a:extLst>
          </p:cNvPr>
          <p:cNvSpPr/>
          <p:nvPr/>
        </p:nvSpPr>
        <p:spPr>
          <a:xfrm rot="10800000">
            <a:off x="-11388770" y="-1503604"/>
            <a:ext cx="18807618" cy="16213463"/>
          </a:xfrm>
          <a:prstGeom prst="triangle">
            <a:avLst/>
          </a:prstGeom>
          <a:solidFill>
            <a:srgbClr val="0051BA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29BACD4-262F-46C0-8527-F0282240B99C}"/>
              </a:ext>
            </a:extLst>
          </p:cNvPr>
          <p:cNvSpPr txBox="1"/>
          <p:nvPr/>
        </p:nvSpPr>
        <p:spPr>
          <a:xfrm>
            <a:off x="767408" y="659306"/>
            <a:ext cx="5328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Graphik LCG" panose="020B0503030202060203" pitchFamily="34" charset="0"/>
              </a:rPr>
              <a:t>Открытый кадровый конкурс</a:t>
            </a:r>
            <a:endParaRPr lang="ru-RU" sz="3600" dirty="0">
              <a:solidFill>
                <a:schemeClr val="bg1"/>
              </a:solidFill>
              <a:latin typeface="Graphik LCG" panose="020B0503030202060203" pitchFamily="34" charset="0"/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3868AC4F-A2C2-43BC-B2FC-8770134E3FA2}"/>
              </a:ext>
            </a:extLst>
          </p:cNvPr>
          <p:cNvSpPr/>
          <p:nvPr/>
        </p:nvSpPr>
        <p:spPr>
          <a:xfrm>
            <a:off x="9498296" y="3449161"/>
            <a:ext cx="5443705" cy="4692849"/>
          </a:xfrm>
          <a:prstGeom prst="triangle">
            <a:avLst/>
          </a:prstGeom>
          <a:solidFill>
            <a:srgbClr val="005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BB06688-F400-486F-8775-6024D9BFC800}"/>
              </a:ext>
            </a:extLst>
          </p:cNvPr>
          <p:cNvSpPr txBox="1"/>
          <p:nvPr/>
        </p:nvSpPr>
        <p:spPr>
          <a:xfrm>
            <a:off x="1055440" y="3548816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Graphik LCG" panose="020B0503030202060203" pitchFamily="34" charset="0"/>
              </a:rPr>
              <a:t>Директор краевого государственного бюджетного учреждения «Природный парк «Вулканы Камчатки»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D5AA536A-E385-4B2C-962C-D40F19F90AC8}"/>
              </a:ext>
            </a:extLst>
          </p:cNvPr>
          <p:cNvCxnSpPr/>
          <p:nvPr/>
        </p:nvCxnSpPr>
        <p:spPr>
          <a:xfrm>
            <a:off x="911424" y="1916832"/>
            <a:ext cx="0" cy="345638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FB62BD0-F46A-4F2C-BB39-6F5E468301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5607624"/>
            <a:ext cx="1561254" cy="902600"/>
          </a:xfrm>
          <a:prstGeom prst="rect">
            <a:avLst/>
          </a:prstGeom>
        </p:spPr>
      </p:pic>
      <p:sp>
        <p:nvSpPr>
          <p:cNvPr id="22" name="Равнобедренный треугольник 21">
            <a:extLst>
              <a:ext uri="{FF2B5EF4-FFF2-40B4-BE49-F238E27FC236}">
                <a16:creationId xmlns:a16="http://schemas.microsoft.com/office/drawing/2014/main" xmlns="" id="{DD5FFEFA-76B3-42E1-B107-D05910A6F225}"/>
              </a:ext>
            </a:extLst>
          </p:cNvPr>
          <p:cNvSpPr/>
          <p:nvPr/>
        </p:nvSpPr>
        <p:spPr>
          <a:xfrm rot="10800000">
            <a:off x="-4662326" y="0"/>
            <a:ext cx="5443705" cy="469284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F6E7053-EEC1-44E5-8EE4-60443DD087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391" y="459553"/>
            <a:ext cx="960263" cy="120032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F35A5BC-5CE7-48AE-9FDD-8DDB32650095}"/>
              </a:ext>
            </a:extLst>
          </p:cNvPr>
          <p:cNvSpPr txBox="1"/>
          <p:nvPr/>
        </p:nvSpPr>
        <p:spPr>
          <a:xfrm>
            <a:off x="9491699" y="428471"/>
            <a:ext cx="2220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Graphik LCG" panose="020B0503030202060203" pitchFamily="34" charset="0"/>
              </a:rPr>
              <a:t>Правительство Камчатского края</a:t>
            </a:r>
          </a:p>
          <a:p>
            <a:endParaRPr lang="ru-RU" sz="1200" dirty="0">
              <a:solidFill>
                <a:schemeClr val="bg1"/>
              </a:solidFill>
              <a:latin typeface="Graphik LCG" panose="020B0503030202060203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Graphik LCG" panose="020B0503030202060203" pitchFamily="34" charset="0"/>
              </a:rPr>
              <a:t>Министерство природных ресурсов и экологии Камчатского края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325ACE7B-24C7-41B7-8A0C-392E604A269D}"/>
              </a:ext>
            </a:extLst>
          </p:cNvPr>
          <p:cNvCxnSpPr>
            <a:cxnSpLocks/>
          </p:cNvCxnSpPr>
          <p:nvPr/>
        </p:nvCxnSpPr>
        <p:spPr>
          <a:xfrm>
            <a:off x="9552384" y="949646"/>
            <a:ext cx="201622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79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72"/>
    </mc:Choice>
    <mc:Fallback xmlns="">
      <p:transition advTm="177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51992C2-6580-4152-BD07-BD7E064F3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92FF9308-3160-4BCB-A738-59C0EF488B40}"/>
              </a:ext>
            </a:extLst>
          </p:cNvPr>
          <p:cNvSpPr/>
          <p:nvPr/>
        </p:nvSpPr>
        <p:spPr>
          <a:xfrm>
            <a:off x="537790" y="319062"/>
            <a:ext cx="2893914" cy="28939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B529A649-3008-4DA0-9971-504CA079DCCF}"/>
              </a:ext>
            </a:extLst>
          </p:cNvPr>
          <p:cNvSpPr/>
          <p:nvPr/>
        </p:nvSpPr>
        <p:spPr>
          <a:xfrm>
            <a:off x="493106" y="350673"/>
            <a:ext cx="2722333" cy="2722333"/>
          </a:xfrm>
          <a:prstGeom prst="ellipse">
            <a:avLst/>
          </a:prstGeom>
          <a:solidFill>
            <a:srgbClr val="005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03512" y="3212976"/>
            <a:ext cx="9075712" cy="2376264"/>
          </a:xfrm>
          <a:noFill/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effectLst>
                  <a:glow rad="127000">
                    <a:schemeClr val="bg1"/>
                  </a:glow>
                </a:effectLst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effectLst>
                  <a:glow rad="127000">
                    <a:schemeClr val="bg1"/>
                  </a:glow>
                </a:effectLst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effectLst>
                  <a:glow rad="127000">
                    <a:schemeClr val="bg1"/>
                  </a:glow>
                </a:effectLst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effectLst>
                  <a:glow rad="127000">
                    <a:schemeClr val="bg1"/>
                  </a:glow>
                </a:effectLst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effectLst>
                <a:glow rad="127000">
                  <a:schemeClr val="bg1"/>
                </a:glow>
              </a:effectLst>
              <a:uFill>
                <a:solidFill>
                  <a:srgbClr val="C00000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xmlns="" id="{43625312-4FD1-40D7-9813-692E47B68F2D}"/>
              </a:ext>
            </a:extLst>
          </p:cNvPr>
          <p:cNvSpPr/>
          <p:nvPr/>
        </p:nvSpPr>
        <p:spPr>
          <a:xfrm>
            <a:off x="9498296" y="3449161"/>
            <a:ext cx="5443705" cy="4692849"/>
          </a:xfrm>
          <a:prstGeom prst="triangle">
            <a:avLst/>
          </a:prstGeom>
          <a:solidFill>
            <a:srgbClr val="005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xmlns="" id="{85E86170-AEAF-4E35-95E8-0552A548DCDE}"/>
              </a:ext>
            </a:extLst>
          </p:cNvPr>
          <p:cNvSpPr/>
          <p:nvPr/>
        </p:nvSpPr>
        <p:spPr>
          <a:xfrm rot="10800000">
            <a:off x="-4662326" y="0"/>
            <a:ext cx="5443705" cy="469284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3EC368D-20A9-4104-B80C-A51534DABD6E}"/>
              </a:ext>
            </a:extLst>
          </p:cNvPr>
          <p:cNvSpPr txBox="1"/>
          <p:nvPr/>
        </p:nvSpPr>
        <p:spPr>
          <a:xfrm>
            <a:off x="781379" y="3368923"/>
            <a:ext cx="49419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Graphik LCG" panose="020B0503030202060203" pitchFamily="34" charset="0"/>
              </a:rPr>
              <a:t>Краевое государственное бюджетное учреждение «Природный парк «Вулканы Камчатки» осуществляет непосредственное управление четырьмя природными парками: </a:t>
            </a:r>
          </a:p>
          <a:p>
            <a:endParaRPr lang="ru-RU" sz="2000" dirty="0">
              <a:solidFill>
                <a:schemeClr val="bg1"/>
              </a:solidFill>
              <a:latin typeface="Graphik LCG" panose="020B050303020206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>
                <a:solidFill>
                  <a:schemeClr val="bg1"/>
                </a:solidFill>
                <a:latin typeface="Graphik LCG" panose="020B0503030202060203" pitchFamily="34" charset="0"/>
              </a:rPr>
              <a:t>Южно-Камчатский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>
                <a:solidFill>
                  <a:schemeClr val="bg1"/>
                </a:solidFill>
                <a:latin typeface="Graphik LCG" panose="020B0503030202060203" pitchFamily="34" charset="0"/>
              </a:rPr>
              <a:t>Налычево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>
                <a:solidFill>
                  <a:schemeClr val="bg1"/>
                </a:solidFill>
                <a:latin typeface="Graphik LCG" panose="020B0503030202060203" pitchFamily="34" charset="0"/>
              </a:rPr>
              <a:t>Быстринский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>
                <a:solidFill>
                  <a:schemeClr val="bg1"/>
                </a:solidFill>
                <a:latin typeface="Graphik LCG" panose="020B0503030202060203" pitchFamily="34" charset="0"/>
              </a:rPr>
              <a:t>Ключевской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6084572-AFC9-4EF0-A2C6-A456F2B947A3}"/>
              </a:ext>
            </a:extLst>
          </p:cNvPr>
          <p:cNvSpPr txBox="1"/>
          <p:nvPr/>
        </p:nvSpPr>
        <p:spPr>
          <a:xfrm>
            <a:off x="6015117" y="3368923"/>
            <a:ext cx="44733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Graphik LCG" panose="020B0503030202060203" pitchFamily="34" charset="0"/>
              </a:rPr>
              <a:t>Парки входят в состав объекта Всемирного природного наследия ЮНЕСКО и государственным экспериментальным биологическим (лососевым) заказником регионального значения «Река Коль»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1D1E02F-06DA-47DF-8C75-E13E32D50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404664"/>
            <a:ext cx="725531" cy="90609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55CA0E8-0F30-47BB-AB93-0D892DCF64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547" y="4040059"/>
            <a:ext cx="2006090" cy="154870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CFA00675-1760-4116-AFC0-5489860976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47" y="934532"/>
            <a:ext cx="1997049" cy="115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2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248"/>
    </mc:Choice>
    <mc:Fallback xmlns="">
      <p:transition advTm="524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xmlns="" id="{43625312-4FD1-40D7-9813-692E47B68F2D}"/>
              </a:ext>
            </a:extLst>
          </p:cNvPr>
          <p:cNvSpPr/>
          <p:nvPr/>
        </p:nvSpPr>
        <p:spPr>
          <a:xfrm>
            <a:off x="9498296" y="3449161"/>
            <a:ext cx="5443705" cy="469284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xmlns="" id="{85E86170-AEAF-4E35-95E8-0552A548DCDE}"/>
              </a:ext>
            </a:extLst>
          </p:cNvPr>
          <p:cNvSpPr/>
          <p:nvPr/>
        </p:nvSpPr>
        <p:spPr>
          <a:xfrm rot="10800000">
            <a:off x="-4662326" y="0"/>
            <a:ext cx="5443705" cy="469284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3EC368D-20A9-4104-B80C-A51534DABD6E}"/>
              </a:ext>
            </a:extLst>
          </p:cNvPr>
          <p:cNvSpPr txBox="1"/>
          <p:nvPr/>
        </p:nvSpPr>
        <p:spPr>
          <a:xfrm>
            <a:off x="5854865" y="1484784"/>
            <a:ext cx="52077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Graphik LCG" panose="020B0503030202060203" pitchFamily="34" charset="0"/>
              </a:rPr>
              <a:t>До 15 мая 2020 </a:t>
            </a:r>
            <a:r>
              <a:rPr lang="ru-RU" sz="2000" dirty="0">
                <a:solidFill>
                  <a:schemeClr val="bg1"/>
                </a:solidFill>
                <a:latin typeface="Graphik LCG" panose="020B0503030202060203" pitchFamily="34" charset="0"/>
              </a:rPr>
              <a:t>участникам открытого конкурса было предложено направить резюме в свободной форме для участия в конкурсе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1D1E02F-06DA-47DF-8C75-E13E32D503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404664"/>
            <a:ext cx="725531" cy="9060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AC7462D-1102-49DE-AB71-177E3A1C7412}"/>
              </a:ext>
            </a:extLst>
          </p:cNvPr>
          <p:cNvSpPr txBox="1"/>
          <p:nvPr/>
        </p:nvSpPr>
        <p:spPr>
          <a:xfrm>
            <a:off x="767408" y="65930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Graphik LCG" panose="020B0503030202060203" pitchFamily="34" charset="0"/>
              </a:rPr>
              <a:t>1 этап – </a:t>
            </a:r>
            <a:r>
              <a:rPr lang="ru-RU" sz="3600" dirty="0">
                <a:solidFill>
                  <a:schemeClr val="bg1"/>
                </a:solidFill>
                <a:latin typeface="Graphik LCG" panose="020B0503030202060203" pitchFamily="34" charset="0"/>
              </a:rPr>
              <a:t>прием резюме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7E8C2311-3F19-4441-83DF-EEF6346FEA53}"/>
              </a:ext>
            </a:extLst>
          </p:cNvPr>
          <p:cNvCxnSpPr>
            <a:cxnSpLocks/>
            <a:stCxn id="5" idx="4"/>
          </p:cNvCxnSpPr>
          <p:nvPr/>
        </p:nvCxnSpPr>
        <p:spPr>
          <a:xfrm flipH="1">
            <a:off x="5538093" y="1829190"/>
            <a:ext cx="3650" cy="59260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758AD557-2CA5-491C-9E64-92EE79C5B503}"/>
              </a:ext>
            </a:extLst>
          </p:cNvPr>
          <p:cNvSpPr/>
          <p:nvPr/>
        </p:nvSpPr>
        <p:spPr>
          <a:xfrm>
            <a:off x="5433731" y="1613166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D1E13CE-2182-4900-B41C-4ACB5AB83213}"/>
              </a:ext>
            </a:extLst>
          </p:cNvPr>
          <p:cNvSpPr txBox="1"/>
          <p:nvPr/>
        </p:nvSpPr>
        <p:spPr>
          <a:xfrm>
            <a:off x="821557" y="1499414"/>
            <a:ext cx="428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Graphik LCG" panose="020B0503030202060203" pitchFamily="34" charset="0"/>
              </a:rPr>
              <a:t>Право на участие в конкурсе получили граждане Российской Федерации, достигшие возраста 18 лет, владеющие государственным языком Российской Федерации и соответствующие квалификационным требованиям к вакантной должности:</a:t>
            </a:r>
          </a:p>
          <a:p>
            <a:endParaRPr lang="ru-RU" sz="1200" dirty="0">
              <a:solidFill>
                <a:schemeClr val="bg1"/>
              </a:solidFill>
              <a:latin typeface="Graphik LCG" panose="020B0503030202060203" pitchFamily="3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AC3D6038-0E2C-4450-8954-B6192FE119D3}"/>
              </a:ext>
            </a:extLst>
          </p:cNvPr>
          <p:cNvSpPr/>
          <p:nvPr/>
        </p:nvSpPr>
        <p:spPr>
          <a:xfrm>
            <a:off x="5430081" y="4330429"/>
            <a:ext cx="216024" cy="2160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A12FC25-ED52-4421-81E4-C62C930C8141}"/>
              </a:ext>
            </a:extLst>
          </p:cNvPr>
          <p:cNvSpPr txBox="1"/>
          <p:nvPr/>
        </p:nvSpPr>
        <p:spPr>
          <a:xfrm>
            <a:off x="5845887" y="4038905"/>
            <a:ext cx="55390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Graphik LCG" panose="020B0503030202060203" pitchFamily="34" charset="0"/>
              </a:rPr>
              <a:t>В установленный срок поступила 101 заявка на участие в открытом конкурсе. </a:t>
            </a:r>
          </a:p>
          <a:p>
            <a:endParaRPr lang="ru-RU" sz="2000" dirty="0">
              <a:solidFill>
                <a:schemeClr val="bg1"/>
              </a:solidFill>
              <a:latin typeface="Graphik LCG" panose="020B0503030202060203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Graphik LCG" panose="020B0503030202060203" pitchFamily="34" charset="0"/>
              </a:rPr>
              <a:t>После оценки соответствия формальным требованиям во 2 этап прошли </a:t>
            </a:r>
            <a:r>
              <a:rPr lang="ru-RU" sz="2000" dirty="0" smtClean="0">
                <a:solidFill>
                  <a:schemeClr val="bg1"/>
                </a:solidFill>
                <a:latin typeface="Graphik LCG" panose="020B0503030202060203" pitchFamily="34" charset="0"/>
              </a:rPr>
              <a:t>65 резюме участников конкурса из 19 российских регионов, а также гражданина России, проживающего в республике Словения</a:t>
            </a:r>
            <a:endParaRPr lang="ru-RU" sz="2000" dirty="0">
              <a:solidFill>
                <a:schemeClr val="bg1"/>
              </a:solidFill>
              <a:latin typeface="Graphik LCG" panose="020B050303020206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A877C94-D74F-4717-85D8-227E17EAB9F7}"/>
              </a:ext>
            </a:extLst>
          </p:cNvPr>
          <p:cNvSpPr txBox="1"/>
          <p:nvPr/>
        </p:nvSpPr>
        <p:spPr>
          <a:xfrm>
            <a:off x="4075025" y="3983611"/>
            <a:ext cx="1319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raphik LCG" panose="020B0503030202060203" pitchFamily="34" charset="0"/>
              </a:rPr>
              <a:t>101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4FCE229-1DB6-4E14-A24E-119B89858801}"/>
              </a:ext>
            </a:extLst>
          </p:cNvPr>
          <p:cNvSpPr txBox="1"/>
          <p:nvPr/>
        </p:nvSpPr>
        <p:spPr>
          <a:xfrm>
            <a:off x="3161829" y="4194122"/>
            <a:ext cx="1198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Graphik LCG" panose="020B0503030202060203" pitchFamily="34" charset="0"/>
              </a:rPr>
              <a:t>заявок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6DB131E9-BB10-4CD4-A32B-DC93329E444D}"/>
              </a:ext>
            </a:extLst>
          </p:cNvPr>
          <p:cNvSpPr/>
          <p:nvPr/>
        </p:nvSpPr>
        <p:spPr>
          <a:xfrm>
            <a:off x="5438417" y="5490139"/>
            <a:ext cx="216024" cy="2160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7078E5C-BC26-4A78-B55F-CF7FE8389CAB}"/>
              </a:ext>
            </a:extLst>
          </p:cNvPr>
          <p:cNvSpPr txBox="1"/>
          <p:nvPr/>
        </p:nvSpPr>
        <p:spPr>
          <a:xfrm>
            <a:off x="4075025" y="5118373"/>
            <a:ext cx="1031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Graphik LCG" panose="020B0503030202060203" pitchFamily="34" charset="0"/>
              </a:rPr>
              <a:t>65</a:t>
            </a:r>
            <a:endParaRPr lang="ru-RU" sz="4800" b="1" dirty="0">
              <a:solidFill>
                <a:schemeClr val="bg1"/>
              </a:solidFill>
              <a:latin typeface="Graphik LCG" panose="020B050303020206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EC5AB32-142F-4A6C-A775-27A86F7FB32D}"/>
              </a:ext>
            </a:extLst>
          </p:cNvPr>
          <p:cNvSpPr txBox="1"/>
          <p:nvPr/>
        </p:nvSpPr>
        <p:spPr>
          <a:xfrm>
            <a:off x="2729784" y="5328884"/>
            <a:ext cx="1630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Graphik LCG" panose="020B0503030202060203" pitchFamily="34" charset="0"/>
              </a:rPr>
              <a:t>кандидата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B80ACC3-D691-4D18-9826-110457162A57}"/>
              </a:ext>
            </a:extLst>
          </p:cNvPr>
          <p:cNvSpPr txBox="1"/>
          <p:nvPr/>
        </p:nvSpPr>
        <p:spPr>
          <a:xfrm>
            <a:off x="1129356" y="2566731"/>
            <a:ext cx="4408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Graphik LCG" panose="020B0503030202060203" pitchFamily="34" charset="0"/>
              </a:rPr>
              <a:t>Высшее образование. Предпочтительные профили высшего образования: экологическое, биологическое, географическое, природоресурсное, туристское; соответствующий опыт работы являлся преимуществом</a:t>
            </a:r>
          </a:p>
          <a:p>
            <a:endParaRPr lang="ru-RU" sz="1200" dirty="0">
              <a:solidFill>
                <a:schemeClr val="bg1"/>
              </a:solidFill>
              <a:latin typeface="Graphik LCG" panose="020B0503030202060203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Graphik LCG" panose="020B0503030202060203" pitchFamily="34" charset="0"/>
              </a:rPr>
              <a:t>Опыт управленческой деятельности не менее 3 лет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FA211A12-4D37-4165-B293-331D6F554DC4}"/>
              </a:ext>
            </a:extLst>
          </p:cNvPr>
          <p:cNvCxnSpPr/>
          <p:nvPr/>
        </p:nvCxnSpPr>
        <p:spPr>
          <a:xfrm>
            <a:off x="407368" y="3864702"/>
            <a:ext cx="11184141" cy="0"/>
          </a:xfrm>
          <a:prstGeom prst="line">
            <a:avLst/>
          </a:prstGeom>
          <a:ln w="9525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470A06F8-1508-4ADB-9118-35B1B1F5776C}"/>
              </a:ext>
            </a:extLst>
          </p:cNvPr>
          <p:cNvSpPr/>
          <p:nvPr/>
        </p:nvSpPr>
        <p:spPr>
          <a:xfrm>
            <a:off x="908223" y="2939252"/>
            <a:ext cx="221131" cy="8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22009B4D-CFA7-4286-8D08-F24D3E454FBA}"/>
              </a:ext>
            </a:extLst>
          </p:cNvPr>
          <p:cNvSpPr/>
          <p:nvPr/>
        </p:nvSpPr>
        <p:spPr>
          <a:xfrm>
            <a:off x="909817" y="3605809"/>
            <a:ext cx="221131" cy="8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17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248"/>
    </mc:Choice>
    <mc:Fallback xmlns="">
      <p:transition advTm="524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9498240" y="3449160"/>
            <a:ext cx="5442480" cy="469188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" name="CustomShape 2"/>
          <p:cNvSpPr/>
          <p:nvPr/>
        </p:nvSpPr>
        <p:spPr>
          <a:xfrm rot="10800000">
            <a:off x="-4660200" y="0"/>
            <a:ext cx="5442480" cy="469188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2" name="Рисунок 17"/>
          <p:cNvPicPr/>
          <p:nvPr/>
        </p:nvPicPr>
        <p:blipFill>
          <a:blip r:embed="rId2"/>
          <a:stretch/>
        </p:blipFill>
        <p:spPr>
          <a:xfrm>
            <a:off x="10992600" y="404640"/>
            <a:ext cx="724320" cy="905040"/>
          </a:xfrm>
          <a:prstGeom prst="rect">
            <a:avLst/>
          </a:prstGeom>
          <a:ln>
            <a:noFill/>
          </a:ln>
        </p:spPr>
      </p:pic>
      <p:sp>
        <p:nvSpPr>
          <p:cNvPr id="83" name="CustomShape 3"/>
          <p:cNvSpPr/>
          <p:nvPr/>
        </p:nvSpPr>
        <p:spPr>
          <a:xfrm>
            <a:off x="767520" y="659160"/>
            <a:ext cx="914400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FFFFFF"/>
                </a:solidFill>
                <a:latin typeface="Graphik LCG"/>
                <a:ea typeface="DejaVu Sans"/>
              </a:rPr>
              <a:t>Информация о местонахождении участников конкурса:</a:t>
            </a:r>
            <a:endParaRPr lang="ru-RU" sz="3600" b="0" strike="noStrike" spc="-1">
              <a:latin typeface="Arial"/>
            </a:endParaRPr>
          </a:p>
        </p:txBody>
      </p:sp>
      <p:graphicFrame>
        <p:nvGraphicFramePr>
          <p:cNvPr id="84" name="Диаграмма 9"/>
          <p:cNvGraphicFramePr/>
          <p:nvPr>
            <p:extLst>
              <p:ext uri="{D42A27DB-BD31-4B8C-83A1-F6EECF244321}">
                <p14:modId xmlns:p14="http://schemas.microsoft.com/office/powerpoint/2010/main" val="1747256480"/>
              </p:ext>
            </p:extLst>
          </p:nvPr>
        </p:nvGraphicFramePr>
        <p:xfrm>
          <a:off x="781200" y="1259640"/>
          <a:ext cx="9302760" cy="537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739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9498240" y="3449160"/>
            <a:ext cx="5442480" cy="469188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CustomShape 2"/>
          <p:cNvSpPr/>
          <p:nvPr/>
        </p:nvSpPr>
        <p:spPr>
          <a:xfrm rot="10800000">
            <a:off x="-4660200" y="0"/>
            <a:ext cx="5442480" cy="469188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7" name="Рисунок 17_0"/>
          <p:cNvPicPr/>
          <p:nvPr/>
        </p:nvPicPr>
        <p:blipFill>
          <a:blip r:embed="rId2"/>
          <a:stretch/>
        </p:blipFill>
        <p:spPr>
          <a:xfrm>
            <a:off x="10992600" y="404640"/>
            <a:ext cx="724320" cy="905040"/>
          </a:xfrm>
          <a:prstGeom prst="rect">
            <a:avLst/>
          </a:prstGeom>
          <a:ln>
            <a:noFill/>
          </a:ln>
        </p:spPr>
      </p:pic>
      <p:pic>
        <p:nvPicPr>
          <p:cNvPr id="88" name="Рисунок 87"/>
          <p:cNvPicPr/>
          <p:nvPr/>
        </p:nvPicPr>
        <p:blipFill>
          <a:blip r:embed="rId3"/>
          <a:stretch/>
        </p:blipFill>
        <p:spPr>
          <a:xfrm>
            <a:off x="1872000" y="216000"/>
            <a:ext cx="6408000" cy="640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29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xmlns="" id="{43625312-4FD1-40D7-9813-692E47B68F2D}"/>
              </a:ext>
            </a:extLst>
          </p:cNvPr>
          <p:cNvSpPr/>
          <p:nvPr/>
        </p:nvSpPr>
        <p:spPr>
          <a:xfrm>
            <a:off x="9498296" y="3477154"/>
            <a:ext cx="5443705" cy="469284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xmlns="" id="{85E86170-AEAF-4E35-95E8-0552A548DCDE}"/>
              </a:ext>
            </a:extLst>
          </p:cNvPr>
          <p:cNvSpPr/>
          <p:nvPr/>
        </p:nvSpPr>
        <p:spPr>
          <a:xfrm rot="10800000">
            <a:off x="-4662326" y="0"/>
            <a:ext cx="5443705" cy="469284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3EC368D-20A9-4104-B80C-A51534DABD6E}"/>
              </a:ext>
            </a:extLst>
          </p:cNvPr>
          <p:cNvSpPr txBox="1"/>
          <p:nvPr/>
        </p:nvSpPr>
        <p:spPr>
          <a:xfrm>
            <a:off x="5854864" y="1484784"/>
            <a:ext cx="5863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Graphik LCG" panose="020B0503030202060203" pitchFamily="34" charset="0"/>
              </a:rPr>
              <a:t>С 21 по 26 мая 2020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Graphik LCG" panose="020B0503030202060203" pitchFamily="34" charset="0"/>
              </a:rPr>
              <a:t>(до 18:00 </a:t>
            </a:r>
            <a:r>
              <a:rPr lang="ru-RU" sz="2000" dirty="0">
                <a:solidFill>
                  <a:schemeClr val="bg1"/>
                </a:solidFill>
                <a:latin typeface="Graphik LCG" panose="020B0503030202060203" pitchFamily="34" charset="0"/>
              </a:rPr>
              <a:t>по камчатскому времени)</a:t>
            </a:r>
          </a:p>
          <a:p>
            <a:r>
              <a:rPr lang="ru-RU" sz="2000" dirty="0">
                <a:solidFill>
                  <a:schemeClr val="bg1"/>
                </a:solidFill>
                <a:latin typeface="Graphik LCG" panose="020B0503030202060203" pitchFamily="34" charset="0"/>
              </a:rPr>
              <a:t>будет проведено электронное тестирование участников конкурса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1D1E02F-06DA-47DF-8C75-E13E32D50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404664"/>
            <a:ext cx="725531" cy="9060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AC7462D-1102-49DE-AB71-177E3A1C7412}"/>
              </a:ext>
            </a:extLst>
          </p:cNvPr>
          <p:cNvSpPr txBox="1"/>
          <p:nvPr/>
        </p:nvSpPr>
        <p:spPr>
          <a:xfrm>
            <a:off x="767408" y="65930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Graphik LCG" panose="020B0503030202060203" pitchFamily="34" charset="0"/>
              </a:rPr>
              <a:t>2</a:t>
            </a:r>
            <a:r>
              <a:rPr lang="ru-RU" sz="3600" b="1" dirty="0">
                <a:solidFill>
                  <a:schemeClr val="bg1"/>
                </a:solidFill>
                <a:latin typeface="Graphik LCG" panose="020B0503030202060203" pitchFamily="34" charset="0"/>
              </a:rPr>
              <a:t> этап – </a:t>
            </a:r>
            <a:r>
              <a:rPr lang="ru-RU" sz="3600" dirty="0">
                <a:solidFill>
                  <a:schemeClr val="bg1"/>
                </a:solidFill>
                <a:latin typeface="Graphik LCG" panose="020B0503030202060203" pitchFamily="34" charset="0"/>
              </a:rPr>
              <a:t>оценка профессионально-личностных качеств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7E8C2311-3F19-4441-83DF-EEF6346FEA53}"/>
              </a:ext>
            </a:extLst>
          </p:cNvPr>
          <p:cNvCxnSpPr>
            <a:cxnSpLocks/>
            <a:stCxn id="5" idx="4"/>
          </p:cNvCxnSpPr>
          <p:nvPr/>
        </p:nvCxnSpPr>
        <p:spPr>
          <a:xfrm>
            <a:off x="5541743" y="2104562"/>
            <a:ext cx="0" cy="521287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758AD557-2CA5-491C-9E64-92EE79C5B503}"/>
              </a:ext>
            </a:extLst>
          </p:cNvPr>
          <p:cNvSpPr/>
          <p:nvPr/>
        </p:nvSpPr>
        <p:spPr>
          <a:xfrm>
            <a:off x="5433731" y="1888538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AC3D6038-0E2C-4450-8954-B6192FE119D3}"/>
              </a:ext>
            </a:extLst>
          </p:cNvPr>
          <p:cNvSpPr/>
          <p:nvPr/>
        </p:nvSpPr>
        <p:spPr>
          <a:xfrm>
            <a:off x="5430081" y="4109634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A12FC25-ED52-4421-81E4-C62C930C8141}"/>
              </a:ext>
            </a:extLst>
          </p:cNvPr>
          <p:cNvSpPr txBox="1"/>
          <p:nvPr/>
        </p:nvSpPr>
        <p:spPr>
          <a:xfrm>
            <a:off x="746003" y="4027107"/>
            <a:ext cx="43204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Graphik LCG" panose="020B0503030202060203" pitchFamily="34" charset="0"/>
              </a:rPr>
              <a:t>С 26 по 29 мая 2020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Graphik LCG" panose="020B0503030202060203" pitchFamily="34" charset="0"/>
              </a:rPr>
              <a:t>будет </a:t>
            </a:r>
            <a:r>
              <a:rPr lang="ru-RU" sz="2000" dirty="0">
                <a:solidFill>
                  <a:schemeClr val="bg1"/>
                </a:solidFill>
                <a:latin typeface="Graphik LCG" panose="020B0503030202060203" pitchFamily="34" charset="0"/>
              </a:rPr>
              <a:t>проведена обработка результатов электронного </a:t>
            </a:r>
            <a:r>
              <a:rPr lang="ru-RU" sz="2000" dirty="0" smtClean="0">
                <a:solidFill>
                  <a:schemeClr val="bg1"/>
                </a:solidFill>
                <a:latin typeface="Graphik LCG" panose="020B0503030202060203" pitchFamily="34" charset="0"/>
              </a:rPr>
              <a:t>тестирования и оценка резюме</a:t>
            </a:r>
            <a:endParaRPr lang="ru-RU" sz="2000" dirty="0">
              <a:solidFill>
                <a:schemeClr val="bg1"/>
              </a:solidFill>
              <a:latin typeface="Graphik LCG" panose="020B0503030202060203" pitchFamily="34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6DB131E9-BB10-4CD4-A32B-DC93329E444D}"/>
              </a:ext>
            </a:extLst>
          </p:cNvPr>
          <p:cNvSpPr/>
          <p:nvPr/>
        </p:nvSpPr>
        <p:spPr>
          <a:xfrm>
            <a:off x="5430081" y="5505109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CDB9F02-7DE1-45B6-B948-59A5D6DBF4D5}"/>
              </a:ext>
            </a:extLst>
          </p:cNvPr>
          <p:cNvSpPr txBox="1"/>
          <p:nvPr/>
        </p:nvSpPr>
        <p:spPr>
          <a:xfrm>
            <a:off x="5851214" y="2843889"/>
            <a:ext cx="5863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Graphik LCG" panose="020B0503030202060203" pitchFamily="34" charset="0"/>
              </a:rPr>
              <a:t>для оценки сильных сторон и компетенций (профессиональных и личностных качеств, а также знаний природоохранного законодательства), возможных ограничений и зон развития с помощью автоматизированной экспертной системы «РЕСУРС-К»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7E564AE-1568-47A9-9CAC-BE56DAEE4605}"/>
              </a:ext>
            </a:extLst>
          </p:cNvPr>
          <p:cNvSpPr txBox="1"/>
          <p:nvPr/>
        </p:nvSpPr>
        <p:spPr>
          <a:xfrm>
            <a:off x="738888" y="5348896"/>
            <a:ext cx="4330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Graphik LCG" panose="020B0503030202060203" pitchFamily="34" charset="0"/>
              </a:rPr>
              <a:t>10 человек, набравшие наибольшее количество баллов</a:t>
            </a:r>
            <a:r>
              <a:rPr lang="ru-RU" sz="1200" dirty="0" smtClean="0">
                <a:solidFill>
                  <a:schemeClr val="bg1"/>
                </a:solidFill>
                <a:latin typeface="Graphik LCG" panose="020B0503030202060203" pitchFamily="34" charset="0"/>
              </a:rPr>
              <a:t>, пройдут </a:t>
            </a:r>
            <a:r>
              <a:rPr lang="ru-RU" sz="1200" dirty="0">
                <a:solidFill>
                  <a:schemeClr val="bg1"/>
                </a:solidFill>
                <a:latin typeface="Graphik LCG" panose="020B0503030202060203" pitchFamily="34" charset="0"/>
              </a:rPr>
              <a:t>в следующий этап конкурса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E942A48-AF00-483E-93CA-A29B8B1C119B}"/>
              </a:ext>
            </a:extLst>
          </p:cNvPr>
          <p:cNvSpPr txBox="1"/>
          <p:nvPr/>
        </p:nvSpPr>
        <p:spPr>
          <a:xfrm>
            <a:off x="5854865" y="4997277"/>
            <a:ext cx="5569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Graphik LCG" panose="020B0503030202060203" pitchFamily="34" charset="0"/>
              </a:rPr>
              <a:t>29 мая 2020</a:t>
            </a:r>
          </a:p>
          <a:p>
            <a:r>
              <a:rPr lang="ru-RU" sz="2000" dirty="0">
                <a:solidFill>
                  <a:schemeClr val="bg1"/>
                </a:solidFill>
                <a:latin typeface="Graphik LCG" panose="020B0503030202060203" pitchFamily="34" charset="0"/>
              </a:rPr>
              <a:t>(18:00 по камчатскому времени) </a:t>
            </a:r>
          </a:p>
          <a:p>
            <a:r>
              <a:rPr lang="ru-RU" sz="2000" dirty="0">
                <a:solidFill>
                  <a:schemeClr val="bg1"/>
                </a:solidFill>
                <a:latin typeface="Graphik LCG" panose="020B0503030202060203" pitchFamily="34" charset="0"/>
              </a:rPr>
              <a:t>будет проведена пресс-конференция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E6641F6-CBCD-46B0-97BE-C97793189D7D}"/>
              </a:ext>
            </a:extLst>
          </p:cNvPr>
          <p:cNvSpPr txBox="1"/>
          <p:nvPr/>
        </p:nvSpPr>
        <p:spPr>
          <a:xfrm>
            <a:off x="5851215" y="6025561"/>
            <a:ext cx="5443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Graphik LCG" panose="020B0503030202060203" pitchFamily="34" charset="0"/>
              </a:rPr>
              <a:t>посвященная итогам оценки участников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82D2D13F-365D-4160-BD00-E2856255B565}"/>
              </a:ext>
            </a:extLst>
          </p:cNvPr>
          <p:cNvSpPr/>
          <p:nvPr/>
        </p:nvSpPr>
        <p:spPr>
          <a:xfrm>
            <a:off x="5303912" y="5377755"/>
            <a:ext cx="476386" cy="47638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545C5D5-0E05-4DA9-B8DF-C157C05122FF}"/>
              </a:ext>
            </a:extLst>
          </p:cNvPr>
          <p:cNvSpPr txBox="1"/>
          <p:nvPr/>
        </p:nvSpPr>
        <p:spPr>
          <a:xfrm>
            <a:off x="738888" y="2319313"/>
            <a:ext cx="4616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Graphik LCG" panose="020B0503030202060203" pitchFamily="34" charset="0"/>
              </a:rPr>
              <a:t>Критерии оценки профессионально-личностных качеств</a:t>
            </a:r>
          </a:p>
          <a:p>
            <a:endParaRPr lang="ru-RU" sz="1200" dirty="0">
              <a:solidFill>
                <a:schemeClr val="bg1"/>
              </a:solidFill>
              <a:latin typeface="Graphik LCG" panose="020B0503030202060203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Graphik LCG" panose="020B0503030202060203" pitchFamily="34" charset="0"/>
              </a:rPr>
              <a:t>Оценка сильных сторон и компетенций (профессиональных и личностных качеств, а также знаний природоохранного законодательства), возможных ограничений и зон развития участников конкурса будет проводиться организаторами тестирования – кадровым консалтинговым агентством </a:t>
            </a:r>
            <a:r>
              <a:rPr lang="ru-RU" sz="1200" dirty="0" smtClean="0">
                <a:solidFill>
                  <a:schemeClr val="bg1"/>
                </a:solidFill>
                <a:latin typeface="Graphik LCG" panose="020B0503030202060203" pitchFamily="34" charset="0"/>
              </a:rPr>
              <a:t/>
            </a:r>
            <a:br>
              <a:rPr lang="ru-RU" sz="1200" dirty="0" smtClean="0">
                <a:solidFill>
                  <a:schemeClr val="bg1"/>
                </a:solidFill>
                <a:latin typeface="Graphik LCG" panose="020B0503030202060203" pitchFamily="34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Graphik LCG" panose="020B0503030202060203" pitchFamily="34" charset="0"/>
              </a:rPr>
              <a:t>по 100-бальной </a:t>
            </a:r>
            <a:r>
              <a:rPr lang="ru-RU" sz="1200" dirty="0">
                <a:solidFill>
                  <a:schemeClr val="bg1"/>
                </a:solidFill>
                <a:latin typeface="Graphik LCG" panose="020B0503030202060203" pitchFamily="34" charset="0"/>
              </a:rPr>
              <a:t>шкале</a:t>
            </a:r>
          </a:p>
        </p:txBody>
      </p:sp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xmlns="" id="{C8D0709C-5A76-4844-9474-4FF7034F7146}"/>
              </a:ext>
            </a:extLst>
          </p:cNvPr>
          <p:cNvSpPr/>
          <p:nvPr/>
        </p:nvSpPr>
        <p:spPr>
          <a:xfrm rot="10800000">
            <a:off x="-4662326" y="2388561"/>
            <a:ext cx="5443705" cy="469284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9AEDD7D1-B03F-48B0-A9EC-2EEDCF43AB6D}"/>
              </a:ext>
            </a:extLst>
          </p:cNvPr>
          <p:cNvCxnSpPr>
            <a:cxnSpLocks/>
          </p:cNvCxnSpPr>
          <p:nvPr/>
        </p:nvCxnSpPr>
        <p:spPr>
          <a:xfrm>
            <a:off x="-672752" y="2200941"/>
            <a:ext cx="5739221" cy="0"/>
          </a:xfrm>
          <a:prstGeom prst="line">
            <a:avLst/>
          </a:prstGeom>
          <a:ln w="9525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1B1ABB42-F998-49AB-8AA4-9ED4B0684CD0}"/>
              </a:ext>
            </a:extLst>
          </p:cNvPr>
          <p:cNvCxnSpPr>
            <a:cxnSpLocks/>
          </p:cNvCxnSpPr>
          <p:nvPr/>
        </p:nvCxnSpPr>
        <p:spPr>
          <a:xfrm>
            <a:off x="5541743" y="-658028"/>
            <a:ext cx="0" cy="131605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17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248"/>
    </mc:Choice>
    <mc:Fallback xmlns="">
      <p:transition advTm="524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xmlns="" id="{43625312-4FD1-40D7-9813-692E47B68F2D}"/>
              </a:ext>
            </a:extLst>
          </p:cNvPr>
          <p:cNvSpPr/>
          <p:nvPr/>
        </p:nvSpPr>
        <p:spPr>
          <a:xfrm>
            <a:off x="9498296" y="3449161"/>
            <a:ext cx="5443705" cy="469284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xmlns="" id="{85E86170-AEAF-4E35-95E8-0552A548DCDE}"/>
              </a:ext>
            </a:extLst>
          </p:cNvPr>
          <p:cNvSpPr/>
          <p:nvPr/>
        </p:nvSpPr>
        <p:spPr>
          <a:xfrm rot="10800000">
            <a:off x="-4662326" y="0"/>
            <a:ext cx="5443705" cy="469284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3EC368D-20A9-4104-B80C-A51534DABD6E}"/>
              </a:ext>
            </a:extLst>
          </p:cNvPr>
          <p:cNvSpPr txBox="1"/>
          <p:nvPr/>
        </p:nvSpPr>
        <p:spPr>
          <a:xfrm>
            <a:off x="5854864" y="1484784"/>
            <a:ext cx="58631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Graphik LCG" panose="020B0503030202060203" pitchFamily="34" charset="0"/>
              </a:rPr>
              <a:t>29 мая 2020 </a:t>
            </a:r>
            <a:endParaRPr lang="ru-RU" sz="2000" b="1" dirty="0" smtClean="0">
              <a:solidFill>
                <a:schemeClr val="bg1"/>
              </a:solidFill>
              <a:latin typeface="Graphik LCG" panose="020B0503030202060203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Graphik LCG" panose="020B0503030202060203" pitchFamily="34" charset="0"/>
              </a:rPr>
              <a:t>(18:00 по камчатскому времени)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Graphik LCG" panose="020B0503030202060203" pitchFamily="34" charset="0"/>
              </a:rPr>
              <a:t>в </a:t>
            </a:r>
            <a:r>
              <a:rPr lang="ru-RU" sz="2000" dirty="0">
                <a:solidFill>
                  <a:schemeClr val="bg1"/>
                </a:solidFill>
                <a:latin typeface="Graphik LCG" panose="020B0503030202060203" pitchFamily="34" charset="0"/>
              </a:rPr>
              <a:t>ходе пресс-конференции будет озвучена тематика проектов и требования к их защите в режиме видеоконференцсвязи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1D1E02F-06DA-47DF-8C75-E13E32D503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404664"/>
            <a:ext cx="725531" cy="9060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AC7462D-1102-49DE-AB71-177E3A1C7412}"/>
              </a:ext>
            </a:extLst>
          </p:cNvPr>
          <p:cNvSpPr txBox="1"/>
          <p:nvPr/>
        </p:nvSpPr>
        <p:spPr>
          <a:xfrm>
            <a:off x="738889" y="206128"/>
            <a:ext cx="4297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Graphik LCG" panose="020B0503030202060203" pitchFamily="34" charset="0"/>
              </a:rPr>
              <a:t>3 </a:t>
            </a:r>
            <a:r>
              <a:rPr lang="ru-RU" sz="3600" b="1" dirty="0" smtClean="0">
                <a:solidFill>
                  <a:schemeClr val="bg1"/>
                </a:solidFill>
                <a:latin typeface="Graphik LCG" panose="020B0503030202060203" pitchFamily="34" charset="0"/>
              </a:rPr>
              <a:t>этап – защита проектов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Graphik LCG" panose="020B0503030202060203" pitchFamily="34" charset="0"/>
              </a:rPr>
              <a:t> </a:t>
            </a:r>
            <a:endParaRPr lang="ru-RU" sz="3600" dirty="0">
              <a:solidFill>
                <a:schemeClr val="bg1"/>
              </a:solidFill>
              <a:latin typeface="Graphik LCG" panose="020B0503030202060203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7E8C2311-3F19-4441-83DF-EEF6346FEA53}"/>
              </a:ext>
            </a:extLst>
          </p:cNvPr>
          <p:cNvCxnSpPr>
            <a:cxnSpLocks/>
            <a:stCxn id="5" idx="4"/>
          </p:cNvCxnSpPr>
          <p:nvPr/>
        </p:nvCxnSpPr>
        <p:spPr>
          <a:xfrm>
            <a:off x="5541743" y="1844824"/>
            <a:ext cx="0" cy="521287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758AD557-2CA5-491C-9E64-92EE79C5B503}"/>
              </a:ext>
            </a:extLst>
          </p:cNvPr>
          <p:cNvSpPr/>
          <p:nvPr/>
        </p:nvSpPr>
        <p:spPr>
          <a:xfrm>
            <a:off x="5433731" y="1628800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AC3D6038-0E2C-4450-8954-B6192FE119D3}"/>
              </a:ext>
            </a:extLst>
          </p:cNvPr>
          <p:cNvSpPr/>
          <p:nvPr/>
        </p:nvSpPr>
        <p:spPr>
          <a:xfrm>
            <a:off x="5430081" y="2917491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A12FC25-ED52-4421-81E4-C62C930C8141}"/>
              </a:ext>
            </a:extLst>
          </p:cNvPr>
          <p:cNvSpPr txBox="1"/>
          <p:nvPr/>
        </p:nvSpPr>
        <p:spPr>
          <a:xfrm>
            <a:off x="746002" y="2808223"/>
            <a:ext cx="4691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Graphik LCG" panose="020B0503030202060203" pitchFamily="34" charset="0"/>
              </a:rPr>
              <a:t>2 июня 2020 </a:t>
            </a:r>
            <a:r>
              <a:rPr lang="ru-RU" sz="2000" dirty="0">
                <a:solidFill>
                  <a:schemeClr val="bg1"/>
                </a:solidFill>
                <a:latin typeface="Graphik LCG" panose="020B0503030202060203" pitchFamily="34" charset="0"/>
              </a:rPr>
              <a:t>10 лучших участников конкурса представят свои проекты конкурсной комиссии в режиме видеоконференцсвязи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7E564AE-1568-47A9-9CAC-BE56DAEE4605}"/>
              </a:ext>
            </a:extLst>
          </p:cNvPr>
          <p:cNvSpPr txBox="1"/>
          <p:nvPr/>
        </p:nvSpPr>
        <p:spPr>
          <a:xfrm>
            <a:off x="738889" y="4351879"/>
            <a:ext cx="43264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Graphik LCG" panose="020B0503030202060203" pitchFamily="34" charset="0"/>
              </a:rPr>
              <a:t>П</a:t>
            </a:r>
            <a:r>
              <a:rPr lang="ru-RU" sz="1200" dirty="0" smtClean="0">
                <a:solidFill>
                  <a:schemeClr val="bg1"/>
                </a:solidFill>
                <a:latin typeface="Graphik LCG" panose="020B0503030202060203" pitchFamily="34" charset="0"/>
              </a:rPr>
              <a:t>орядковые </a:t>
            </a:r>
            <a:r>
              <a:rPr lang="ru-RU" sz="1200" dirty="0">
                <a:solidFill>
                  <a:schemeClr val="bg1"/>
                </a:solidFill>
                <a:latin typeface="Graphik LCG" panose="020B0503030202060203" pitchFamily="34" charset="0"/>
              </a:rPr>
              <a:t>номера выступлений участников конкурса будут определены в случайной </a:t>
            </a:r>
            <a:r>
              <a:rPr lang="ru-RU" sz="1200" dirty="0" smtClean="0">
                <a:solidFill>
                  <a:schemeClr val="bg1"/>
                </a:solidFill>
                <a:latin typeface="Graphik LCG" panose="020B0503030202060203" pitchFamily="34" charset="0"/>
              </a:rPr>
              <a:t>последовательности</a:t>
            </a:r>
            <a:r>
              <a:rPr lang="ru-RU" sz="1200" dirty="0">
                <a:solidFill>
                  <a:schemeClr val="bg1"/>
                </a:solidFill>
                <a:latin typeface="Graphik LCG" panose="020B0503030202060203" pitchFamily="34" charset="0"/>
              </a:rPr>
              <a:t>.</a:t>
            </a:r>
            <a:r>
              <a:rPr lang="ru-RU" sz="1200" dirty="0" smtClean="0">
                <a:solidFill>
                  <a:schemeClr val="bg1"/>
                </a:solidFill>
                <a:latin typeface="Graphik LCG" panose="020B0503030202060203" pitchFamily="34" charset="0"/>
              </a:rPr>
              <a:t> </a:t>
            </a:r>
            <a:endParaRPr lang="ru-RU" sz="1200" dirty="0">
              <a:solidFill>
                <a:schemeClr val="bg1"/>
              </a:solidFill>
              <a:latin typeface="Graphik LCG" panose="020B0503030202060203" pitchFamily="34" charset="0"/>
            </a:endParaRPr>
          </a:p>
          <a:p>
            <a:endParaRPr lang="ru-RU" sz="1200" dirty="0">
              <a:solidFill>
                <a:schemeClr val="bg1"/>
              </a:solidFill>
              <a:latin typeface="Graphik LCG" panose="020B0503030202060203" pitchFamily="34" charset="0"/>
            </a:endParaRPr>
          </a:p>
          <a:p>
            <a:endParaRPr lang="ru-RU" sz="1200" dirty="0">
              <a:solidFill>
                <a:schemeClr val="bg1"/>
              </a:solidFill>
              <a:latin typeface="Graphik LCG" panose="020B0503030202060203" pitchFamily="34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Graphik LCG" panose="020B0503030202060203" pitchFamily="34" charset="0"/>
              </a:rPr>
              <a:t>Зрители смогут задать вопросы конкурсантами в рамках онлайн-трансляции защиты </a:t>
            </a:r>
            <a:r>
              <a:rPr lang="ru-RU" sz="1200" dirty="0">
                <a:solidFill>
                  <a:schemeClr val="bg1"/>
                </a:solidFill>
                <a:latin typeface="Graphik LCG" panose="020B0503030202060203" pitchFamily="34" charset="0"/>
              </a:rPr>
              <a:t>проектов. </a:t>
            </a:r>
            <a:endParaRPr lang="ru-RU" sz="1200" dirty="0" smtClean="0">
              <a:solidFill>
                <a:schemeClr val="bg1"/>
              </a:solidFill>
              <a:latin typeface="Graphik LCG" panose="020B0503030202060203" pitchFamily="34" charset="0"/>
            </a:endParaRPr>
          </a:p>
          <a:p>
            <a:endParaRPr lang="ru-RU" sz="1200" dirty="0">
              <a:solidFill>
                <a:schemeClr val="bg1"/>
              </a:solidFill>
              <a:latin typeface="Graphik LCG" panose="020B0503030202060203" pitchFamily="34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Graphik LCG" panose="020B0503030202060203" pitchFamily="34" charset="0"/>
              </a:rPr>
              <a:t>Выступления </a:t>
            </a:r>
            <a:r>
              <a:rPr lang="ru-RU" sz="1200" dirty="0">
                <a:solidFill>
                  <a:schemeClr val="bg1"/>
                </a:solidFill>
                <a:latin typeface="Graphik LCG" panose="020B0503030202060203" pitchFamily="34" charset="0"/>
              </a:rPr>
              <a:t>участников </a:t>
            </a:r>
            <a:r>
              <a:rPr lang="ru-RU" sz="1200" dirty="0" smtClean="0">
                <a:solidFill>
                  <a:schemeClr val="bg1"/>
                </a:solidFill>
                <a:latin typeface="Graphik LCG" panose="020B0503030202060203" pitchFamily="34" charset="0"/>
              </a:rPr>
              <a:t>оцениваются жюри </a:t>
            </a:r>
            <a:r>
              <a:rPr lang="ru-RU" sz="1200" dirty="0">
                <a:solidFill>
                  <a:schemeClr val="bg1"/>
                </a:solidFill>
                <a:latin typeface="Graphik LCG" panose="020B0503030202060203" pitchFamily="34" charset="0"/>
              </a:rPr>
              <a:t>по 100-балльной шкале. </a:t>
            </a:r>
          </a:p>
          <a:p>
            <a:endParaRPr lang="ru-RU" sz="1200" dirty="0">
              <a:solidFill>
                <a:schemeClr val="bg1"/>
              </a:solidFill>
              <a:latin typeface="Graphik LCG" panose="020B0503030202060203" pitchFamily="34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73468DB6-4843-4D8D-92C5-EC59422BBE58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541743" y="-917766"/>
            <a:ext cx="0" cy="254656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20E832AD-E8BF-41BE-9E60-20F17F6F7375}"/>
              </a:ext>
            </a:extLst>
          </p:cNvPr>
          <p:cNvGrpSpPr/>
          <p:nvPr/>
        </p:nvGrpSpPr>
        <p:grpSpPr>
          <a:xfrm>
            <a:off x="2030921" y="1502382"/>
            <a:ext cx="1475858" cy="1204359"/>
            <a:chOff x="5772269" y="3143423"/>
            <a:chExt cx="2555975" cy="2085777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75352C22-3252-4F3B-BBBF-26EA8685BEDC}"/>
                </a:ext>
              </a:extLst>
            </p:cNvPr>
            <p:cNvSpPr/>
            <p:nvPr/>
          </p:nvSpPr>
          <p:spPr>
            <a:xfrm>
              <a:off x="6744072" y="3303136"/>
              <a:ext cx="629920" cy="6299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D1F1E726-CBDF-40B9-AE21-8AAB390CAE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396"/>
            <a:stretch/>
          </p:blipFill>
          <p:spPr>
            <a:xfrm>
              <a:off x="5772269" y="3143423"/>
              <a:ext cx="2555975" cy="2085777"/>
            </a:xfrm>
            <a:prstGeom prst="rect">
              <a:avLst/>
            </a:prstGeom>
          </p:spPr>
        </p:pic>
      </p:grp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69A27EA8-E5ED-46EB-BFC9-D5D87EBE78E1}"/>
              </a:ext>
            </a:extLst>
          </p:cNvPr>
          <p:cNvSpPr/>
          <p:nvPr/>
        </p:nvSpPr>
        <p:spPr>
          <a:xfrm>
            <a:off x="5437381" y="4187389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FC47B489-8ED3-4749-921F-3B7FF4C9A78F}"/>
              </a:ext>
            </a:extLst>
          </p:cNvPr>
          <p:cNvSpPr/>
          <p:nvPr/>
        </p:nvSpPr>
        <p:spPr>
          <a:xfrm>
            <a:off x="5430081" y="5973544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4E58353-AA92-4BE2-A778-E9B027D41074}"/>
              </a:ext>
            </a:extLst>
          </p:cNvPr>
          <p:cNvSpPr txBox="1"/>
          <p:nvPr/>
        </p:nvSpPr>
        <p:spPr>
          <a:xfrm>
            <a:off x="5854865" y="4049778"/>
            <a:ext cx="55982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Graphik LCG" panose="020B0503030202060203" pitchFamily="34" charset="0"/>
              </a:rPr>
              <a:t>С 3 по 4 июня 2020</a:t>
            </a:r>
          </a:p>
          <a:p>
            <a:r>
              <a:rPr lang="ru-RU" sz="2000" dirty="0">
                <a:solidFill>
                  <a:schemeClr val="bg1"/>
                </a:solidFill>
                <a:latin typeface="Graphik LCG" panose="020B0503030202060203" pitchFamily="34" charset="0"/>
              </a:rPr>
              <a:t>конкурсная комиссия проведет экспертную оценку проектов путем закрытого голосования на основании установленных критериев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6A9502B-80EB-4531-B608-1D193A36F586}"/>
              </a:ext>
            </a:extLst>
          </p:cNvPr>
          <p:cNvSpPr txBox="1"/>
          <p:nvPr/>
        </p:nvSpPr>
        <p:spPr>
          <a:xfrm>
            <a:off x="5854865" y="5881501"/>
            <a:ext cx="559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Graphik LCG" panose="020B0503030202060203" pitchFamily="34" charset="0"/>
              </a:rPr>
              <a:t>4 июня 2020 </a:t>
            </a:r>
          </a:p>
          <a:p>
            <a:r>
              <a:rPr lang="ru-RU" sz="2000" dirty="0">
                <a:solidFill>
                  <a:schemeClr val="bg1"/>
                </a:solidFill>
                <a:latin typeface="Graphik LCG" panose="020B0503030202060203" pitchFamily="34" charset="0"/>
              </a:rPr>
              <a:t>будут названы 3 финалиста</a:t>
            </a:r>
          </a:p>
        </p:txBody>
      </p:sp>
    </p:spTree>
    <p:extLst>
      <p:ext uri="{BB962C8B-B14F-4D97-AF65-F5344CB8AC3E}">
        <p14:creationId xmlns:p14="http://schemas.microsoft.com/office/powerpoint/2010/main" val="127442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248"/>
    </mc:Choice>
    <mc:Fallback xmlns="">
      <p:transition advTm="524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xmlns="" id="{43625312-4FD1-40D7-9813-692E47B68F2D}"/>
              </a:ext>
            </a:extLst>
          </p:cNvPr>
          <p:cNvSpPr/>
          <p:nvPr/>
        </p:nvSpPr>
        <p:spPr>
          <a:xfrm>
            <a:off x="9498296" y="3449161"/>
            <a:ext cx="5443705" cy="469284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xmlns="" id="{85E86170-AEAF-4E35-95E8-0552A548DCDE}"/>
              </a:ext>
            </a:extLst>
          </p:cNvPr>
          <p:cNvSpPr/>
          <p:nvPr/>
        </p:nvSpPr>
        <p:spPr>
          <a:xfrm rot="10800000">
            <a:off x="-4662326" y="0"/>
            <a:ext cx="5443705" cy="469284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3EC368D-20A9-4104-B80C-A51534DABD6E}"/>
              </a:ext>
            </a:extLst>
          </p:cNvPr>
          <p:cNvSpPr txBox="1"/>
          <p:nvPr/>
        </p:nvSpPr>
        <p:spPr>
          <a:xfrm>
            <a:off x="7290991" y="2983304"/>
            <a:ext cx="39175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Graphik LCG" panose="020B0503030202060203" pitchFamily="34" charset="0"/>
              </a:rPr>
              <a:t>5 июня 2020</a:t>
            </a:r>
          </a:p>
          <a:p>
            <a:r>
              <a:rPr lang="ru-RU" sz="2000" dirty="0">
                <a:solidFill>
                  <a:schemeClr val="bg1"/>
                </a:solidFill>
                <a:latin typeface="Graphik LCG" panose="020B0503030202060203" pitchFamily="34" charset="0"/>
              </a:rPr>
              <a:t>в День охраны окружающей среды – День эколога </a:t>
            </a:r>
            <a:r>
              <a:rPr lang="ru-RU" sz="2000" dirty="0" smtClean="0">
                <a:solidFill>
                  <a:schemeClr val="bg1"/>
                </a:solidFill>
                <a:latin typeface="Graphik LCG" panose="020B0503030202060203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Graphik LCG" panose="020B0503030202060203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Graphik LCG" panose="020B0503030202060203" pitchFamily="34" charset="0"/>
              </a:rPr>
              <a:t>глава Камчатского </a:t>
            </a:r>
            <a:r>
              <a:rPr lang="ru-RU" sz="2000" dirty="0">
                <a:solidFill>
                  <a:schemeClr val="bg1"/>
                </a:solidFill>
                <a:latin typeface="Graphik LCG" panose="020B0503030202060203" pitchFamily="34" charset="0"/>
              </a:rPr>
              <a:t>края </a:t>
            </a:r>
            <a:r>
              <a:rPr lang="ru-RU" sz="2000" dirty="0" smtClean="0">
                <a:solidFill>
                  <a:schemeClr val="bg1"/>
                </a:solidFill>
                <a:latin typeface="Graphik LCG" panose="020B0503030202060203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Graphik LCG" panose="020B0503030202060203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Graphik LCG" panose="020B0503030202060203" pitchFamily="34" charset="0"/>
              </a:rPr>
              <a:t>В.В</a:t>
            </a:r>
            <a:r>
              <a:rPr lang="ru-RU" sz="2000" dirty="0">
                <a:solidFill>
                  <a:schemeClr val="bg1"/>
                </a:solidFill>
                <a:latin typeface="Graphik LCG" panose="020B0503030202060203" pitchFamily="34" charset="0"/>
              </a:rPr>
              <a:t>. Солодов назовет имя победителя конкурса, с которым будет заключен контракт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1D1E02F-06DA-47DF-8C75-E13E32D503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404664"/>
            <a:ext cx="725531" cy="9060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AC7462D-1102-49DE-AB71-177E3A1C7412}"/>
              </a:ext>
            </a:extLst>
          </p:cNvPr>
          <p:cNvSpPr txBox="1"/>
          <p:nvPr/>
        </p:nvSpPr>
        <p:spPr>
          <a:xfrm>
            <a:off x="767408" y="659306"/>
            <a:ext cx="18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Graphik LCG" panose="020B0503030202060203" pitchFamily="34" charset="0"/>
              </a:rPr>
              <a:t>Финал</a:t>
            </a:r>
            <a:endParaRPr lang="ru-RU" sz="3600" dirty="0">
              <a:solidFill>
                <a:schemeClr val="bg1"/>
              </a:solidFill>
              <a:latin typeface="Graphik LCG" panose="020B0503030202060203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758AD557-2CA5-491C-9E64-92EE79C5B503}"/>
              </a:ext>
            </a:extLst>
          </p:cNvPr>
          <p:cNvSpPr/>
          <p:nvPr/>
        </p:nvSpPr>
        <p:spPr>
          <a:xfrm>
            <a:off x="5433731" y="3645024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73468DB6-4843-4D8D-92C5-EC59422BBE58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541743" y="-99392"/>
            <a:ext cx="0" cy="37444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783086F-7117-4669-9F7E-2C3673BBE4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50"/>
          <a:stretch/>
        </p:blipFill>
        <p:spPr>
          <a:xfrm>
            <a:off x="2170737" y="2346424"/>
            <a:ext cx="3187862" cy="2430733"/>
          </a:xfrm>
          <a:prstGeom prst="rect">
            <a:avLst/>
          </a:prstGeom>
        </p:spPr>
      </p:pic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1C17DAD2-015F-43A0-AD87-C8032F00FD28}"/>
              </a:ext>
            </a:extLst>
          </p:cNvPr>
          <p:cNvSpPr/>
          <p:nvPr/>
        </p:nvSpPr>
        <p:spPr>
          <a:xfrm>
            <a:off x="5303912" y="3514842"/>
            <a:ext cx="476386" cy="47638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44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248"/>
    </mc:Choice>
    <mc:Fallback xmlns="">
      <p:transition advTm="524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BB1D477-849C-4528-824D-636384D22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Равнобедренный треугольник 18">
            <a:extLst>
              <a:ext uri="{FF2B5EF4-FFF2-40B4-BE49-F238E27FC236}">
                <a16:creationId xmlns:a16="http://schemas.microsoft.com/office/drawing/2014/main" xmlns="" id="{58321AFD-205E-44C1-8055-411626D130F0}"/>
              </a:ext>
            </a:extLst>
          </p:cNvPr>
          <p:cNvSpPr/>
          <p:nvPr/>
        </p:nvSpPr>
        <p:spPr>
          <a:xfrm rot="10800000">
            <a:off x="-1104800" y="3429000"/>
            <a:ext cx="6747194" cy="5816546"/>
          </a:xfrm>
          <a:prstGeom prst="triangle">
            <a:avLst/>
          </a:prstGeom>
          <a:solidFill>
            <a:srgbClr val="0051BA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xmlns="" id="{A19834B3-25BE-477B-A57D-0B9C6E83D96C}"/>
              </a:ext>
            </a:extLst>
          </p:cNvPr>
          <p:cNvSpPr/>
          <p:nvPr/>
        </p:nvSpPr>
        <p:spPr>
          <a:xfrm rot="10800000">
            <a:off x="-11388770" y="-1503604"/>
            <a:ext cx="18807618" cy="16213463"/>
          </a:xfrm>
          <a:prstGeom prst="triangle">
            <a:avLst/>
          </a:prstGeom>
          <a:solidFill>
            <a:srgbClr val="0051BA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29BACD4-262F-46C0-8527-F0282240B99C}"/>
              </a:ext>
            </a:extLst>
          </p:cNvPr>
          <p:cNvSpPr txBox="1"/>
          <p:nvPr/>
        </p:nvSpPr>
        <p:spPr>
          <a:xfrm>
            <a:off x="767408" y="3645024"/>
            <a:ext cx="5328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Graphik LCG" panose="020B0503030202060203" pitchFamily="34" charset="0"/>
              </a:rPr>
              <a:t>Спасибо </a:t>
            </a:r>
          </a:p>
          <a:p>
            <a:r>
              <a:rPr lang="ru-RU" sz="3600" b="1" dirty="0">
                <a:solidFill>
                  <a:schemeClr val="bg1"/>
                </a:solidFill>
                <a:latin typeface="Graphik LCG" panose="020B0503030202060203" pitchFamily="34" charset="0"/>
              </a:rPr>
              <a:t>за внимание!</a:t>
            </a:r>
            <a:endParaRPr lang="ru-RU" sz="3600" dirty="0">
              <a:solidFill>
                <a:schemeClr val="bg1"/>
              </a:solidFill>
              <a:latin typeface="Graphik LCG" panose="020B0503030202060203" pitchFamily="34" charset="0"/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3868AC4F-A2C2-43BC-B2FC-8770134E3FA2}"/>
              </a:ext>
            </a:extLst>
          </p:cNvPr>
          <p:cNvSpPr/>
          <p:nvPr/>
        </p:nvSpPr>
        <p:spPr>
          <a:xfrm>
            <a:off x="9498296" y="3449161"/>
            <a:ext cx="5443705" cy="4692849"/>
          </a:xfrm>
          <a:prstGeom prst="triangle">
            <a:avLst/>
          </a:prstGeom>
          <a:solidFill>
            <a:srgbClr val="005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D5AA536A-E385-4B2C-962C-D40F19F90AC8}"/>
              </a:ext>
            </a:extLst>
          </p:cNvPr>
          <p:cNvCxnSpPr/>
          <p:nvPr/>
        </p:nvCxnSpPr>
        <p:spPr>
          <a:xfrm>
            <a:off x="911424" y="-270261"/>
            <a:ext cx="0" cy="345638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Равнобедренный треугольник 21">
            <a:extLst>
              <a:ext uri="{FF2B5EF4-FFF2-40B4-BE49-F238E27FC236}">
                <a16:creationId xmlns:a16="http://schemas.microsoft.com/office/drawing/2014/main" xmlns="" id="{DD5FFEFA-76B3-42E1-B107-D05910A6F225}"/>
              </a:ext>
            </a:extLst>
          </p:cNvPr>
          <p:cNvSpPr/>
          <p:nvPr/>
        </p:nvSpPr>
        <p:spPr>
          <a:xfrm rot="10800000">
            <a:off x="-4662326" y="0"/>
            <a:ext cx="5443705" cy="469284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F6E7053-EEC1-44E5-8EE4-60443DD087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391" y="459553"/>
            <a:ext cx="960263" cy="120032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F35A5BC-5CE7-48AE-9FDD-8DDB32650095}"/>
              </a:ext>
            </a:extLst>
          </p:cNvPr>
          <p:cNvSpPr txBox="1"/>
          <p:nvPr/>
        </p:nvSpPr>
        <p:spPr>
          <a:xfrm>
            <a:off x="9491699" y="428471"/>
            <a:ext cx="2220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Graphik LCG" panose="020B0503030202060203" pitchFamily="34" charset="0"/>
              </a:rPr>
              <a:t>Правительство Камчатского края</a:t>
            </a:r>
          </a:p>
          <a:p>
            <a:endParaRPr lang="ru-RU" sz="1200" dirty="0">
              <a:solidFill>
                <a:schemeClr val="bg1"/>
              </a:solidFill>
              <a:latin typeface="Graphik LCG" panose="020B0503030202060203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Graphik LCG" panose="020B0503030202060203" pitchFamily="34" charset="0"/>
              </a:rPr>
              <a:t>Министерство природных ресурсов и экологии Камчатского края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325ACE7B-24C7-41B7-8A0C-392E604A269D}"/>
              </a:ext>
            </a:extLst>
          </p:cNvPr>
          <p:cNvCxnSpPr>
            <a:cxnSpLocks/>
          </p:cNvCxnSpPr>
          <p:nvPr/>
        </p:nvCxnSpPr>
        <p:spPr>
          <a:xfrm>
            <a:off x="9552384" y="949646"/>
            <a:ext cx="201622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277F8B24-81D6-49FA-8F81-ABB414103E38}"/>
              </a:ext>
            </a:extLst>
          </p:cNvPr>
          <p:cNvCxnSpPr/>
          <p:nvPr/>
        </p:nvCxnSpPr>
        <p:spPr>
          <a:xfrm>
            <a:off x="911424" y="5013176"/>
            <a:ext cx="0" cy="345638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04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72"/>
    </mc:Choice>
    <mc:Fallback xmlns="">
      <p:transition advTm="177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500</Words>
  <Application>Microsoft Office PowerPoint</Application>
  <PresentationFormat>Произвольный</PresentationFormat>
  <Paragraphs>85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Сушенцова Анна Владимировна</dc:creator>
  <cp:lastModifiedBy>Сушенцова Анна Владимировна</cp:lastModifiedBy>
  <cp:revision>11</cp:revision>
  <dcterms:modified xsi:type="dcterms:W3CDTF">2020-05-19T00:01:01Z</dcterms:modified>
</cp:coreProperties>
</file>