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1" r:id="rId1"/>
  </p:sldMasterIdLst>
  <p:notesMasterIdLst>
    <p:notesMasterId r:id="rId22"/>
  </p:notesMasterIdLst>
  <p:handoutMasterIdLst>
    <p:handoutMasterId r:id="rId23"/>
  </p:handoutMasterIdLst>
  <p:sldIdLst>
    <p:sldId id="402" r:id="rId2"/>
    <p:sldId id="544" r:id="rId3"/>
    <p:sldId id="528" r:id="rId4"/>
    <p:sldId id="529" r:id="rId5"/>
    <p:sldId id="530" r:id="rId6"/>
    <p:sldId id="531" r:id="rId7"/>
    <p:sldId id="541" r:id="rId8"/>
    <p:sldId id="545" r:id="rId9"/>
    <p:sldId id="546" r:id="rId10"/>
    <p:sldId id="547" r:id="rId11"/>
    <p:sldId id="548" r:id="rId12"/>
    <p:sldId id="550" r:id="rId13"/>
    <p:sldId id="551" r:id="rId14"/>
    <p:sldId id="552" r:id="rId15"/>
    <p:sldId id="553" r:id="rId16"/>
    <p:sldId id="554" r:id="rId17"/>
    <p:sldId id="555" r:id="rId18"/>
    <p:sldId id="556" r:id="rId19"/>
    <p:sldId id="557" r:id="rId20"/>
    <p:sldId id="558" r:id="rId21"/>
  </p:sldIdLst>
  <p:sldSz cx="10261600" cy="6858000"/>
  <p:notesSz cx="9942513" cy="68103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A3FF"/>
    <a:srgbClr val="FF3399"/>
    <a:srgbClr val="FF0066"/>
    <a:srgbClr val="FFFF99"/>
    <a:srgbClr val="3366FF"/>
    <a:srgbClr val="000000"/>
    <a:srgbClr val="CCFFCC"/>
    <a:srgbClr val="99CC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60" autoAdjust="0"/>
    <p:restoredTop sz="94549" autoAdjust="0"/>
  </p:normalViewPr>
  <p:slideViewPr>
    <p:cSldViewPr>
      <p:cViewPr>
        <p:scale>
          <a:sx n="66" d="100"/>
          <a:sy n="66" d="100"/>
        </p:scale>
        <p:origin x="-466" y="-331"/>
      </p:cViewPr>
      <p:guideLst>
        <p:guide orient="horz" pos="2160"/>
        <p:guide pos="3232"/>
      </p:guideLst>
    </p:cSldViewPr>
  </p:slideViewPr>
  <p:outlineViewPr>
    <p:cViewPr>
      <p:scale>
        <a:sx n="33" d="100"/>
        <a:sy n="33" d="100"/>
      </p:scale>
      <p:origin x="0" y="734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55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4309375" cy="33996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838" tIns="45918" rIns="91838" bIns="45918" numCol="1" anchor="t" anchorCtr="0" compatLnSpc="1">
            <a:prstTxWarp prst="textNoShape">
              <a:avLst/>
            </a:prstTxWarp>
          </a:bodyPr>
          <a:lstStyle>
            <a:lvl1pPr defTabSz="917957" eaLnBrk="0" hangingPunct="0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9966" y="2"/>
            <a:ext cx="4310962" cy="33996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838" tIns="45918" rIns="91838" bIns="45918" numCol="1" anchor="t" anchorCtr="0" compatLnSpc="1">
            <a:prstTxWarp prst="textNoShape">
              <a:avLst/>
            </a:prstTxWarp>
          </a:bodyPr>
          <a:lstStyle>
            <a:lvl1pPr algn="r" defTabSz="917957" eaLnBrk="0" hangingPunct="0">
              <a:defRPr sz="1200"/>
            </a:lvl1pPr>
          </a:lstStyle>
          <a:p>
            <a:pPr>
              <a:defRPr/>
            </a:pPr>
            <a:fld id="{7B97BD34-D54F-4519-A93E-6A1D6C28724F}" type="datetimeFigureOut">
              <a:rPr lang="ru-RU"/>
              <a:pPr>
                <a:defRPr/>
              </a:pPr>
              <a:t>22.03.2016</a:t>
            </a:fld>
            <a:endParaRPr lang="ru-RU" dirty="0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6468827"/>
            <a:ext cx="4309375" cy="33996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838" tIns="45918" rIns="91838" bIns="45918" numCol="1" anchor="b" anchorCtr="0" compatLnSpc="1">
            <a:prstTxWarp prst="textNoShape">
              <a:avLst/>
            </a:prstTxWarp>
          </a:bodyPr>
          <a:lstStyle>
            <a:lvl1pPr defTabSz="917957" eaLnBrk="0" hangingPunct="0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9966" y="6468827"/>
            <a:ext cx="4310962" cy="33996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838" tIns="45918" rIns="91838" bIns="45918" numCol="1" anchor="b" anchorCtr="0" compatLnSpc="1">
            <a:prstTxWarp prst="textNoShape">
              <a:avLst/>
            </a:prstTxWarp>
          </a:bodyPr>
          <a:lstStyle>
            <a:lvl1pPr algn="r" defTabSz="917957" eaLnBrk="0" hangingPunct="0">
              <a:defRPr sz="1200"/>
            </a:lvl1pPr>
          </a:lstStyle>
          <a:p>
            <a:pPr>
              <a:defRPr/>
            </a:pPr>
            <a:fld id="{0F9A6974-3E19-46E1-A77E-0864BE9FD4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42253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4309375" cy="33996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838" tIns="45918" rIns="91838" bIns="45918" numCol="1" anchor="t" anchorCtr="0" compatLnSpc="1">
            <a:prstTxWarp prst="textNoShape">
              <a:avLst/>
            </a:prstTxWarp>
          </a:bodyPr>
          <a:lstStyle>
            <a:lvl1pPr defTabSz="917957" eaLnBrk="0" hangingPunct="0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9966" y="2"/>
            <a:ext cx="4310962" cy="33996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838" tIns="45918" rIns="91838" bIns="45918" numCol="1" anchor="t" anchorCtr="0" compatLnSpc="1">
            <a:prstTxWarp prst="textNoShape">
              <a:avLst/>
            </a:prstTxWarp>
          </a:bodyPr>
          <a:lstStyle>
            <a:lvl1pPr algn="r" defTabSz="917957" eaLnBrk="0" hangingPunct="0">
              <a:defRPr sz="1200"/>
            </a:lvl1pPr>
          </a:lstStyle>
          <a:p>
            <a:pPr>
              <a:defRPr/>
            </a:pPr>
            <a:fld id="{C44393D5-FD4E-4FC0-9896-0282CCE00FF0}" type="datetimeFigureOut">
              <a:rPr lang="ru-RU"/>
              <a:pPr>
                <a:defRPr/>
              </a:pPr>
              <a:t>22.03.2016</a:t>
            </a:fld>
            <a:endParaRPr lang="ru-RU" dirty="0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063875" y="511175"/>
            <a:ext cx="3821113" cy="2554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031" y="3234413"/>
            <a:ext cx="7958455" cy="3066019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838" tIns="45918" rIns="91838" bIns="459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468827"/>
            <a:ext cx="4309375" cy="33996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838" tIns="45918" rIns="91838" bIns="45918" numCol="1" anchor="b" anchorCtr="0" compatLnSpc="1">
            <a:prstTxWarp prst="textNoShape">
              <a:avLst/>
            </a:prstTxWarp>
          </a:bodyPr>
          <a:lstStyle>
            <a:lvl1pPr defTabSz="917957" eaLnBrk="0" hangingPunct="0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9966" y="6468827"/>
            <a:ext cx="4310962" cy="33996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838" tIns="45918" rIns="91838" bIns="45918" numCol="1" anchor="b" anchorCtr="0" compatLnSpc="1">
            <a:prstTxWarp prst="textNoShape">
              <a:avLst/>
            </a:prstTxWarp>
          </a:bodyPr>
          <a:lstStyle>
            <a:lvl1pPr algn="r" defTabSz="917957" eaLnBrk="0" hangingPunct="0">
              <a:defRPr sz="1200"/>
            </a:lvl1pPr>
          </a:lstStyle>
          <a:p>
            <a:pPr>
              <a:defRPr/>
            </a:pPr>
            <a:fld id="{4A2EB79E-DB9B-4C11-B345-9760D0142E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94522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5637" algn="l" defTabSz="9142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64" algn="l" defTabSz="9142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91" algn="l" defTabSz="9142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18" algn="l" defTabSz="9142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0372" y="2130275"/>
            <a:ext cx="8720856" cy="14695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39163" y="3885596"/>
            <a:ext cx="7183277" cy="1753810"/>
          </a:xfrm>
        </p:spPr>
        <p:txBody>
          <a:bodyPr/>
          <a:lstStyle>
            <a:lvl1pPr marL="0" indent="0" algn="ctr">
              <a:buNone/>
              <a:defRPr/>
            </a:lvl1pPr>
            <a:lvl2pPr marL="447244" indent="0" algn="ctr">
              <a:buNone/>
              <a:defRPr/>
            </a:lvl2pPr>
            <a:lvl3pPr marL="894487" indent="0" algn="ctr">
              <a:buNone/>
              <a:defRPr/>
            </a:lvl3pPr>
            <a:lvl4pPr marL="1341730" indent="0" algn="ctr">
              <a:buNone/>
              <a:defRPr/>
            </a:lvl4pPr>
            <a:lvl5pPr marL="1788972" indent="0" algn="ctr">
              <a:buNone/>
              <a:defRPr/>
            </a:lvl5pPr>
            <a:lvl6pPr marL="2236216" indent="0" algn="ctr">
              <a:buNone/>
              <a:defRPr/>
            </a:lvl6pPr>
            <a:lvl7pPr marL="2683459" indent="0" algn="ctr">
              <a:buNone/>
              <a:defRPr/>
            </a:lvl7pPr>
            <a:lvl8pPr marL="3130702" indent="0" algn="ctr">
              <a:buNone/>
              <a:defRPr/>
            </a:lvl8pPr>
            <a:lvl9pPr marL="3577945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866F3B79-CD92-4735-BF9D-30C91565EECA}" type="datetimeFigureOut">
              <a:rPr lang="ru-RU"/>
              <a:pPr>
                <a:defRPr/>
              </a:pPr>
              <a:t>22.03.2016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/>
            </a:lvl1pPr>
          </a:lstStyle>
          <a:p>
            <a:pPr>
              <a:defRPr/>
            </a:pPr>
            <a:r>
              <a:rPr lang="ru-RU" dirty="0"/>
              <a:t>Управление Президента Российской Федерации по работе с обращениями граждан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C616B2D6-D9DB-4704-A4F3-938AE133D7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F1C25243-7282-4BB7-B165-41107B016BC1}" type="datetimeFigureOut">
              <a:rPr lang="ru-RU"/>
              <a:pPr>
                <a:defRPr/>
              </a:pPr>
              <a:t>22.03.2016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/>
            </a:lvl1pPr>
          </a:lstStyle>
          <a:p>
            <a:pPr>
              <a:defRPr/>
            </a:pPr>
            <a:r>
              <a:rPr lang="ru-RU" dirty="0"/>
              <a:t>Управление Президента Российской Федерации по работе с обращениями граждан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5E13C74A-A301-468B-887D-E810C8E0D8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41124" y="278192"/>
            <a:ext cx="2307951" cy="585258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2526" y="278192"/>
            <a:ext cx="6776737" cy="585258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8A2CBB99-9579-4974-AF83-89564EABF88B}" type="datetimeFigureOut">
              <a:rPr lang="ru-RU"/>
              <a:pPr>
                <a:defRPr/>
              </a:pPr>
              <a:t>22.03.2016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/>
            </a:lvl1pPr>
          </a:lstStyle>
          <a:p>
            <a:pPr>
              <a:defRPr/>
            </a:pPr>
            <a:r>
              <a:rPr lang="ru-RU" dirty="0"/>
              <a:t>Управление Президента Российской Федерации по работе с обращениями граждан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89695469-6839-48BE-AE7C-D266F1AA27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C8CA14AC-AD37-45CF-9275-0F5F47AEE84E}" type="datetimeFigureOut">
              <a:rPr lang="ru-RU"/>
              <a:pPr>
                <a:defRPr/>
              </a:pPr>
              <a:t>22.03.2016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/>
            </a:lvl1pPr>
          </a:lstStyle>
          <a:p>
            <a:pPr>
              <a:defRPr/>
            </a:pPr>
            <a:r>
              <a:rPr lang="ru-RU" dirty="0"/>
              <a:t>Управление Президента Российской Федерации по работе с обращениями граждан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3EE4F99C-9E82-4DBB-8B15-F503408090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919" y="4407203"/>
            <a:ext cx="8722439" cy="1362226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919" y="2907393"/>
            <a:ext cx="8722439" cy="1499810"/>
          </a:xfrm>
        </p:spPr>
        <p:txBody>
          <a:bodyPr anchor="b"/>
          <a:lstStyle>
            <a:lvl1pPr marL="0" indent="0">
              <a:buNone/>
              <a:defRPr sz="2000"/>
            </a:lvl1pPr>
            <a:lvl2pPr marL="447244" indent="0">
              <a:buNone/>
              <a:defRPr sz="1800"/>
            </a:lvl2pPr>
            <a:lvl3pPr marL="894487" indent="0">
              <a:buNone/>
              <a:defRPr sz="1600"/>
            </a:lvl3pPr>
            <a:lvl4pPr marL="1341730" indent="0">
              <a:buNone/>
              <a:defRPr sz="1400"/>
            </a:lvl4pPr>
            <a:lvl5pPr marL="1788972" indent="0">
              <a:buNone/>
              <a:defRPr sz="1400"/>
            </a:lvl5pPr>
            <a:lvl6pPr marL="2236216" indent="0">
              <a:buNone/>
              <a:defRPr sz="1400"/>
            </a:lvl6pPr>
            <a:lvl7pPr marL="2683459" indent="0">
              <a:buNone/>
              <a:defRPr sz="1400"/>
            </a:lvl7pPr>
            <a:lvl8pPr marL="3130702" indent="0">
              <a:buNone/>
              <a:defRPr sz="1400"/>
            </a:lvl8pPr>
            <a:lvl9pPr marL="3577945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7994B5F1-0B7A-4A7D-9CDC-E60C14CF5C12}" type="datetimeFigureOut">
              <a:rPr lang="ru-RU"/>
              <a:pPr>
                <a:defRPr/>
              </a:pPr>
              <a:t>22.03.2016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/>
            </a:lvl1pPr>
          </a:lstStyle>
          <a:p>
            <a:pPr>
              <a:defRPr/>
            </a:pPr>
            <a:r>
              <a:rPr lang="ru-RU" dirty="0"/>
              <a:t>Управление Президента Российской Федерации по работе с обращениями граждан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8B281975-C8C3-4AE4-AB9C-DA5E85DEFB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2528" y="1599595"/>
            <a:ext cx="4541553" cy="453117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05940" y="1599595"/>
            <a:ext cx="4543135" cy="453117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338AC6B2-4024-4994-9714-E9E0EF03242D}" type="datetimeFigureOut">
              <a:rPr lang="ru-RU"/>
              <a:pPr>
                <a:defRPr/>
              </a:pPr>
              <a:t>22.03.2016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/>
            </a:lvl1pPr>
          </a:lstStyle>
          <a:p>
            <a:pPr>
              <a:defRPr/>
            </a:pPr>
            <a:r>
              <a:rPr lang="ru-RU" dirty="0"/>
              <a:t>Управление Президента Российской Федерации по работе с обращениями граждан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7C1886DE-1E66-4FC7-AE0D-CDCF3F2EA8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528" y="275167"/>
            <a:ext cx="923654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2528" y="1534584"/>
            <a:ext cx="4535226" cy="641048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7244" indent="0">
              <a:buNone/>
              <a:defRPr sz="2000" b="1"/>
            </a:lvl2pPr>
            <a:lvl3pPr marL="894487" indent="0">
              <a:buNone/>
              <a:defRPr sz="1800" b="1"/>
            </a:lvl3pPr>
            <a:lvl4pPr marL="1341730" indent="0">
              <a:buNone/>
              <a:defRPr sz="1600" b="1"/>
            </a:lvl4pPr>
            <a:lvl5pPr marL="1788972" indent="0">
              <a:buNone/>
              <a:defRPr sz="1600" b="1"/>
            </a:lvl5pPr>
            <a:lvl6pPr marL="2236216" indent="0">
              <a:buNone/>
              <a:defRPr sz="1600" b="1"/>
            </a:lvl6pPr>
            <a:lvl7pPr marL="2683459" indent="0">
              <a:buNone/>
              <a:defRPr sz="1600" b="1"/>
            </a:lvl7pPr>
            <a:lvl8pPr marL="3130702" indent="0">
              <a:buNone/>
              <a:defRPr sz="1600" b="1"/>
            </a:lvl8pPr>
            <a:lvl9pPr marL="357794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2528" y="2175633"/>
            <a:ext cx="4535226" cy="3950607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12268" y="1534584"/>
            <a:ext cx="4536807" cy="641048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7244" indent="0">
              <a:buNone/>
              <a:defRPr sz="2000" b="1"/>
            </a:lvl2pPr>
            <a:lvl3pPr marL="894487" indent="0">
              <a:buNone/>
              <a:defRPr sz="1800" b="1"/>
            </a:lvl3pPr>
            <a:lvl4pPr marL="1341730" indent="0">
              <a:buNone/>
              <a:defRPr sz="1600" b="1"/>
            </a:lvl4pPr>
            <a:lvl5pPr marL="1788972" indent="0">
              <a:buNone/>
              <a:defRPr sz="1600" b="1"/>
            </a:lvl5pPr>
            <a:lvl6pPr marL="2236216" indent="0">
              <a:buNone/>
              <a:defRPr sz="1600" b="1"/>
            </a:lvl6pPr>
            <a:lvl7pPr marL="2683459" indent="0">
              <a:buNone/>
              <a:defRPr sz="1600" b="1"/>
            </a:lvl7pPr>
            <a:lvl8pPr marL="3130702" indent="0">
              <a:buNone/>
              <a:defRPr sz="1600" b="1"/>
            </a:lvl8pPr>
            <a:lvl9pPr marL="357794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12268" y="2175633"/>
            <a:ext cx="4536807" cy="3950607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D4B4C59F-58CD-4C9A-97A7-5E880908A143}" type="datetimeFigureOut">
              <a:rPr lang="ru-RU"/>
              <a:pPr>
                <a:defRPr/>
              </a:pPr>
              <a:t>22.03.2016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/>
            </a:lvl1pPr>
          </a:lstStyle>
          <a:p>
            <a:pPr>
              <a:defRPr/>
            </a:pPr>
            <a:r>
              <a:rPr lang="ru-RU" dirty="0"/>
              <a:t>Управление Президента Российской Федерации по работе с обращениями граждан 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128FA5A8-543A-4F0F-AC05-7DD15EB3BA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87FB7D71-073F-4E38-9741-6BA54AC4AF34}" type="datetimeFigureOut">
              <a:rPr lang="ru-RU"/>
              <a:pPr>
                <a:defRPr/>
              </a:pPr>
              <a:t>22.03.2016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/>
            </a:lvl1pPr>
          </a:lstStyle>
          <a:p>
            <a:pPr>
              <a:defRPr/>
            </a:pPr>
            <a:r>
              <a:rPr lang="ru-RU" dirty="0"/>
              <a:t>Управление Президента Российской Федерации по работе с обращениями граждан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FAFA928D-CA70-44D7-AB3B-6D4EFBAF2C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D5800B05-35C4-4BD7-B323-565870A2CD1F}" type="datetimeFigureOut">
              <a:rPr lang="ru-RU"/>
              <a:pPr>
                <a:defRPr/>
              </a:pPr>
              <a:t>22.03.2016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/>
            </a:lvl1pPr>
          </a:lstStyle>
          <a:p>
            <a:pPr>
              <a:defRPr/>
            </a:pPr>
            <a:r>
              <a:rPr lang="ru-RU" dirty="0"/>
              <a:t>Управление Президента Российской Федерации по работе с обращениями граждан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83381CAB-911E-4BAB-BA56-48F4F288B0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528" y="273655"/>
            <a:ext cx="3377296" cy="116114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11626" y="273655"/>
            <a:ext cx="5737448" cy="585258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2528" y="1434798"/>
            <a:ext cx="3377296" cy="4691440"/>
          </a:xfrm>
        </p:spPr>
        <p:txBody>
          <a:bodyPr/>
          <a:lstStyle>
            <a:lvl1pPr marL="0" indent="0">
              <a:buNone/>
              <a:defRPr sz="1400"/>
            </a:lvl1pPr>
            <a:lvl2pPr marL="447244" indent="0">
              <a:buNone/>
              <a:defRPr sz="1200"/>
            </a:lvl2pPr>
            <a:lvl3pPr marL="894487" indent="0">
              <a:buNone/>
              <a:defRPr sz="1000"/>
            </a:lvl3pPr>
            <a:lvl4pPr marL="1341730" indent="0">
              <a:buNone/>
              <a:defRPr sz="900"/>
            </a:lvl4pPr>
            <a:lvl5pPr marL="1788972" indent="0">
              <a:buNone/>
              <a:defRPr sz="900"/>
            </a:lvl5pPr>
            <a:lvl6pPr marL="2236216" indent="0">
              <a:buNone/>
              <a:defRPr sz="900"/>
            </a:lvl6pPr>
            <a:lvl7pPr marL="2683459" indent="0">
              <a:buNone/>
              <a:defRPr sz="900"/>
            </a:lvl7pPr>
            <a:lvl8pPr marL="3130702" indent="0">
              <a:buNone/>
              <a:defRPr sz="900"/>
            </a:lvl8pPr>
            <a:lvl9pPr marL="357794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8DA08137-0C4B-441F-B10C-A3E15DB8ACB6}" type="datetimeFigureOut">
              <a:rPr lang="ru-RU"/>
              <a:pPr>
                <a:defRPr/>
              </a:pPr>
              <a:t>22.03.2016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/>
            </a:lvl1pPr>
          </a:lstStyle>
          <a:p>
            <a:pPr>
              <a:defRPr/>
            </a:pPr>
            <a:r>
              <a:rPr lang="ru-RU" dirty="0"/>
              <a:t>Управление Президента Российской Федерации по работе с обращениями граждан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E2ADFC16-0F69-48AC-AE4D-75C7E5F699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0560" y="4800298"/>
            <a:ext cx="6158225" cy="56696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10560" y="612323"/>
            <a:ext cx="6158225" cy="4115405"/>
          </a:xfrm>
        </p:spPr>
        <p:txBody>
          <a:bodyPr/>
          <a:lstStyle>
            <a:lvl1pPr marL="0" indent="0">
              <a:buNone/>
              <a:defRPr sz="3100"/>
            </a:lvl1pPr>
            <a:lvl2pPr marL="447244" indent="0">
              <a:buNone/>
              <a:defRPr sz="2700"/>
            </a:lvl2pPr>
            <a:lvl3pPr marL="894487" indent="0">
              <a:buNone/>
              <a:defRPr sz="2300"/>
            </a:lvl3pPr>
            <a:lvl4pPr marL="1341730" indent="0">
              <a:buNone/>
              <a:defRPr sz="2000"/>
            </a:lvl4pPr>
            <a:lvl5pPr marL="1788972" indent="0">
              <a:buNone/>
              <a:defRPr sz="2000"/>
            </a:lvl5pPr>
            <a:lvl6pPr marL="2236216" indent="0">
              <a:buNone/>
              <a:defRPr sz="2000"/>
            </a:lvl6pPr>
            <a:lvl7pPr marL="2683459" indent="0">
              <a:buNone/>
              <a:defRPr sz="2000"/>
            </a:lvl7pPr>
            <a:lvl8pPr marL="3130702" indent="0">
              <a:buNone/>
              <a:defRPr sz="2000"/>
            </a:lvl8pPr>
            <a:lvl9pPr marL="3577945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10560" y="5367262"/>
            <a:ext cx="6158225" cy="804333"/>
          </a:xfrm>
        </p:spPr>
        <p:txBody>
          <a:bodyPr/>
          <a:lstStyle>
            <a:lvl1pPr marL="0" indent="0">
              <a:buNone/>
              <a:defRPr sz="1400"/>
            </a:lvl1pPr>
            <a:lvl2pPr marL="447244" indent="0">
              <a:buNone/>
              <a:defRPr sz="1200"/>
            </a:lvl2pPr>
            <a:lvl3pPr marL="894487" indent="0">
              <a:buNone/>
              <a:defRPr sz="1000"/>
            </a:lvl3pPr>
            <a:lvl4pPr marL="1341730" indent="0">
              <a:buNone/>
              <a:defRPr sz="900"/>
            </a:lvl4pPr>
            <a:lvl5pPr marL="1788972" indent="0">
              <a:buNone/>
              <a:defRPr sz="900"/>
            </a:lvl5pPr>
            <a:lvl6pPr marL="2236216" indent="0">
              <a:buNone/>
              <a:defRPr sz="900"/>
            </a:lvl6pPr>
            <a:lvl7pPr marL="2683459" indent="0">
              <a:buNone/>
              <a:defRPr sz="900"/>
            </a:lvl7pPr>
            <a:lvl8pPr marL="3130702" indent="0">
              <a:buNone/>
              <a:defRPr sz="900"/>
            </a:lvl8pPr>
            <a:lvl9pPr marL="357794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8E7D07B9-CF05-4BAD-AF5D-C78D01EA7D0E}" type="datetimeFigureOut">
              <a:rPr lang="ru-RU"/>
              <a:pPr>
                <a:defRPr/>
              </a:pPr>
              <a:t>22.03.2016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/>
            </a:lvl1pPr>
          </a:lstStyle>
          <a:p>
            <a:pPr>
              <a:defRPr/>
            </a:pPr>
            <a:r>
              <a:rPr lang="ru-RU" dirty="0"/>
              <a:t>Управление Президента Российской Федерации по работе с обращениями граждан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F90FE31E-555E-4B4C-928C-CC50009140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512763" y="277813"/>
            <a:ext cx="923607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463" tIns="42731" rIns="85463" bIns="42731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2763" y="1600200"/>
            <a:ext cx="9236075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463" tIns="42731" rIns="85463" bIns="427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2763" y="6243638"/>
            <a:ext cx="239395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5463" tIns="42731" rIns="85463" bIns="42731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C6CA602D-523F-4818-BFC8-FF77C717A13D}" type="datetimeFigureOut">
              <a:rPr lang="ru-RU"/>
              <a:pPr>
                <a:defRPr/>
              </a:pPr>
              <a:t>22.03.2016</a:t>
            </a:fld>
            <a:endParaRPr lang="ru-RU" dirty="0"/>
          </a:p>
        </p:txBody>
      </p:sp>
      <p:sp>
        <p:nvSpPr>
          <p:cNvPr id="4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8375" y="6248400"/>
            <a:ext cx="324485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5463" tIns="42731" rIns="85463" bIns="42731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r>
              <a:rPr lang="ru-RU" dirty="0"/>
              <a:t>Управление Президента Российской Федерации по работе с обращениями граждан </a:t>
            </a:r>
          </a:p>
        </p:txBody>
      </p:sp>
      <p:sp>
        <p:nvSpPr>
          <p:cNvPr id="4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54888" y="6243638"/>
            <a:ext cx="239395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5463" tIns="42731" rIns="85463" bIns="42731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C104548-1E15-41EC-AE4F-65870F0149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20" r:id="rId1"/>
    <p:sldLayoutId id="2147484121" r:id="rId2"/>
    <p:sldLayoutId id="2147484122" r:id="rId3"/>
    <p:sldLayoutId id="2147484123" r:id="rId4"/>
    <p:sldLayoutId id="2147484124" r:id="rId5"/>
    <p:sldLayoutId id="2147484125" r:id="rId6"/>
    <p:sldLayoutId id="2147484126" r:id="rId7"/>
    <p:sldLayoutId id="2147484127" r:id="rId8"/>
    <p:sldLayoutId id="2147484128" r:id="rId9"/>
    <p:sldLayoutId id="2147484129" r:id="rId10"/>
    <p:sldLayoutId id="214748413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855663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55663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pitchFamily="34" charset="0"/>
        </a:defRPr>
      </a:lvl2pPr>
      <a:lvl3pPr algn="ctr" defTabSz="855663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pitchFamily="34" charset="0"/>
        </a:defRPr>
      </a:lvl3pPr>
      <a:lvl4pPr algn="ctr" defTabSz="855663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pitchFamily="34" charset="0"/>
        </a:defRPr>
      </a:lvl4pPr>
      <a:lvl5pPr algn="ctr" defTabSz="855663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pitchFamily="34" charset="0"/>
        </a:defRPr>
      </a:lvl5pPr>
      <a:lvl6pPr marL="447244" algn="ctr" defTabSz="855664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pitchFamily="34" charset="0"/>
        </a:defRPr>
      </a:lvl6pPr>
      <a:lvl7pPr marL="894487" algn="ctr" defTabSz="855664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pitchFamily="34" charset="0"/>
        </a:defRPr>
      </a:lvl7pPr>
      <a:lvl8pPr marL="1341730" algn="ctr" defTabSz="855664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pitchFamily="34" charset="0"/>
        </a:defRPr>
      </a:lvl8pPr>
      <a:lvl9pPr marL="1788972" algn="ctr" defTabSz="855664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pitchFamily="34" charset="0"/>
        </a:defRPr>
      </a:lvl9pPr>
    </p:titleStyle>
    <p:bodyStyle>
      <a:lvl1pPr marL="320675" indent="-320675" algn="l" defTabSz="855663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263525" algn="l" defTabSz="85566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600">
          <a:solidFill>
            <a:schemeClr val="tx1"/>
          </a:solidFill>
          <a:latin typeface="+mn-lt"/>
        </a:defRPr>
      </a:lvl2pPr>
      <a:lvl3pPr marL="1066800" indent="-211138" algn="l" defTabSz="85566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495425" indent="-211138" algn="l" defTabSz="85566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4pPr>
      <a:lvl5pPr marL="1925638" indent="-214313" algn="l" defTabSz="855663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374427" indent="-215858" algn="l" defTabSz="855664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821671" indent="-215858" algn="l" defTabSz="855664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268913" indent="-215858" algn="l" defTabSz="855664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716157" indent="-215858" algn="l" defTabSz="855664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944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7244" algn="l" defTabSz="8944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4487" algn="l" defTabSz="8944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1730" algn="l" defTabSz="8944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88972" algn="l" defTabSz="8944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36216" algn="l" defTabSz="8944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83459" algn="l" defTabSz="8944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30702" algn="l" defTabSz="8944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77945" algn="l" defTabSz="8944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463" y="53975"/>
            <a:ext cx="10302876" cy="674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Рисунок 2" descr="принятый вариант2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261600" cy="738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369888" y="3937953"/>
            <a:ext cx="9521825" cy="23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767" tIns="48882" rIns="97767" bIns="48882">
            <a:spAutoFit/>
          </a:bodyPr>
          <a:lstStyle/>
          <a:p>
            <a:pPr algn="ctr" defTabSz="97790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СЕМИНАР С ПРЕДСТАВИТЕЛЯМИ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ДАЛЬНЕВОСТОЧНОГО ФЕДЕРАЛЬНОГО ОКРУГА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ИТОГАМ ПРОВЕДЕНИЯ 11-го ЗАСЕДАНИЯ РАБОЧЕЙ ГРУППЫ ПРИ АДМИНИСТРАЦИИ ПРЕЗИДЕНТА РОССИЙСКОЙ ФЕДЕРАЦИИ ПО КООРДИНАЦИИ И ОЦЕНКЕ РАБОТЫ С ОБРАЩЕНИЯМИ ГРАЖДАН И ОРГАНИЗАЦИЙ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3762648" y="6252663"/>
            <a:ext cx="2493970" cy="40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7767" tIns="48882" rIns="97767" bIns="48882">
            <a:spAutoFit/>
          </a:bodyPr>
          <a:lstStyle/>
          <a:p>
            <a:pPr defTabSz="977900"/>
            <a:r>
              <a:rPr lang="ru-RU" sz="2000" dirty="0" smtClean="0">
                <a:latin typeface="Arial" charset="0"/>
                <a:cs typeface="Arial" charset="0"/>
              </a:rPr>
              <a:t>22 марта 2016 </a:t>
            </a:r>
            <a:r>
              <a:rPr lang="ru-RU" sz="2000" dirty="0">
                <a:latin typeface="Arial" charset="0"/>
                <a:cs typeface="Arial" charset="0"/>
              </a:rPr>
              <a:t>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90240" y="1215342"/>
            <a:ext cx="10076110" cy="5268008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 sz="9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0240" y="1215342"/>
            <a:ext cx="10076110" cy="526800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bg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bg1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 sz="9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Rectangle 43"/>
          <p:cNvSpPr txBox="1">
            <a:spLocks noGrp="1" noChangeArrowheads="1"/>
          </p:cNvSpPr>
          <p:nvPr>
            <p:custDataLst>
              <p:tags r:id="rId1"/>
            </p:custDataLst>
          </p:nvPr>
        </p:nvSpPr>
        <p:spPr bwMode="auto">
          <a:xfrm>
            <a:off x="8226425" y="6483350"/>
            <a:ext cx="1939925" cy="258763"/>
          </a:xfrm>
          <a:prstGeom prst="rect">
            <a:avLst/>
          </a:prstGeom>
          <a:noFill/>
          <a:ln>
            <a:noFill/>
          </a:ln>
          <a:extLst/>
        </p:spPr>
        <p:txBody>
          <a:bodyPr lIns="96090" tIns="48046" rIns="96090" bIns="48046"/>
          <a:lstStyle>
            <a:lvl1pPr defTabSz="963613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27075" indent="-279400" defTabSz="963613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117600" indent="-222250" defTabSz="963613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565275" indent="-223838" defTabSz="963613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12950" indent="-223838" defTabSz="963613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470150" indent="-223838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27350" indent="-223838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384550" indent="-223838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41750" indent="-223838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fld id="{60C483EB-5DA8-4975-A565-0BB0FCF9C845}" type="slidenum">
              <a:rPr lang="ru-RU" sz="10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defRPr/>
              </a:pPr>
              <a:t>10</a:t>
            </a:fld>
            <a:endParaRPr lang="ru-RU" sz="1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2755" y="1215342"/>
            <a:ext cx="993107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FFFF"/>
                </a:solidFill>
              </a:rPr>
              <a:t>О направлении по системе информационного обмена электронными данными обращений, содержащих вопросы, решение которых </a:t>
            </a:r>
            <a:r>
              <a:rPr lang="ru-RU" sz="2400" dirty="0" smtClean="0">
                <a:solidFill>
                  <a:srgbClr val="FFFFFF"/>
                </a:solidFill>
              </a:rPr>
              <a:t>входит в </a:t>
            </a:r>
            <a:r>
              <a:rPr lang="ru-RU" sz="2400" dirty="0">
                <a:solidFill>
                  <a:srgbClr val="FFFFFF"/>
                </a:solidFill>
              </a:rPr>
              <a:t>компетенцию федеральных государственных органов, имеющих территориальные органы, или федеральных органов исполнительной власти, имеющих территориальные органы, в соответствующие федеральные </a:t>
            </a:r>
            <a:r>
              <a:rPr lang="ru-RU" sz="2400" dirty="0" smtClean="0">
                <a:solidFill>
                  <a:srgbClr val="FFFFFF"/>
                </a:solidFill>
              </a:rPr>
              <a:t>государственные </a:t>
            </a:r>
            <a:r>
              <a:rPr lang="ru-RU" sz="2400" dirty="0">
                <a:solidFill>
                  <a:srgbClr val="FFFFFF"/>
                </a:solidFill>
              </a:rPr>
              <a:t>органы </a:t>
            </a:r>
            <a:r>
              <a:rPr lang="ru-RU" sz="2400" dirty="0" smtClean="0">
                <a:solidFill>
                  <a:srgbClr val="FFFFFF"/>
                </a:solidFill>
              </a:rPr>
              <a:t>или </a:t>
            </a:r>
            <a:r>
              <a:rPr lang="ru-RU" sz="2400" dirty="0">
                <a:solidFill>
                  <a:srgbClr val="FFFFFF"/>
                </a:solidFill>
              </a:rPr>
              <a:t>федеральные органы исполнительной власти </a:t>
            </a:r>
            <a:r>
              <a:rPr lang="ru-RU" sz="2400" dirty="0" smtClean="0">
                <a:solidFill>
                  <a:srgbClr val="FFFFFF"/>
                </a:solidFill>
              </a:rPr>
              <a:t>в </a:t>
            </a:r>
            <a:r>
              <a:rPr lang="ru-RU" sz="2400" dirty="0">
                <a:solidFill>
                  <a:srgbClr val="FFFFFF"/>
                </a:solidFill>
              </a:rPr>
              <a:t>целях обеспечения контроля за результатами рассмотрения </a:t>
            </a:r>
            <a:r>
              <a:rPr lang="ru-RU" sz="2400" dirty="0" smtClean="0">
                <a:solidFill>
                  <a:srgbClr val="FFFFFF"/>
                </a:solidFill>
              </a:rPr>
              <a:t/>
            </a:r>
            <a:br>
              <a:rPr lang="ru-RU" sz="2400" dirty="0" smtClean="0">
                <a:solidFill>
                  <a:srgbClr val="FFFFFF"/>
                </a:solidFill>
              </a:rPr>
            </a:br>
            <a:r>
              <a:rPr lang="ru-RU" sz="2400" dirty="0" smtClean="0">
                <a:solidFill>
                  <a:srgbClr val="FFFFFF"/>
                </a:solidFill>
              </a:rPr>
              <a:t>их </a:t>
            </a:r>
            <a:r>
              <a:rPr lang="ru-RU" sz="2400" dirty="0">
                <a:solidFill>
                  <a:srgbClr val="FFFFFF"/>
                </a:solidFill>
              </a:rPr>
              <a:t>территориальными органами данных обращений.</a:t>
            </a:r>
          </a:p>
          <a:p>
            <a:pPr algn="just"/>
            <a:endParaRPr lang="ru-RU" sz="2400" dirty="0" smtClean="0">
              <a:solidFill>
                <a:srgbClr val="FFFFFF"/>
              </a:solidFill>
            </a:endParaRPr>
          </a:p>
          <a:p>
            <a:pPr algn="just"/>
            <a:endParaRPr lang="ru-RU" sz="2400" dirty="0" smtClean="0">
              <a:solidFill>
                <a:srgbClr val="FFFFFF"/>
              </a:solidFill>
            </a:endParaRPr>
          </a:p>
          <a:p>
            <a:pPr algn="ctr"/>
            <a:r>
              <a:rPr lang="ru-RU" sz="2400" i="1" dirty="0" smtClean="0">
                <a:solidFill>
                  <a:srgbClr val="FFFFFF"/>
                </a:solidFill>
              </a:rPr>
              <a:t>Светлана Станиславовна </a:t>
            </a:r>
            <a:r>
              <a:rPr lang="ru-RU" sz="2400" i="1" dirty="0" err="1" smtClean="0">
                <a:solidFill>
                  <a:srgbClr val="FFFFFF"/>
                </a:solidFill>
              </a:rPr>
              <a:t>Финтисова</a:t>
            </a:r>
            <a:endParaRPr lang="ru-RU" sz="24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63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463" y="53975"/>
            <a:ext cx="10302876" cy="674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Рисунок 2" descr="принятый вариант2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261600" cy="738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369888" y="3937953"/>
            <a:ext cx="9521825" cy="23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767" tIns="48882" rIns="97767" bIns="48882">
            <a:spAutoFit/>
          </a:bodyPr>
          <a:lstStyle/>
          <a:p>
            <a:pPr algn="ctr" defTabSz="97790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СЕМИНАР С ПРЕДСТАВИТЕЛЯМИ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ДАЛЬНЕВОСТОЧНОГО ФЕДЕРАЛЬНОГО ОКРУГА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ИТОГАМ ПРОВЕДЕНИЯ 11-го ЗАСЕДАНИЯ РАБОЧЕЙ ГРУППЫ ПРИ АДМИНИСТРАЦИИ ПРЕЗИДЕНТА РОССИЙСКОЙ ФЕДЕРАЦИИ ПО КООРДИНАЦИИ И ОЦЕНКЕ РАБОТЫ С ОБРАЩЕНИЯМИ ГРАЖДАН И ОРГАНИЗАЦИЙ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3762648" y="6252663"/>
            <a:ext cx="2493970" cy="40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7767" tIns="48882" rIns="97767" bIns="48882">
            <a:spAutoFit/>
          </a:bodyPr>
          <a:lstStyle/>
          <a:p>
            <a:pPr defTabSz="977900"/>
            <a:r>
              <a:rPr lang="ru-RU" sz="2000" dirty="0" smtClean="0">
                <a:latin typeface="Arial" charset="0"/>
                <a:cs typeface="Arial" charset="0"/>
              </a:rPr>
              <a:t>22 марта 2016 </a:t>
            </a:r>
            <a:r>
              <a:rPr lang="ru-RU" sz="2000" dirty="0">
                <a:latin typeface="Arial" charset="0"/>
                <a:cs typeface="Arial" charset="0"/>
              </a:rPr>
              <a:t>года</a:t>
            </a:r>
          </a:p>
        </p:txBody>
      </p:sp>
    </p:spTree>
    <p:extLst>
      <p:ext uri="{BB962C8B-B14F-4D97-AF65-F5344CB8AC3E}">
        <p14:creationId xmlns:p14="http://schemas.microsoft.com/office/powerpoint/2010/main" val="336557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90240" y="1215342"/>
            <a:ext cx="10076110" cy="5268008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 sz="9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0240" y="1215342"/>
            <a:ext cx="10076110" cy="526800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bg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bg1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 sz="9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Rectangle 43"/>
          <p:cNvSpPr txBox="1">
            <a:spLocks noGrp="1" noChangeArrowheads="1"/>
          </p:cNvSpPr>
          <p:nvPr>
            <p:custDataLst>
              <p:tags r:id="rId1"/>
            </p:custDataLst>
          </p:nvPr>
        </p:nvSpPr>
        <p:spPr bwMode="auto">
          <a:xfrm>
            <a:off x="8226425" y="6483350"/>
            <a:ext cx="1939925" cy="258763"/>
          </a:xfrm>
          <a:prstGeom prst="rect">
            <a:avLst/>
          </a:prstGeom>
          <a:noFill/>
          <a:ln>
            <a:noFill/>
          </a:ln>
          <a:extLst/>
        </p:spPr>
        <p:txBody>
          <a:bodyPr lIns="96090" tIns="48046" rIns="96090" bIns="48046"/>
          <a:lstStyle>
            <a:lvl1pPr defTabSz="963613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27075" indent="-279400" defTabSz="963613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117600" indent="-222250" defTabSz="963613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565275" indent="-223838" defTabSz="963613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12950" indent="-223838" defTabSz="963613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470150" indent="-223838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27350" indent="-223838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384550" indent="-223838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41750" indent="-223838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fld id="{60C483EB-5DA8-4975-A565-0BB0FCF9C845}" type="slidenum">
              <a:rPr lang="ru-RU" sz="10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defRPr/>
              </a:pPr>
              <a:t>12</a:t>
            </a:fld>
            <a:endParaRPr lang="ru-RU" sz="1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2755" y="1215342"/>
            <a:ext cx="993107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600" dirty="0" smtClean="0">
              <a:solidFill>
                <a:srgbClr val="FFFFFF"/>
              </a:solidFill>
            </a:endParaRPr>
          </a:p>
          <a:p>
            <a:pPr algn="ctr"/>
            <a:r>
              <a:rPr lang="ru-RU" sz="2600" dirty="0" smtClean="0">
                <a:solidFill>
                  <a:srgbClr val="FFFFFF"/>
                </a:solidFill>
              </a:rPr>
              <a:t>О </a:t>
            </a:r>
            <a:r>
              <a:rPr lang="ru-RU" sz="2600" dirty="0">
                <a:solidFill>
                  <a:srgbClr val="FFFFFF"/>
                </a:solidFill>
              </a:rPr>
              <a:t>внесении в электронный справочник на закрытом информационном ресурсе ССТУ.РФ в сети «Интернет» информации </a:t>
            </a:r>
            <a:r>
              <a:rPr lang="ru-RU" sz="2600" dirty="0" smtClean="0">
                <a:solidFill>
                  <a:srgbClr val="FFFFFF"/>
                </a:solidFill>
              </a:rPr>
              <a:t>об </a:t>
            </a:r>
            <a:r>
              <a:rPr lang="ru-RU" sz="2600" dirty="0">
                <a:solidFill>
                  <a:srgbClr val="FFFFFF"/>
                </a:solidFill>
              </a:rPr>
              <a:t>осуществляющих публично значимые функции подведомственных (учрежденных, созданных) государственных и муниципальных учреждениях, </a:t>
            </a:r>
            <a:r>
              <a:rPr lang="ru-RU" sz="2600" dirty="0" smtClean="0">
                <a:solidFill>
                  <a:srgbClr val="FFFFFF"/>
                </a:solidFill>
              </a:rPr>
              <a:t/>
            </a:r>
            <a:br>
              <a:rPr lang="ru-RU" sz="2600" dirty="0" smtClean="0">
                <a:solidFill>
                  <a:srgbClr val="FFFFFF"/>
                </a:solidFill>
              </a:rPr>
            </a:br>
            <a:r>
              <a:rPr lang="ru-RU" sz="2600" dirty="0" smtClean="0">
                <a:solidFill>
                  <a:srgbClr val="FFFFFF"/>
                </a:solidFill>
              </a:rPr>
              <a:t>иных </a:t>
            </a:r>
            <a:r>
              <a:rPr lang="ru-RU" sz="2600" dirty="0">
                <a:solidFill>
                  <a:srgbClr val="FFFFFF"/>
                </a:solidFill>
              </a:rPr>
              <a:t>организациях.</a:t>
            </a:r>
          </a:p>
          <a:p>
            <a:pPr algn="just"/>
            <a:endParaRPr lang="ru-RU" sz="2600" dirty="0" smtClean="0">
              <a:solidFill>
                <a:srgbClr val="FFFFFF"/>
              </a:solidFill>
            </a:endParaRPr>
          </a:p>
          <a:p>
            <a:pPr algn="just"/>
            <a:endParaRPr lang="ru-RU" sz="2600" dirty="0" smtClean="0">
              <a:solidFill>
                <a:srgbClr val="FFFFFF"/>
              </a:solidFill>
            </a:endParaRPr>
          </a:p>
          <a:p>
            <a:pPr algn="ctr"/>
            <a:r>
              <a:rPr lang="ru-RU" sz="2600" i="1" dirty="0" smtClean="0">
                <a:solidFill>
                  <a:srgbClr val="FFFFFF"/>
                </a:solidFill>
              </a:rPr>
              <a:t>Наталья Николаевна Хохлова</a:t>
            </a:r>
            <a:endParaRPr lang="ru-RU" sz="26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6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90240" y="980728"/>
            <a:ext cx="10076110" cy="5502622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65821" y="1031610"/>
            <a:ext cx="9931079" cy="282943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bg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bg1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65821" y="4077072"/>
            <a:ext cx="9931079" cy="21000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bg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bg1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2248" y="232382"/>
            <a:ext cx="100041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/>
              <a:t>В </a:t>
            </a:r>
            <a:r>
              <a:rPr lang="ru-RU" sz="1800" b="1" dirty="0"/>
              <a:t>соответствии с </a:t>
            </a:r>
            <a:r>
              <a:rPr lang="ru-RU" sz="1800" b="1" dirty="0" smtClean="0"/>
              <a:t>Федеральным законом </a:t>
            </a:r>
            <a:r>
              <a:rPr lang="ru-RU" sz="1800" b="1" dirty="0"/>
              <a:t>от 2 мая 2006 года </a:t>
            </a:r>
            <a:r>
              <a:rPr lang="ru-RU" sz="1800" b="1" dirty="0" smtClean="0"/>
              <a:t>№ </a:t>
            </a:r>
            <a:r>
              <a:rPr lang="ru-RU" sz="1800" b="1" dirty="0"/>
              <a:t>59-ФЗ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«</a:t>
            </a:r>
            <a:r>
              <a:rPr lang="ru-RU" sz="1800" b="1" dirty="0"/>
              <a:t>О порядке рассмотрения обращений </a:t>
            </a:r>
            <a:r>
              <a:rPr lang="ru-RU" sz="1800" b="1" dirty="0" smtClean="0"/>
              <a:t>граждан Российской </a:t>
            </a:r>
            <a:r>
              <a:rPr lang="ru-RU" sz="1800" b="1" dirty="0"/>
              <a:t>Федерации»</a:t>
            </a:r>
          </a:p>
          <a:p>
            <a:pPr algn="just"/>
            <a:r>
              <a:rPr lang="ru-RU" sz="1800" dirty="0"/>
              <a:t> </a:t>
            </a:r>
          </a:p>
          <a:p>
            <a:pPr algn="just"/>
            <a:endParaRPr lang="ru-RU" sz="1800" dirty="0"/>
          </a:p>
        </p:txBody>
      </p:sp>
      <p:sp>
        <p:nvSpPr>
          <p:cNvPr id="4" name="Rectangle 43"/>
          <p:cNvSpPr txBox="1">
            <a:spLocks noGrp="1" noChangeArrowheads="1"/>
          </p:cNvSpPr>
          <p:nvPr>
            <p:custDataLst>
              <p:tags r:id="rId1"/>
            </p:custDataLst>
          </p:nvPr>
        </p:nvSpPr>
        <p:spPr bwMode="auto">
          <a:xfrm>
            <a:off x="8226425" y="6483350"/>
            <a:ext cx="1939925" cy="258763"/>
          </a:xfrm>
          <a:prstGeom prst="rect">
            <a:avLst/>
          </a:prstGeom>
          <a:noFill/>
          <a:ln>
            <a:noFill/>
          </a:ln>
          <a:extLst/>
        </p:spPr>
        <p:txBody>
          <a:bodyPr lIns="96090" tIns="48046" rIns="96090" bIns="48046"/>
          <a:lstStyle>
            <a:lvl1pPr defTabSz="963613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27075" indent="-279400" defTabSz="963613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117600" indent="-222250" defTabSz="963613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565275" indent="-223838" defTabSz="963613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12950" indent="-223838" defTabSz="963613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470150" indent="-223838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27350" indent="-223838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384550" indent="-223838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41750" indent="-223838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fld id="{60C483EB-5DA8-4975-A565-0BB0FCF9C845}" type="slidenum">
              <a:rPr lang="ru-RU" sz="10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defRPr/>
              </a:pPr>
              <a:t>13</a:t>
            </a:fld>
            <a:endParaRPr lang="ru-RU" sz="1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4607" y="1060281"/>
            <a:ext cx="991229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/>
              <a:t>Статья </a:t>
            </a:r>
            <a:r>
              <a:rPr lang="ru-RU" sz="1600" b="1" dirty="0"/>
              <a:t>1</a:t>
            </a:r>
            <a:r>
              <a:rPr lang="ru-RU" sz="1600" dirty="0"/>
              <a:t>.</a:t>
            </a:r>
            <a:r>
              <a:rPr lang="ru-RU" sz="1600" b="1" dirty="0"/>
              <a:t> Сфера применения настоящего Федерального закона</a:t>
            </a:r>
            <a:endParaRPr lang="ru-RU" sz="1600" dirty="0"/>
          </a:p>
          <a:p>
            <a:pPr algn="just"/>
            <a:r>
              <a:rPr lang="ru-RU" sz="1600" dirty="0" smtClean="0"/>
              <a:t>4. Установленный настоящим Федеральным законом </a:t>
            </a:r>
            <a:r>
              <a:rPr lang="ru-RU" sz="1600" b="1" dirty="0" smtClean="0"/>
              <a:t>порядок рассмотрения обращений граждан </a:t>
            </a:r>
            <a:r>
              <a:rPr lang="ru-RU" sz="1600" dirty="0" smtClean="0"/>
              <a:t>государственными органами, органами местного самоуправления </a:t>
            </a:r>
            <a:br>
              <a:rPr lang="ru-RU" sz="1600" dirty="0" smtClean="0"/>
            </a:br>
            <a:r>
              <a:rPr lang="ru-RU" sz="1600" dirty="0" smtClean="0"/>
              <a:t>и должностными лицами </a:t>
            </a:r>
            <a:r>
              <a:rPr lang="ru-RU" sz="1600" b="1" dirty="0" smtClean="0"/>
              <a:t>распространяется</a:t>
            </a:r>
            <a:r>
              <a:rPr lang="ru-RU" sz="1600" dirty="0" smtClean="0"/>
              <a:t> на правоотношения, связанные </a:t>
            </a:r>
            <a:br>
              <a:rPr lang="ru-RU" sz="1600" dirty="0" smtClean="0"/>
            </a:br>
            <a:r>
              <a:rPr lang="ru-RU" sz="1600" dirty="0" smtClean="0"/>
              <a:t>с рассмотрением указанными органами, должностными лицами обращений объединений граждан, в том числе юридических лиц, а </a:t>
            </a:r>
            <a:r>
              <a:rPr lang="ru-RU" sz="1600" b="1" dirty="0" smtClean="0"/>
              <a:t>также на правоотношения, связанные </a:t>
            </a:r>
            <a:br>
              <a:rPr lang="ru-RU" sz="1600" b="1" dirty="0" smtClean="0"/>
            </a:br>
            <a:r>
              <a:rPr lang="ru-RU" sz="1600" b="1" dirty="0" smtClean="0"/>
              <a:t>с рассмотрением обращений</a:t>
            </a:r>
            <a:r>
              <a:rPr lang="ru-RU" sz="1600" dirty="0" smtClean="0"/>
              <a:t> граждан, объединений граждан, в том числе юридических лиц, </a:t>
            </a:r>
            <a:r>
              <a:rPr lang="ru-RU" sz="1600" b="1" dirty="0" smtClean="0"/>
              <a:t>осуществляющими публично значимые функции государственными и муниципальными учреждениями, иными организациями </a:t>
            </a:r>
            <a:br>
              <a:rPr lang="ru-RU" sz="1600" b="1" dirty="0" smtClean="0"/>
            </a:br>
            <a:r>
              <a:rPr lang="ru-RU" sz="1600" b="1" dirty="0" smtClean="0"/>
              <a:t>и их должностными лицами</a:t>
            </a:r>
            <a:r>
              <a:rPr lang="ru-RU" sz="1600" dirty="0" smtClean="0"/>
              <a:t>.</a:t>
            </a:r>
          </a:p>
          <a:p>
            <a:pPr algn="just"/>
            <a:r>
              <a:rPr lang="ru-RU" sz="1600" dirty="0" smtClean="0"/>
              <a:t>(</a:t>
            </a:r>
            <a:r>
              <a:rPr lang="ru-RU" sz="1600" dirty="0"/>
              <a:t>часть 4 введена Федеральным законом от 07.05.2013 № 80-ФЗ)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8759" y="4149080"/>
            <a:ext cx="99310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Статья 2</a:t>
            </a:r>
            <a:r>
              <a:rPr lang="ru-RU" sz="1600" dirty="0"/>
              <a:t>.</a:t>
            </a:r>
            <a:r>
              <a:rPr lang="ru-RU" sz="1600" b="1" dirty="0"/>
              <a:t> Право граждан на обращение</a:t>
            </a:r>
          </a:p>
          <a:p>
            <a:pPr algn="just"/>
            <a:r>
              <a:rPr lang="ru-RU" sz="1600" dirty="0"/>
              <a:t>1. </a:t>
            </a:r>
            <a:r>
              <a:rPr lang="ru-RU" sz="1600" b="1" dirty="0"/>
              <a:t>Граждане имеют право обращаться лично, а также направлять </a:t>
            </a:r>
            <a:r>
              <a:rPr lang="ru-RU" sz="1600" dirty="0"/>
              <a:t>индивидуальные </a:t>
            </a:r>
            <a:r>
              <a:rPr lang="ru-RU" sz="1600" dirty="0" smtClean="0"/>
              <a:t>и </a:t>
            </a:r>
            <a:r>
              <a:rPr lang="ru-RU" sz="1600" dirty="0"/>
              <a:t>коллективные </a:t>
            </a:r>
            <a:r>
              <a:rPr lang="ru-RU" sz="1600" b="1" dirty="0"/>
              <a:t>обращения</a:t>
            </a:r>
            <a:r>
              <a:rPr lang="ru-RU" sz="1600" dirty="0"/>
              <a:t>, включая обращения объединений граждан, в том числе юридических лиц, в государственные органы, органы местного самоуправления </a:t>
            </a:r>
            <a:r>
              <a:rPr lang="ru-RU" sz="1600" dirty="0" smtClean="0"/>
              <a:t>и </a:t>
            </a:r>
            <a:r>
              <a:rPr lang="ru-RU" sz="1600" dirty="0"/>
              <a:t>их должностным лицам, </a:t>
            </a:r>
            <a:r>
              <a:rPr lang="ru-RU" sz="1600" b="1" dirty="0"/>
              <a:t>в государственные и муниципальные учреждения </a:t>
            </a:r>
            <a:r>
              <a:rPr lang="ru-RU" sz="1600" b="1" dirty="0" smtClean="0"/>
              <a:t>и </a:t>
            </a:r>
            <a:r>
              <a:rPr lang="ru-RU" sz="1600" b="1" dirty="0"/>
              <a:t>иные организации, на которые возложено осуществление публично значимых функций, и их должностным лицам</a:t>
            </a:r>
            <a:r>
              <a:rPr lang="ru-RU" sz="1600" dirty="0"/>
              <a:t>.</a:t>
            </a:r>
          </a:p>
          <a:p>
            <a:pPr algn="just"/>
            <a:r>
              <a:rPr lang="ru-RU" sz="1600" dirty="0"/>
              <a:t>(часть 1 в ред. Федерального закона от 07.05.2013 № 80-ФЗ)</a:t>
            </a:r>
          </a:p>
        </p:txBody>
      </p:sp>
    </p:spTree>
    <p:extLst>
      <p:ext uri="{BB962C8B-B14F-4D97-AF65-F5344CB8AC3E}">
        <p14:creationId xmlns:p14="http://schemas.microsoft.com/office/powerpoint/2010/main" val="367384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90240" y="1215342"/>
            <a:ext cx="10076110" cy="5268008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65821" y="2141316"/>
            <a:ext cx="9931079" cy="22802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bg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bg1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65821" y="4560426"/>
            <a:ext cx="9931079" cy="178361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bg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bg1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2248" y="116632"/>
            <a:ext cx="10004102" cy="639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/>
              <a:t>В </a:t>
            </a:r>
            <a:r>
              <a:rPr lang="ru-RU" sz="1800" b="1" dirty="0"/>
              <a:t>соответствии с решением рабочей группы при Администрации </a:t>
            </a:r>
            <a:r>
              <a:rPr lang="ru-RU" sz="1800" b="1" dirty="0" smtClean="0"/>
              <a:t>Президента </a:t>
            </a:r>
            <a:r>
              <a:rPr lang="ru-RU" sz="1800" b="1" dirty="0"/>
              <a:t>Российской Федерации по координации и оценке работы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с </a:t>
            </a:r>
            <a:r>
              <a:rPr lang="ru-RU" sz="1800" b="1" dirty="0"/>
              <a:t>обращениями граждан и организаций от 25 февраля 2016 года</a:t>
            </a:r>
          </a:p>
          <a:p>
            <a:pPr algn="just"/>
            <a:r>
              <a:rPr lang="ru-RU" sz="1800" dirty="0"/>
              <a:t> </a:t>
            </a:r>
          </a:p>
          <a:p>
            <a:pPr algn="just">
              <a:lnSpc>
                <a:spcPct val="90000"/>
              </a:lnSpc>
            </a:pPr>
            <a:r>
              <a:rPr lang="ru-RU" sz="1800" b="1" dirty="0"/>
              <a:t>2.</a:t>
            </a:r>
            <a:r>
              <a:rPr lang="ru-RU" sz="1800" dirty="0"/>
              <a:t> </a:t>
            </a:r>
            <a:r>
              <a:rPr lang="ru-RU" sz="1800" i="1" dirty="0"/>
              <a:t>В целях дальнейшего совершенствования работы с обращениями российских </a:t>
            </a: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1800" i="1" dirty="0" smtClean="0"/>
              <a:t>и </a:t>
            </a:r>
            <a:r>
              <a:rPr lang="ru-RU" sz="1800" i="1" dirty="0"/>
              <a:t>иностранных граждан, лиц без гражданства, объединений граждан, </a:t>
            </a: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1800" i="1" dirty="0" smtClean="0"/>
              <a:t>в </a:t>
            </a:r>
            <a:r>
              <a:rPr lang="ru-RU" sz="1800" i="1" dirty="0"/>
              <a:t>том числе юридических лиц</a:t>
            </a:r>
            <a:r>
              <a:rPr lang="ru-RU" sz="1800" i="1" dirty="0" smtClean="0"/>
              <a:t>:</a:t>
            </a:r>
          </a:p>
          <a:p>
            <a:pPr algn="just">
              <a:lnSpc>
                <a:spcPct val="90000"/>
              </a:lnSpc>
            </a:pPr>
            <a:endParaRPr lang="ru-RU" sz="1800" dirty="0"/>
          </a:p>
          <a:p>
            <a:pPr algn="just"/>
            <a:r>
              <a:rPr lang="ru-RU" sz="1700" b="1" dirty="0" smtClean="0"/>
              <a:t>2.2</a:t>
            </a:r>
            <a:r>
              <a:rPr lang="ru-RU" sz="1700" b="1" dirty="0"/>
              <a:t>.</a:t>
            </a:r>
            <a:r>
              <a:rPr lang="ru-RU" sz="1700" dirty="0"/>
              <a:t> рекомендовать государственным органам и органам местного самоуправления вносить в электронный справочник на закрытом информационном ресурсе ССТУ.РФ </a:t>
            </a:r>
            <a:r>
              <a:rPr lang="ru-RU" sz="1700" dirty="0" smtClean="0"/>
              <a:t/>
            </a:r>
            <a:br>
              <a:rPr lang="ru-RU" sz="1700" dirty="0" smtClean="0"/>
            </a:br>
            <a:r>
              <a:rPr lang="ru-RU" sz="1700" dirty="0" smtClean="0"/>
              <a:t>в </a:t>
            </a:r>
            <a:r>
              <a:rPr lang="ru-RU" sz="1700" dirty="0"/>
              <a:t>сети «Интернет» информацию </a:t>
            </a:r>
            <a:r>
              <a:rPr lang="ru-RU" sz="1700" dirty="0" smtClean="0"/>
              <a:t>об </a:t>
            </a:r>
            <a:r>
              <a:rPr lang="ru-RU" sz="1700" dirty="0"/>
              <a:t>осуществляющих публично значимые функции подведомственных (учрежденных, созданных) государственных </a:t>
            </a:r>
            <a:r>
              <a:rPr lang="ru-RU" sz="1700" dirty="0" smtClean="0"/>
              <a:t>и </a:t>
            </a:r>
            <a:r>
              <a:rPr lang="ru-RU" sz="1700" dirty="0"/>
              <a:t>муниципальных учреждениях, иных организациях в целях осуществления оценки результатов рассмотрения ими обращений российских и иностранных граждан, лиц </a:t>
            </a:r>
            <a:r>
              <a:rPr lang="ru-RU" sz="1700" dirty="0" smtClean="0"/>
              <a:t/>
            </a:r>
            <a:br>
              <a:rPr lang="ru-RU" sz="1700" dirty="0" smtClean="0"/>
            </a:br>
            <a:r>
              <a:rPr lang="ru-RU" sz="1700" dirty="0" smtClean="0"/>
              <a:t>без </a:t>
            </a:r>
            <a:r>
              <a:rPr lang="ru-RU" sz="1700" dirty="0"/>
              <a:t>гражданства, объединений граждан, в том числе юридических лиц, адресованных </a:t>
            </a:r>
            <a:r>
              <a:rPr lang="ru-RU" sz="1700" dirty="0" smtClean="0"/>
              <a:t>Президенту </a:t>
            </a:r>
            <a:r>
              <a:rPr lang="ru-RU" sz="1700" dirty="0"/>
              <a:t>Российской Федерации, и принятых по ним </a:t>
            </a:r>
            <a:r>
              <a:rPr lang="ru-RU" sz="1700" dirty="0" smtClean="0"/>
              <a:t>мер;</a:t>
            </a:r>
            <a:endParaRPr lang="ru-RU" sz="1700" dirty="0"/>
          </a:p>
          <a:p>
            <a:pPr algn="just"/>
            <a:endParaRPr lang="ru-RU" sz="1700" dirty="0" smtClean="0"/>
          </a:p>
          <a:p>
            <a:pPr algn="just"/>
            <a:r>
              <a:rPr lang="ru-RU" sz="1700" b="1" dirty="0" smtClean="0"/>
              <a:t>2.3</a:t>
            </a:r>
            <a:r>
              <a:rPr lang="ru-RU" sz="1700" b="1" dirty="0"/>
              <a:t>.</a:t>
            </a:r>
            <a:r>
              <a:rPr lang="ru-RU" sz="1700" dirty="0"/>
              <a:t> поручить Управлению Президента Российской Федерации по работе </a:t>
            </a:r>
            <a:r>
              <a:rPr lang="ru-RU" sz="1700" dirty="0" smtClean="0"/>
              <a:t/>
            </a:r>
            <a:br>
              <a:rPr lang="ru-RU" sz="1700" dirty="0" smtClean="0"/>
            </a:br>
            <a:r>
              <a:rPr lang="ru-RU" sz="1700" dirty="0" smtClean="0"/>
              <a:t>с </a:t>
            </a:r>
            <a:r>
              <a:rPr lang="ru-RU" sz="1700" dirty="0"/>
              <a:t>обращениями граждан и организаций обеспечить до 1 марта 2016 года возможность размещения государственными органами и органами местного самоуправления в электронном справочнике на закрытом информационном </a:t>
            </a:r>
            <a:r>
              <a:rPr lang="ru-RU" sz="1700" dirty="0" smtClean="0"/>
              <a:t/>
            </a:r>
            <a:br>
              <a:rPr lang="ru-RU" sz="1700" dirty="0" smtClean="0"/>
            </a:br>
            <a:r>
              <a:rPr lang="ru-RU" sz="1700" dirty="0" smtClean="0"/>
              <a:t>ресурсе </a:t>
            </a:r>
            <a:r>
              <a:rPr lang="ru-RU" sz="1700" dirty="0"/>
              <a:t>ССТУ.РФ в сети «Интернет» информации, предусмотренной </a:t>
            </a:r>
            <a:r>
              <a:rPr lang="ru-RU" sz="1700" dirty="0" smtClean="0"/>
              <a:t/>
            </a:r>
            <a:br>
              <a:rPr lang="ru-RU" sz="1700" dirty="0" smtClean="0"/>
            </a:br>
            <a:r>
              <a:rPr lang="ru-RU" sz="1700" dirty="0" smtClean="0"/>
              <a:t>подпунктом </a:t>
            </a:r>
            <a:r>
              <a:rPr lang="ru-RU" sz="1700" dirty="0"/>
              <a:t>2.2 пункта 2 настоящего решения.</a:t>
            </a:r>
          </a:p>
          <a:p>
            <a:pPr algn="just"/>
            <a:endParaRPr lang="ru-RU" sz="1800" dirty="0"/>
          </a:p>
        </p:txBody>
      </p:sp>
      <p:sp>
        <p:nvSpPr>
          <p:cNvPr id="4" name="Rectangle 43"/>
          <p:cNvSpPr txBox="1">
            <a:spLocks noGrp="1" noChangeArrowheads="1"/>
          </p:cNvSpPr>
          <p:nvPr>
            <p:custDataLst>
              <p:tags r:id="rId1"/>
            </p:custDataLst>
          </p:nvPr>
        </p:nvSpPr>
        <p:spPr bwMode="auto">
          <a:xfrm>
            <a:off x="8226425" y="6483350"/>
            <a:ext cx="1939925" cy="258763"/>
          </a:xfrm>
          <a:prstGeom prst="rect">
            <a:avLst/>
          </a:prstGeom>
          <a:noFill/>
          <a:ln>
            <a:noFill/>
          </a:ln>
          <a:extLst/>
        </p:spPr>
        <p:txBody>
          <a:bodyPr lIns="96090" tIns="48046" rIns="96090" bIns="48046"/>
          <a:lstStyle>
            <a:lvl1pPr defTabSz="963613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27075" indent="-279400" defTabSz="963613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117600" indent="-222250" defTabSz="963613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565275" indent="-223838" defTabSz="963613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12950" indent="-223838" defTabSz="963613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470150" indent="-223838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27350" indent="-223838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384550" indent="-223838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41750" indent="-223838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fld id="{60C483EB-5DA8-4975-A565-0BB0FCF9C845}" type="slidenum">
              <a:rPr lang="ru-RU" sz="10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defRPr/>
              </a:pPr>
              <a:t>14</a:t>
            </a:fld>
            <a:endParaRPr lang="ru-RU" sz="1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72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7688" y="104775"/>
            <a:ext cx="10024949" cy="661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85902" tIns="48878" rIns="485902" bIns="48878" anchor="ctr"/>
          <a:lstStyle/>
          <a:p>
            <a:pPr indent="487363" algn="ctr" defTabSz="977900"/>
            <a:endParaRPr lang="ru-RU" sz="1600" b="1" dirty="0">
              <a:solidFill>
                <a:srgbClr val="FFFFFF"/>
              </a:solidFill>
              <a:latin typeface="Arial" charset="0"/>
            </a:endParaRPr>
          </a:p>
          <a:p>
            <a:pPr indent="487363" algn="ctr" defTabSz="977900"/>
            <a:endParaRPr lang="ru-RU" sz="2000" b="1" dirty="0">
              <a:solidFill>
                <a:srgbClr val="FFFFFF"/>
              </a:solidFill>
              <a:latin typeface="Times New Roman" pitchFamily="18" charset="0"/>
            </a:endParaRPr>
          </a:p>
          <a:p>
            <a:pPr indent="487363" algn="ctr" defTabSz="977900"/>
            <a:endParaRPr lang="ru-RU" sz="1600" dirty="0">
              <a:solidFill>
                <a:srgbClr val="FFFFFF"/>
              </a:solidFill>
              <a:latin typeface="Times New Roman" pitchFamily="18" charset="0"/>
            </a:endParaRPr>
          </a:p>
          <a:p>
            <a:pPr indent="487363" algn="ctr" defTabSz="977900"/>
            <a:endParaRPr lang="ru-RU" sz="16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50088" y="257175"/>
            <a:ext cx="10024949" cy="661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85902" tIns="48878" rIns="485902" bIns="48878" anchor="ctr"/>
          <a:lstStyle/>
          <a:p>
            <a:pPr indent="487363" algn="ctr" defTabSz="977900"/>
            <a:endParaRPr lang="ru-RU" sz="1600" b="1" dirty="0">
              <a:solidFill>
                <a:srgbClr val="FFFFFF"/>
              </a:solidFill>
              <a:latin typeface="Arial" charset="0"/>
            </a:endParaRPr>
          </a:p>
          <a:p>
            <a:pPr indent="487363" algn="ctr" defTabSz="977900"/>
            <a:endParaRPr lang="ru-RU" sz="2000" b="1" dirty="0">
              <a:solidFill>
                <a:srgbClr val="FFFFFF"/>
              </a:solidFill>
              <a:latin typeface="Times New Roman" pitchFamily="18" charset="0"/>
            </a:endParaRPr>
          </a:p>
          <a:p>
            <a:pPr indent="487363" algn="ctr" defTabSz="977900"/>
            <a:endParaRPr lang="ru-RU" sz="1600" dirty="0">
              <a:solidFill>
                <a:srgbClr val="FFFFFF"/>
              </a:solidFill>
              <a:latin typeface="Times New Roman" pitchFamily="18" charset="0"/>
            </a:endParaRPr>
          </a:p>
          <a:p>
            <a:pPr indent="487363" algn="ctr" defTabSz="977900"/>
            <a:endParaRPr lang="ru-RU" sz="16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0"/>
            <a:ext cx="10261599" cy="674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85902" tIns="48878" rIns="485902" bIns="48878" anchor="ctr"/>
          <a:lstStyle/>
          <a:p>
            <a:pPr indent="487363" algn="ctr" defTabSz="977900"/>
            <a:endParaRPr lang="ru-RU" sz="1600" b="1" dirty="0">
              <a:solidFill>
                <a:srgbClr val="FFFFFF"/>
              </a:solidFill>
              <a:latin typeface="Arial" charset="0"/>
            </a:endParaRPr>
          </a:p>
          <a:p>
            <a:pPr indent="487363" algn="ctr" defTabSz="977900"/>
            <a:endParaRPr lang="ru-RU" sz="2000" b="1" dirty="0">
              <a:solidFill>
                <a:srgbClr val="FFFFFF"/>
              </a:solidFill>
              <a:latin typeface="Times New Roman" pitchFamily="18" charset="0"/>
            </a:endParaRPr>
          </a:p>
          <a:p>
            <a:pPr indent="487363" algn="ctr" defTabSz="977900"/>
            <a:endParaRPr lang="ru-RU" sz="1600" dirty="0">
              <a:solidFill>
                <a:srgbClr val="FFFFFF"/>
              </a:solidFill>
              <a:latin typeface="Times New Roman" pitchFamily="18" charset="0"/>
            </a:endParaRPr>
          </a:p>
          <a:p>
            <a:pPr indent="487363" algn="ctr" defTabSz="977900"/>
            <a:endParaRPr lang="ru-RU" sz="16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" name="Rectangle 43"/>
          <p:cNvSpPr txBox="1">
            <a:spLocks noGrp="1" noChangeArrowheads="1"/>
          </p:cNvSpPr>
          <p:nvPr>
            <p:custDataLst>
              <p:tags r:id="rId1"/>
            </p:custDataLst>
          </p:nvPr>
        </p:nvSpPr>
        <p:spPr bwMode="auto">
          <a:xfrm>
            <a:off x="8226425" y="6483350"/>
            <a:ext cx="1939925" cy="258763"/>
          </a:xfrm>
          <a:prstGeom prst="rect">
            <a:avLst/>
          </a:prstGeom>
          <a:noFill/>
          <a:ln>
            <a:noFill/>
          </a:ln>
          <a:extLst/>
        </p:spPr>
        <p:txBody>
          <a:bodyPr lIns="96090" tIns="48046" rIns="96090" bIns="48046"/>
          <a:lstStyle>
            <a:lvl1pPr defTabSz="963613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27075" indent="-279400" defTabSz="963613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117600" indent="-222250" defTabSz="963613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565275" indent="-223838" defTabSz="963613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12950" indent="-223838" defTabSz="963613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470150" indent="-223838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27350" indent="-223838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384550" indent="-223838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41750" indent="-223838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fld id="{60C483EB-5DA8-4975-A565-0BB0FCF9C845}" type="slidenum">
              <a:rPr lang="ru-RU" sz="10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defRPr/>
              </a:pPr>
              <a:t>15</a:t>
            </a:fld>
            <a:endParaRPr lang="ru-RU" sz="1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" y="870249"/>
            <a:ext cx="10058400" cy="5655095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2453" y="39252"/>
            <a:ext cx="1026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С </a:t>
            </a:r>
            <a:r>
              <a:rPr lang="ru-RU" sz="1600" b="1" dirty="0">
                <a:solidFill>
                  <a:srgbClr val="FFFF00"/>
                </a:solidFill>
              </a:rPr>
              <a:t>1 марта 2016 года </a:t>
            </a:r>
            <a:r>
              <a:rPr lang="ru-RU" sz="1600" dirty="0" smtClean="0"/>
              <a:t>в </a:t>
            </a:r>
            <a:r>
              <a:rPr lang="ru-RU" sz="1600" dirty="0"/>
              <a:t>электронном справочнике на закрытом информационном ресурсе ССТУ.РФ в сети «Интернет</a:t>
            </a:r>
            <a:r>
              <a:rPr lang="ru-RU" sz="1600" dirty="0" smtClean="0"/>
              <a:t>» обеспечена </a:t>
            </a:r>
            <a:r>
              <a:rPr lang="ru-RU" sz="1600" dirty="0"/>
              <a:t>возможность размещения государственными органами и органами местного самоуправления </a:t>
            </a:r>
            <a:r>
              <a:rPr lang="ru-RU" sz="1600" dirty="0" smtClean="0"/>
              <a:t>соответствующей информации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9397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53728" y="332657"/>
            <a:ext cx="10076110" cy="6150694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26243" y="3877519"/>
            <a:ext cx="9931079" cy="24665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bg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bg1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946" y="404664"/>
            <a:ext cx="10004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/>
              <a:t>При первом </a:t>
            </a:r>
            <a:r>
              <a:rPr lang="ru-RU" sz="1800" b="1" dirty="0" smtClean="0"/>
              <a:t>добавлении данных об учреждении или организации </a:t>
            </a:r>
            <a:br>
              <a:rPr lang="ru-RU" sz="1800" b="1" dirty="0" smtClean="0"/>
            </a:br>
            <a:r>
              <a:rPr lang="ru-RU" sz="1800" b="1" dirty="0" smtClean="0"/>
              <a:t>в папке соответствующего органа </a:t>
            </a:r>
            <a:r>
              <a:rPr lang="ru-RU" sz="1800" b="1" dirty="0"/>
              <a:t>на портале будет создана папка</a:t>
            </a:r>
            <a:r>
              <a:rPr lang="ru-RU" sz="1800" dirty="0" smtClean="0"/>
              <a:t>:</a:t>
            </a:r>
            <a:endParaRPr lang="ru-RU" sz="1800" dirty="0"/>
          </a:p>
        </p:txBody>
      </p:sp>
      <p:sp>
        <p:nvSpPr>
          <p:cNvPr id="4" name="Rectangle 43"/>
          <p:cNvSpPr txBox="1">
            <a:spLocks noGrp="1" noChangeArrowheads="1"/>
          </p:cNvSpPr>
          <p:nvPr>
            <p:custDataLst>
              <p:tags r:id="rId1"/>
            </p:custDataLst>
          </p:nvPr>
        </p:nvSpPr>
        <p:spPr bwMode="auto">
          <a:xfrm>
            <a:off x="8226425" y="6483350"/>
            <a:ext cx="1939925" cy="258763"/>
          </a:xfrm>
          <a:prstGeom prst="rect">
            <a:avLst/>
          </a:prstGeom>
          <a:noFill/>
          <a:ln>
            <a:noFill/>
          </a:ln>
          <a:extLst/>
        </p:spPr>
        <p:txBody>
          <a:bodyPr lIns="96090" tIns="48046" rIns="96090" bIns="48046"/>
          <a:lstStyle>
            <a:lvl1pPr defTabSz="963613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27075" indent="-279400" defTabSz="963613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117600" indent="-222250" defTabSz="963613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565275" indent="-223838" defTabSz="963613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12950" indent="-223838" defTabSz="963613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470150" indent="-223838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27350" indent="-223838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384550" indent="-223838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41750" indent="-223838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fld id="{60C483EB-5DA8-4975-A565-0BB0FCF9C845}" type="slidenum">
              <a:rPr lang="ru-RU" sz="10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defRPr/>
              </a:pPr>
              <a:t>16</a:t>
            </a:fld>
            <a:endParaRPr lang="ru-RU" sz="1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8574" y="3927942"/>
            <a:ext cx="9931079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1700" dirty="0" smtClean="0"/>
              <a:t>наименование </a:t>
            </a:r>
            <a:r>
              <a:rPr lang="ru-RU" sz="1700" dirty="0"/>
              <a:t>учреждения или организации;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700" dirty="0"/>
              <a:t>юридический адрес;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700" dirty="0"/>
              <a:t>адрес приемной для граждан;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700" dirty="0"/>
              <a:t>компетенцию;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700" dirty="0"/>
              <a:t>информацию о руководителе;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700" dirty="0"/>
              <a:t>определить уполномоченных лиц, ответственных за:</a:t>
            </a:r>
          </a:p>
          <a:p>
            <a:pPr marL="741363" lvl="1" indent="-285750">
              <a:buFont typeface="Wingdings" pitchFamily="2" charset="2"/>
              <a:buChar char="Ø"/>
            </a:pPr>
            <a:r>
              <a:rPr lang="ru-RU" sz="1700" dirty="0"/>
              <a:t>проведение приемов граждан; </a:t>
            </a:r>
          </a:p>
          <a:p>
            <a:pPr marL="741363" lvl="1" indent="-285750">
              <a:buFont typeface="Wingdings" pitchFamily="2" charset="2"/>
              <a:buChar char="Ø"/>
            </a:pPr>
            <a:r>
              <a:rPr lang="ru-RU" sz="1700" dirty="0"/>
              <a:t>за актуализацию данных; </a:t>
            </a:r>
          </a:p>
          <a:p>
            <a:pPr marL="741363" lvl="1" indent="-285750">
              <a:buFont typeface="Wingdings" pitchFamily="2" charset="2"/>
              <a:buChar char="Ø"/>
            </a:pPr>
            <a:r>
              <a:rPr lang="ru-RU" sz="1700" dirty="0"/>
              <a:t>за заполнение отчетов.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6243" y="3454171"/>
            <a:ext cx="9914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/>
              <a:t>Необходимо </a:t>
            </a:r>
            <a:r>
              <a:rPr lang="ru-RU" sz="1800" b="1" dirty="0" smtClean="0"/>
              <a:t>ввести в электронный справочник</a:t>
            </a:r>
            <a:r>
              <a:rPr lang="ru-RU" sz="1800" dirty="0" smtClean="0"/>
              <a:t>:</a:t>
            </a:r>
            <a:endParaRPr lang="ru-RU" sz="1800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58312" y="1844824"/>
            <a:ext cx="4612448" cy="1407866"/>
          </a:xfrm>
          <a:prstGeom prst="rect">
            <a:avLst/>
          </a:prstGeom>
          <a:gradFill>
            <a:gsLst>
              <a:gs pos="0">
                <a:schemeClr val="bg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bg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bg1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</a:gra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800" dirty="0"/>
              <a:t>Государственные учреждения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и </a:t>
            </a:r>
            <a:r>
              <a:rPr lang="ru-RU" sz="1800" dirty="0"/>
              <a:t>иные организации,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осуществляющие </a:t>
            </a:r>
            <a:br>
              <a:rPr lang="ru-RU" sz="1800" dirty="0" smtClean="0"/>
            </a:br>
            <a:r>
              <a:rPr lang="ru-RU" sz="1800" dirty="0" smtClean="0"/>
              <a:t>публично </a:t>
            </a:r>
            <a:r>
              <a:rPr lang="ru-RU" sz="1800" dirty="0"/>
              <a:t>значимые функции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5490840" y="1844824"/>
            <a:ext cx="4549998" cy="1407866"/>
          </a:xfrm>
          <a:prstGeom prst="rect">
            <a:avLst/>
          </a:prstGeom>
          <a:gradFill>
            <a:gsLst>
              <a:gs pos="0">
                <a:schemeClr val="bg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bg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bg1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</a:gra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800" dirty="0"/>
              <a:t>Муниципальные</a:t>
            </a:r>
            <a:r>
              <a:rPr lang="ru-RU" sz="900" dirty="0"/>
              <a:t> </a:t>
            </a:r>
            <a:r>
              <a:rPr lang="ru-RU" sz="1800" dirty="0"/>
              <a:t>учреждения </a:t>
            </a:r>
            <a:br>
              <a:rPr lang="ru-RU" sz="1800" dirty="0"/>
            </a:br>
            <a:r>
              <a:rPr lang="ru-RU" sz="1800" dirty="0"/>
              <a:t>и иные организации,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осуществляющие 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публично значимые функции</a:t>
            </a:r>
          </a:p>
        </p:txBody>
      </p:sp>
      <p:sp>
        <p:nvSpPr>
          <p:cNvPr id="12" name="Стрелка вниз 11"/>
          <p:cNvSpPr/>
          <p:nvPr/>
        </p:nvSpPr>
        <p:spPr bwMode="auto">
          <a:xfrm>
            <a:off x="2093020" y="1052736"/>
            <a:ext cx="805532" cy="720080"/>
          </a:xfrm>
          <a:prstGeom prst="downArrow">
            <a:avLst/>
          </a:prstGeom>
          <a:gradFill>
            <a:gsLst>
              <a:gs pos="0">
                <a:schemeClr val="bg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bg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bg1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</a:gradFill>
          <a:ln w="19050">
            <a:solidFill>
              <a:schemeClr val="tx1"/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 bwMode="auto">
          <a:xfrm>
            <a:off x="7205588" y="1052736"/>
            <a:ext cx="805532" cy="720080"/>
          </a:xfrm>
          <a:prstGeom prst="downArrow">
            <a:avLst/>
          </a:prstGeom>
          <a:gradFill>
            <a:gsLst>
              <a:gs pos="0">
                <a:schemeClr val="bg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bg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bg1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</a:gradFill>
          <a:ln w="19050">
            <a:solidFill>
              <a:schemeClr val="tx1"/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75371" y="2420888"/>
            <a:ext cx="715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i="1" dirty="0" smtClean="0"/>
              <a:t>или</a:t>
            </a:r>
            <a:endParaRPr lang="ru-RU" sz="1800" i="1" dirty="0"/>
          </a:p>
        </p:txBody>
      </p:sp>
    </p:spTree>
    <p:extLst>
      <p:ext uri="{BB962C8B-B14F-4D97-AF65-F5344CB8AC3E}">
        <p14:creationId xmlns:p14="http://schemas.microsoft.com/office/powerpoint/2010/main" val="140032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24675" y="104775"/>
            <a:ext cx="10024949" cy="663733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bg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bg1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lIns="485902" tIns="48878" rIns="485902" bIns="48878" anchor="ctr"/>
          <a:lstStyle/>
          <a:p>
            <a:pPr indent="487363" algn="ctr" defTabSz="977900"/>
            <a:endParaRPr lang="ru-RU" sz="1600" b="1" dirty="0">
              <a:solidFill>
                <a:srgbClr val="FFFFFF"/>
              </a:solidFill>
              <a:latin typeface="Arial" charset="0"/>
            </a:endParaRPr>
          </a:p>
          <a:p>
            <a:pPr indent="487363" algn="ctr" defTabSz="977900"/>
            <a:endParaRPr lang="ru-RU" sz="2000" b="1" dirty="0">
              <a:solidFill>
                <a:srgbClr val="FFFFFF"/>
              </a:solidFill>
              <a:latin typeface="Times New Roman" pitchFamily="18" charset="0"/>
            </a:endParaRPr>
          </a:p>
          <a:p>
            <a:pPr indent="487363" algn="ctr" defTabSz="977900"/>
            <a:endParaRPr lang="ru-RU" sz="1600" dirty="0">
              <a:solidFill>
                <a:srgbClr val="FFFFFF"/>
              </a:solidFill>
              <a:latin typeface="Times New Roman" pitchFamily="18" charset="0"/>
            </a:endParaRPr>
          </a:p>
          <a:p>
            <a:pPr indent="487363" algn="ctr" defTabSz="977900"/>
            <a:endParaRPr lang="ru-RU" sz="16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" name="Rectangle 43"/>
          <p:cNvSpPr txBox="1">
            <a:spLocks noGrp="1" noChangeArrowheads="1"/>
          </p:cNvSpPr>
          <p:nvPr>
            <p:custDataLst>
              <p:tags r:id="rId1"/>
            </p:custDataLst>
          </p:nvPr>
        </p:nvSpPr>
        <p:spPr bwMode="auto">
          <a:xfrm>
            <a:off x="8226425" y="6483350"/>
            <a:ext cx="1939925" cy="258763"/>
          </a:xfrm>
          <a:prstGeom prst="rect">
            <a:avLst/>
          </a:prstGeom>
          <a:noFill/>
          <a:ln>
            <a:noFill/>
          </a:ln>
          <a:extLst/>
        </p:spPr>
        <p:txBody>
          <a:bodyPr lIns="96090" tIns="48046" rIns="96090" bIns="48046"/>
          <a:lstStyle>
            <a:lvl1pPr defTabSz="963613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27075" indent="-279400" defTabSz="963613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117600" indent="-222250" defTabSz="963613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565275" indent="-223838" defTabSz="963613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12950" indent="-223838" defTabSz="963613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470150" indent="-223838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27350" indent="-223838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384550" indent="-223838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41750" indent="-223838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fld id="{60C483EB-5DA8-4975-A565-0BB0FCF9C845}" type="slidenum">
              <a:rPr lang="ru-RU" sz="10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defRPr/>
              </a:pPr>
              <a:t>17</a:t>
            </a:fld>
            <a:endParaRPr lang="ru-RU" sz="1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1" y="825282"/>
            <a:ext cx="10019089" cy="57000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62" y="57398"/>
            <a:ext cx="10171360" cy="92333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/>
              <a:t>По </a:t>
            </a:r>
            <a:r>
              <a:rPr lang="ru-RU" sz="1800" dirty="0"/>
              <a:t>состоянию на 21.03.2016 г. на закрытом информационном ресурсе ССТУ.РФ размещена информация </a:t>
            </a:r>
            <a:r>
              <a:rPr lang="ru-RU" sz="1800" dirty="0" smtClean="0"/>
              <a:t>о </a:t>
            </a:r>
            <a:r>
              <a:rPr lang="ru-RU" sz="1800" dirty="0"/>
              <a:t>2-х осуществляющих публично значимые функции </a:t>
            </a:r>
            <a:r>
              <a:rPr lang="ru-RU" sz="1800" dirty="0" smtClean="0"/>
              <a:t>государственных учреждениях в Ямало-Ненецком автономном округе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70163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24675" y="104775"/>
            <a:ext cx="10024949" cy="663733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bg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bg1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lIns="485902" tIns="48878" rIns="485902" bIns="48878" anchor="ctr"/>
          <a:lstStyle/>
          <a:p>
            <a:pPr indent="487363" algn="ctr" defTabSz="977900"/>
            <a:endParaRPr lang="ru-RU" sz="1600" b="1" dirty="0">
              <a:solidFill>
                <a:srgbClr val="FFFFFF"/>
              </a:solidFill>
              <a:latin typeface="Arial" charset="0"/>
            </a:endParaRPr>
          </a:p>
          <a:p>
            <a:pPr indent="487363" algn="ctr" defTabSz="977900"/>
            <a:endParaRPr lang="ru-RU" sz="2000" b="1" dirty="0">
              <a:solidFill>
                <a:srgbClr val="FFFFFF"/>
              </a:solidFill>
              <a:latin typeface="Times New Roman" pitchFamily="18" charset="0"/>
            </a:endParaRPr>
          </a:p>
          <a:p>
            <a:pPr indent="487363" algn="ctr" defTabSz="977900"/>
            <a:endParaRPr lang="ru-RU" sz="1600" dirty="0">
              <a:solidFill>
                <a:srgbClr val="FFFFFF"/>
              </a:solidFill>
              <a:latin typeface="Times New Roman" pitchFamily="18" charset="0"/>
            </a:endParaRPr>
          </a:p>
          <a:p>
            <a:pPr indent="487363" algn="ctr" defTabSz="977900"/>
            <a:endParaRPr lang="ru-RU" sz="16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" name="Rectangle 43"/>
          <p:cNvSpPr txBox="1">
            <a:spLocks noGrp="1" noChangeArrowheads="1"/>
          </p:cNvSpPr>
          <p:nvPr>
            <p:custDataLst>
              <p:tags r:id="rId1"/>
            </p:custDataLst>
          </p:nvPr>
        </p:nvSpPr>
        <p:spPr bwMode="auto">
          <a:xfrm>
            <a:off x="8226425" y="6483350"/>
            <a:ext cx="1939925" cy="258763"/>
          </a:xfrm>
          <a:prstGeom prst="rect">
            <a:avLst/>
          </a:prstGeom>
          <a:noFill/>
          <a:ln>
            <a:noFill/>
          </a:ln>
          <a:extLst/>
        </p:spPr>
        <p:txBody>
          <a:bodyPr lIns="96090" tIns="48046" rIns="96090" bIns="48046"/>
          <a:lstStyle>
            <a:lvl1pPr defTabSz="963613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27075" indent="-279400" defTabSz="963613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117600" indent="-222250" defTabSz="963613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565275" indent="-223838" defTabSz="963613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12950" indent="-223838" defTabSz="963613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470150" indent="-223838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27350" indent="-223838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384550" indent="-223838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41750" indent="-223838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fld id="{60C483EB-5DA8-4975-A565-0BB0FCF9C845}" type="slidenum">
              <a:rPr lang="ru-RU" sz="10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defRPr/>
              </a:pPr>
              <a:t>18</a:t>
            </a:fld>
            <a:endParaRPr lang="ru-RU" sz="1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3074" name="Рисунок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9" t="20094" r="14876" b="5089"/>
          <a:stretch/>
        </p:blipFill>
        <p:spPr bwMode="auto">
          <a:xfrm>
            <a:off x="124675" y="908720"/>
            <a:ext cx="10024949" cy="542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715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90240" y="980728"/>
            <a:ext cx="10076110" cy="5502622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65821" y="1060281"/>
            <a:ext cx="9931079" cy="308879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bg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bg1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65821" y="4353292"/>
            <a:ext cx="9931079" cy="195602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bg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bg1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2248" y="44624"/>
            <a:ext cx="100041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/>
              <a:t>В </a:t>
            </a:r>
            <a:r>
              <a:rPr lang="ru-RU" sz="1800" b="1" dirty="0"/>
              <a:t>соответствии с решением рабочей группы при Администрации Президента Российской Федерации по координации и оценке работы </a:t>
            </a:r>
            <a:br>
              <a:rPr lang="ru-RU" sz="1800" b="1" dirty="0"/>
            </a:br>
            <a:r>
              <a:rPr lang="ru-RU" sz="1800" b="1" dirty="0"/>
              <a:t>с обращениями граждан и организаций от </a:t>
            </a:r>
            <a:r>
              <a:rPr lang="ru-RU" sz="1800" b="1" dirty="0" smtClean="0"/>
              <a:t>30 июля 2015 </a:t>
            </a:r>
            <a:r>
              <a:rPr lang="ru-RU" sz="1800" b="1" dirty="0"/>
              <a:t>года</a:t>
            </a:r>
          </a:p>
          <a:p>
            <a:pPr algn="ctr"/>
            <a:endParaRPr lang="ru-RU" sz="1800" b="1" dirty="0"/>
          </a:p>
          <a:p>
            <a:pPr algn="just"/>
            <a:r>
              <a:rPr lang="ru-RU" sz="1800" dirty="0"/>
              <a:t> </a:t>
            </a:r>
          </a:p>
          <a:p>
            <a:pPr algn="just"/>
            <a:endParaRPr lang="ru-RU" sz="1800" dirty="0"/>
          </a:p>
        </p:txBody>
      </p:sp>
      <p:sp>
        <p:nvSpPr>
          <p:cNvPr id="4" name="Rectangle 43"/>
          <p:cNvSpPr txBox="1">
            <a:spLocks noGrp="1" noChangeArrowheads="1"/>
          </p:cNvSpPr>
          <p:nvPr>
            <p:custDataLst>
              <p:tags r:id="rId1"/>
            </p:custDataLst>
          </p:nvPr>
        </p:nvSpPr>
        <p:spPr bwMode="auto">
          <a:xfrm>
            <a:off x="8226425" y="6483350"/>
            <a:ext cx="1939925" cy="258763"/>
          </a:xfrm>
          <a:prstGeom prst="rect">
            <a:avLst/>
          </a:prstGeom>
          <a:noFill/>
          <a:ln>
            <a:noFill/>
          </a:ln>
          <a:extLst/>
        </p:spPr>
        <p:txBody>
          <a:bodyPr lIns="96090" tIns="48046" rIns="96090" bIns="48046"/>
          <a:lstStyle>
            <a:lvl1pPr defTabSz="963613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27075" indent="-279400" defTabSz="963613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117600" indent="-222250" defTabSz="963613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565275" indent="-223838" defTabSz="963613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12950" indent="-223838" defTabSz="963613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470150" indent="-223838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27350" indent="-223838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384550" indent="-223838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41750" indent="-223838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fld id="{60C483EB-5DA8-4975-A565-0BB0FCF9C845}" type="slidenum">
              <a:rPr lang="ru-RU" sz="10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defRPr/>
              </a:pPr>
              <a:t>19</a:t>
            </a:fld>
            <a:endParaRPr lang="ru-RU" sz="1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4607" y="1116900"/>
            <a:ext cx="9912293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В разделе </a:t>
            </a:r>
            <a:r>
              <a:rPr lang="ru-RU" sz="1600" dirty="0"/>
              <a:t>«Документы</a:t>
            </a:r>
            <a:r>
              <a:rPr lang="ru-RU" sz="1600" dirty="0" smtClean="0"/>
              <a:t>» Сборника </a:t>
            </a:r>
            <a:r>
              <a:rPr lang="ru-RU" sz="1600" dirty="0"/>
              <a:t>методических рекомендаций и документов, </a:t>
            </a:r>
            <a:r>
              <a:rPr lang="ru-RU" sz="1600" dirty="0" smtClean="0"/>
              <a:t>в </a:t>
            </a:r>
            <a:r>
              <a:rPr lang="ru-RU" sz="1600" dirty="0"/>
              <a:t>том числе в электронном </a:t>
            </a:r>
            <a:r>
              <a:rPr lang="ru-RU" sz="1600" dirty="0" smtClean="0"/>
              <a:t>виде, по </a:t>
            </a:r>
            <a:r>
              <a:rPr lang="ru-RU" sz="1600" dirty="0"/>
              <a:t>работе с обращениями </a:t>
            </a:r>
            <a:r>
              <a:rPr lang="ru-RU" sz="1600" dirty="0" smtClean="0"/>
              <a:t>и </a:t>
            </a:r>
            <a:r>
              <a:rPr lang="ru-RU" sz="1600" dirty="0"/>
              <a:t>запросами российских и иностранных граждан, лиц </a:t>
            </a:r>
            <a:r>
              <a:rPr lang="ru-RU" sz="1600" dirty="0" smtClean="0"/>
              <a:t>без </a:t>
            </a:r>
            <a:r>
              <a:rPr lang="ru-RU" sz="1600" dirty="0"/>
              <a:t>гражданства, объединений граждан, в том числе юридических лиц,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в </a:t>
            </a:r>
            <a:r>
              <a:rPr lang="ru-RU" sz="1600" dirty="0"/>
              <a:t>приемных Президента Российской Федерации, в государственных органах и органах местного самоуправления </a:t>
            </a:r>
            <a:r>
              <a:rPr lang="ru-RU" sz="1600" dirty="0" smtClean="0"/>
              <a:t>(с изм. утв</a:t>
            </a:r>
            <a:r>
              <a:rPr lang="ru-RU" sz="1600" dirty="0" smtClean="0"/>
              <a:t>. </a:t>
            </a:r>
            <a:r>
              <a:rPr lang="ru-RU" sz="1600" dirty="0"/>
              <a:t>30.07.2015 </a:t>
            </a:r>
            <a:r>
              <a:rPr lang="ru-RU" sz="1600" dirty="0" smtClean="0"/>
              <a:t>г.) опубликованы: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600" dirty="0" smtClean="0"/>
              <a:t>Порядок </a:t>
            </a:r>
            <a:r>
              <a:rPr lang="ru-RU" sz="1600" dirty="0"/>
              <a:t>заполнения </a:t>
            </a:r>
            <a:r>
              <a:rPr lang="ru-RU" sz="1600" dirty="0" smtClean="0"/>
              <a:t>формы </a:t>
            </a:r>
            <a:r>
              <a:rPr lang="ru-RU" sz="1600" dirty="0"/>
              <a:t>отчета о результатах рассмотрения вопросов, содержащихся в обращениях российских и иностранных граждан, лиц без гражданства, объединений граждан, в том числе юридических лиц, адресованных Президенту Российской Федерации, и принятых по ним </a:t>
            </a:r>
            <a:r>
              <a:rPr lang="ru-RU" sz="1600" dirty="0" smtClean="0"/>
              <a:t>мерах;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600" dirty="0" smtClean="0"/>
              <a:t>Форма </a:t>
            </a:r>
            <a:r>
              <a:rPr lang="ru-RU" sz="1600" dirty="0"/>
              <a:t>отчета о результатах </a:t>
            </a:r>
            <a:r>
              <a:rPr lang="ru-RU" sz="1700" dirty="0"/>
              <a:t>рассмотрения</a:t>
            </a:r>
            <a:r>
              <a:rPr lang="ru-RU" sz="1600" dirty="0"/>
              <a:t> </a:t>
            </a:r>
            <a:r>
              <a:rPr lang="ru-RU" sz="1600" dirty="0" smtClean="0"/>
              <a:t>вопросов </a:t>
            </a:r>
            <a:r>
              <a:rPr lang="ru-RU" sz="1600" dirty="0"/>
              <a:t>и принятых по ним </a:t>
            </a:r>
            <a:r>
              <a:rPr lang="ru-RU" sz="1600" dirty="0" smtClean="0"/>
              <a:t>мерах,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u="sng" dirty="0" smtClean="0"/>
              <a:t>в </a:t>
            </a:r>
            <a:r>
              <a:rPr lang="ru-RU" sz="1600" u="sng" dirty="0" smtClean="0"/>
              <a:t>том числе </a:t>
            </a:r>
            <a:r>
              <a:rPr lang="ru-RU" sz="1600" u="sng" dirty="0" smtClean="0"/>
              <a:t>с изменениями для </a:t>
            </a:r>
            <a:r>
              <a:rPr lang="ru-RU" sz="1600" u="sng" dirty="0" smtClean="0"/>
              <a:t>осуществляющих публично значимые функции </a:t>
            </a:r>
            <a:r>
              <a:rPr lang="ru-RU" sz="1600" u="sng" dirty="0" smtClean="0"/>
              <a:t>государственных и </a:t>
            </a:r>
            <a:r>
              <a:rPr lang="ru-RU" sz="1600" u="sng" dirty="0" err="1" smtClean="0"/>
              <a:t>мниципальных</a:t>
            </a:r>
            <a:r>
              <a:rPr lang="ru-RU" sz="1600" u="sng" smtClean="0"/>
              <a:t> учреждений </a:t>
            </a:r>
            <a:r>
              <a:rPr lang="ru-RU" sz="1600" u="sng" dirty="0" smtClean="0"/>
              <a:t>и организаций</a:t>
            </a:r>
            <a:endParaRPr lang="ru-RU" sz="16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198759" y="4518699"/>
            <a:ext cx="9931079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600" b="1" dirty="0" smtClean="0"/>
              <a:t>Управлением </a:t>
            </a:r>
            <a:r>
              <a:rPr lang="ru-RU" sz="1600" b="1" dirty="0" smtClean="0"/>
              <a:t>проводится мониторинг и предлагается</a:t>
            </a:r>
            <a:r>
              <a:rPr lang="ru-RU" sz="1600" dirty="0" smtClean="0"/>
              <a:t>:</a:t>
            </a:r>
          </a:p>
          <a:p>
            <a:pPr algn="just"/>
            <a:r>
              <a:rPr lang="ru-RU" sz="1600" dirty="0" smtClean="0"/>
              <a:t>Ежемесячно </a:t>
            </a:r>
            <a:r>
              <a:rPr lang="ru-RU" sz="1600" dirty="0"/>
              <a:t>информировать государственные органы и органы местного самоуправления в разделе «Информация» на закрытом информационном ресурсе ССТУ.РФ в сети «Интернет» о внесенной в электронный справочник на данном ресурсе информации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об </a:t>
            </a:r>
            <a:r>
              <a:rPr lang="ru-RU" sz="1600" dirty="0"/>
              <a:t>осуществляющих публично значимые функции подведомственных (учрежденных, созданных) государственных и муниципальных учреждениях, иных организациях</a:t>
            </a:r>
          </a:p>
        </p:txBody>
      </p:sp>
    </p:spTree>
    <p:extLst>
      <p:ext uri="{BB962C8B-B14F-4D97-AF65-F5344CB8AC3E}">
        <p14:creationId xmlns:p14="http://schemas.microsoft.com/office/powerpoint/2010/main" val="48013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90240" y="1215342"/>
            <a:ext cx="10076110" cy="5268008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 sz="9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0240" y="1215342"/>
            <a:ext cx="10076110" cy="526800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bg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bg1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 sz="9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Rectangle 43"/>
          <p:cNvSpPr txBox="1">
            <a:spLocks noGrp="1" noChangeArrowheads="1"/>
          </p:cNvSpPr>
          <p:nvPr>
            <p:custDataLst>
              <p:tags r:id="rId1"/>
            </p:custDataLst>
          </p:nvPr>
        </p:nvSpPr>
        <p:spPr bwMode="auto">
          <a:xfrm>
            <a:off x="8226425" y="6483350"/>
            <a:ext cx="1939925" cy="258763"/>
          </a:xfrm>
          <a:prstGeom prst="rect">
            <a:avLst/>
          </a:prstGeom>
          <a:noFill/>
          <a:ln>
            <a:noFill/>
          </a:ln>
          <a:extLst/>
        </p:spPr>
        <p:txBody>
          <a:bodyPr lIns="96090" tIns="48046" rIns="96090" bIns="48046"/>
          <a:lstStyle>
            <a:lvl1pPr defTabSz="963613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27075" indent="-279400" defTabSz="963613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117600" indent="-222250" defTabSz="963613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565275" indent="-223838" defTabSz="963613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12950" indent="-223838" defTabSz="963613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470150" indent="-223838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27350" indent="-223838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384550" indent="-223838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41750" indent="-223838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fld id="{60C483EB-5DA8-4975-A565-0BB0FCF9C845}" type="slidenum">
              <a:rPr lang="ru-RU" sz="10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defRPr/>
              </a:pPr>
              <a:t>2</a:t>
            </a:fld>
            <a:endParaRPr lang="ru-RU" sz="1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2754" y="2204864"/>
            <a:ext cx="993107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>
                <a:solidFill>
                  <a:srgbClr val="FFFFFF"/>
                </a:solidFill>
              </a:rPr>
              <a:t>О размещении на закрытом информационном </a:t>
            </a:r>
            <a:r>
              <a:rPr lang="ru-RU" sz="2600" dirty="0" smtClean="0">
                <a:solidFill>
                  <a:srgbClr val="FFFFFF"/>
                </a:solidFill>
              </a:rPr>
              <a:t>ресурсе ССТУ.РФ в </a:t>
            </a:r>
            <a:r>
              <a:rPr lang="ru-RU" sz="2600" dirty="0">
                <a:solidFill>
                  <a:srgbClr val="FFFFFF"/>
                </a:solidFill>
              </a:rPr>
              <a:t>сети «Интернет» информации о проведении личного приема граждан</a:t>
            </a:r>
            <a:r>
              <a:rPr lang="ru-RU" sz="2600" dirty="0" smtClean="0">
                <a:solidFill>
                  <a:srgbClr val="FFFFFF"/>
                </a:solidFill>
              </a:rPr>
              <a:t>.</a:t>
            </a:r>
          </a:p>
          <a:p>
            <a:pPr algn="ctr"/>
            <a:endParaRPr lang="ru-RU" sz="2600" dirty="0" smtClean="0">
              <a:solidFill>
                <a:srgbClr val="FFFFFF"/>
              </a:solidFill>
            </a:endParaRPr>
          </a:p>
          <a:p>
            <a:pPr algn="ctr"/>
            <a:endParaRPr lang="ru-RU" sz="2600" dirty="0">
              <a:solidFill>
                <a:srgbClr val="FFFFFF"/>
              </a:solidFill>
            </a:endParaRPr>
          </a:p>
          <a:p>
            <a:pPr algn="just"/>
            <a:endParaRPr lang="ru-RU" sz="2600" dirty="0" smtClean="0">
              <a:solidFill>
                <a:srgbClr val="FFFFFF"/>
              </a:solidFill>
            </a:endParaRPr>
          </a:p>
          <a:p>
            <a:pPr algn="ctr"/>
            <a:r>
              <a:rPr lang="ru-RU" sz="2600" i="1" dirty="0" smtClean="0">
                <a:solidFill>
                  <a:srgbClr val="FFFFFF"/>
                </a:solidFill>
              </a:rPr>
              <a:t>Татьяна Николаевна Куликова</a:t>
            </a:r>
            <a:endParaRPr lang="ru-RU" sz="26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47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463" y="53975"/>
            <a:ext cx="10302876" cy="674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Рисунок 2" descr="принятый вариант2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261600" cy="738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369888" y="3937953"/>
            <a:ext cx="9521825" cy="23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767" tIns="48882" rIns="97767" bIns="48882">
            <a:spAutoFit/>
          </a:bodyPr>
          <a:lstStyle/>
          <a:p>
            <a:pPr algn="ctr" defTabSz="97790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СЕМИНАР С ПРЕДСТАВИТЕЛЯМИ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ДАЛЬНЕВОСТОЧНОГО ФЕДЕРАЛЬНОГО ОКРУГА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ИТОГАМ ПРОВЕДЕНИЯ 11-го ЗАСЕДАНИЯ РАБОЧЕЙ ГРУППЫ ПРИ АДМИНИСТРАЦИИ ПРЕЗИДЕНТА РОССИЙСКОЙ ФЕДЕРАЦИИ ПО КООРДИНАЦИИ И ОЦЕНКЕ РАБОТЫ С ОБРАЩЕНИЯМИ ГРАЖДАН И ОРГАНИЗАЦИЙ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3762648" y="6252663"/>
            <a:ext cx="2493970" cy="40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7767" tIns="48882" rIns="97767" bIns="48882">
            <a:spAutoFit/>
          </a:bodyPr>
          <a:lstStyle/>
          <a:p>
            <a:pPr defTabSz="977900"/>
            <a:r>
              <a:rPr lang="ru-RU" sz="2000" dirty="0" smtClean="0">
                <a:latin typeface="Arial" charset="0"/>
                <a:cs typeface="Arial" charset="0"/>
              </a:rPr>
              <a:t>22 марта 2016 </a:t>
            </a:r>
            <a:r>
              <a:rPr lang="ru-RU" sz="2000" dirty="0">
                <a:latin typeface="Arial" charset="0"/>
                <a:cs typeface="Arial" charset="0"/>
              </a:rPr>
              <a:t>года</a:t>
            </a:r>
          </a:p>
        </p:txBody>
      </p:sp>
    </p:spTree>
    <p:extLst>
      <p:ext uri="{BB962C8B-B14F-4D97-AF65-F5344CB8AC3E}">
        <p14:creationId xmlns:p14="http://schemas.microsoft.com/office/powerpoint/2010/main" val="22879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Прямоугольник 4"/>
          <p:cNvGrpSpPr>
            <a:grpSpLocks/>
          </p:cNvGrpSpPr>
          <p:nvPr/>
        </p:nvGrpSpPr>
        <p:grpSpPr bwMode="auto">
          <a:xfrm>
            <a:off x="-41275" y="73025"/>
            <a:ext cx="10302875" cy="6748463"/>
            <a:chOff x="-23" y="46"/>
            <a:chExt cx="5783" cy="4251"/>
          </a:xfrm>
        </p:grpSpPr>
        <p:pic>
          <p:nvPicPr>
            <p:cNvPr id="28676" name="Прямоугольник 4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23" y="46"/>
              <a:ext cx="5783" cy="4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77" name="Text Box 4"/>
            <p:cNvSpPr txBox="1">
              <a:spLocks noChangeArrowheads="1"/>
            </p:cNvSpPr>
            <p:nvPr/>
          </p:nvSpPr>
          <p:spPr bwMode="auto">
            <a:xfrm>
              <a:off x="55" y="66"/>
              <a:ext cx="5627" cy="4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85902" tIns="48878" rIns="485902" bIns="48878" anchor="ctr"/>
            <a:lstStyle/>
            <a:p>
              <a:pPr indent="487363" algn="ctr" defTabSz="977900"/>
              <a:endParaRPr lang="ru-RU" sz="1600" b="1" dirty="0">
                <a:solidFill>
                  <a:srgbClr val="FFFFFF"/>
                </a:solidFill>
                <a:latin typeface="Arial" charset="0"/>
              </a:endParaRPr>
            </a:p>
            <a:p>
              <a:pPr indent="487363" algn="ctr" defTabSz="977900"/>
              <a:endParaRPr lang="ru-RU" sz="2000" b="1" dirty="0">
                <a:solidFill>
                  <a:srgbClr val="FFFFFF"/>
                </a:solidFill>
                <a:latin typeface="Times New Roman" pitchFamily="18" charset="0"/>
              </a:endParaRPr>
            </a:p>
            <a:p>
              <a:pPr indent="487363" algn="ctr" defTabSz="977900"/>
              <a:endParaRPr lang="ru-RU" sz="1600" dirty="0">
                <a:solidFill>
                  <a:srgbClr val="FFFFFF"/>
                </a:solidFill>
                <a:latin typeface="Times New Roman" pitchFamily="18" charset="0"/>
              </a:endParaRPr>
            </a:p>
            <a:p>
              <a:pPr indent="487363" algn="ctr" defTabSz="977900"/>
              <a:endParaRPr lang="ru-RU" sz="1600" dirty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4" name="Rectangle 43"/>
          <p:cNvSpPr txBox="1">
            <a:spLocks noGrp="1" noChangeArrowheads="1"/>
          </p:cNvSpPr>
          <p:nvPr>
            <p:custDataLst>
              <p:tags r:id="rId1"/>
            </p:custDataLst>
          </p:nvPr>
        </p:nvSpPr>
        <p:spPr bwMode="auto">
          <a:xfrm>
            <a:off x="8226425" y="6483350"/>
            <a:ext cx="1939925" cy="258763"/>
          </a:xfrm>
          <a:prstGeom prst="rect">
            <a:avLst/>
          </a:prstGeom>
          <a:noFill/>
          <a:ln>
            <a:noFill/>
          </a:ln>
          <a:extLst/>
        </p:spPr>
        <p:txBody>
          <a:bodyPr lIns="96090" tIns="48046" rIns="96090" bIns="48046"/>
          <a:lstStyle>
            <a:lvl1pPr defTabSz="963613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27075" indent="-279400" defTabSz="963613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117600" indent="-222250" defTabSz="963613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565275" indent="-223838" defTabSz="963613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12950" indent="-223838" defTabSz="963613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470150" indent="-223838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27350" indent="-223838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384550" indent="-223838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41750" indent="-223838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fld id="{60C483EB-5DA8-4975-A565-0BB0FCF9C845}" type="slidenum">
              <a:rPr lang="ru-RU" sz="10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defRPr/>
              </a:pPr>
              <a:t>3</a:t>
            </a:fld>
            <a:endParaRPr lang="ru-RU" sz="1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28" y="643246"/>
            <a:ext cx="9752136" cy="553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47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Прямоугольник 4"/>
          <p:cNvGrpSpPr>
            <a:grpSpLocks/>
          </p:cNvGrpSpPr>
          <p:nvPr/>
        </p:nvGrpSpPr>
        <p:grpSpPr bwMode="auto">
          <a:xfrm>
            <a:off x="-41275" y="73025"/>
            <a:ext cx="10302875" cy="6748463"/>
            <a:chOff x="-23" y="46"/>
            <a:chExt cx="5783" cy="4251"/>
          </a:xfrm>
        </p:grpSpPr>
        <p:pic>
          <p:nvPicPr>
            <p:cNvPr id="28676" name="Прямоугольник 4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23" y="46"/>
              <a:ext cx="5783" cy="4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77" name="Text Box 4"/>
            <p:cNvSpPr txBox="1">
              <a:spLocks noChangeArrowheads="1"/>
            </p:cNvSpPr>
            <p:nvPr/>
          </p:nvSpPr>
          <p:spPr bwMode="auto">
            <a:xfrm>
              <a:off x="55" y="66"/>
              <a:ext cx="5627" cy="4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85902" tIns="48878" rIns="485902" bIns="48878" anchor="ctr"/>
            <a:lstStyle/>
            <a:p>
              <a:pPr indent="487363" algn="ctr" defTabSz="977900"/>
              <a:endParaRPr lang="ru-RU" sz="1600" b="1" dirty="0">
                <a:solidFill>
                  <a:srgbClr val="FFFFFF"/>
                </a:solidFill>
                <a:latin typeface="Arial" charset="0"/>
              </a:endParaRPr>
            </a:p>
            <a:p>
              <a:pPr indent="487363" algn="ctr" defTabSz="977900"/>
              <a:endParaRPr lang="ru-RU" sz="2000" b="1" dirty="0">
                <a:solidFill>
                  <a:srgbClr val="FFFFFF"/>
                </a:solidFill>
                <a:latin typeface="Times New Roman" pitchFamily="18" charset="0"/>
              </a:endParaRPr>
            </a:p>
            <a:p>
              <a:pPr indent="487363" algn="ctr" defTabSz="977900"/>
              <a:endParaRPr lang="ru-RU" sz="1600" dirty="0">
                <a:solidFill>
                  <a:srgbClr val="FFFFFF"/>
                </a:solidFill>
                <a:latin typeface="Times New Roman" pitchFamily="18" charset="0"/>
              </a:endParaRPr>
            </a:p>
            <a:p>
              <a:pPr indent="487363" algn="ctr" defTabSz="977900"/>
              <a:endParaRPr lang="ru-RU" sz="1600" dirty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4" name="Rectangle 43"/>
          <p:cNvSpPr txBox="1">
            <a:spLocks noGrp="1" noChangeArrowheads="1"/>
          </p:cNvSpPr>
          <p:nvPr>
            <p:custDataLst>
              <p:tags r:id="rId1"/>
            </p:custDataLst>
          </p:nvPr>
        </p:nvSpPr>
        <p:spPr bwMode="auto">
          <a:xfrm>
            <a:off x="8226425" y="6483350"/>
            <a:ext cx="1939925" cy="258763"/>
          </a:xfrm>
          <a:prstGeom prst="rect">
            <a:avLst/>
          </a:prstGeom>
          <a:noFill/>
          <a:ln>
            <a:noFill/>
          </a:ln>
          <a:extLst/>
        </p:spPr>
        <p:txBody>
          <a:bodyPr lIns="96090" tIns="48046" rIns="96090" bIns="48046"/>
          <a:lstStyle>
            <a:lvl1pPr defTabSz="963613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27075" indent="-279400" defTabSz="963613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117600" indent="-222250" defTabSz="963613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565275" indent="-223838" defTabSz="963613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12950" indent="-223838" defTabSz="963613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470150" indent="-223838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27350" indent="-223838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384550" indent="-223838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41750" indent="-223838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fld id="{60C483EB-5DA8-4975-A565-0BB0FCF9C845}" type="slidenum">
              <a:rPr lang="ru-RU" sz="10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defRPr/>
              </a:pPr>
              <a:t>4</a:t>
            </a:fld>
            <a:endParaRPr lang="ru-RU" sz="1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6" y="763364"/>
            <a:ext cx="10058400" cy="536778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 bwMode="auto">
          <a:xfrm>
            <a:off x="3474616" y="3068960"/>
            <a:ext cx="6552728" cy="144016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44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Прямоугольник 4"/>
          <p:cNvGrpSpPr>
            <a:grpSpLocks/>
          </p:cNvGrpSpPr>
          <p:nvPr/>
        </p:nvGrpSpPr>
        <p:grpSpPr bwMode="auto">
          <a:xfrm>
            <a:off x="-41275" y="73025"/>
            <a:ext cx="10317128" cy="6796088"/>
            <a:chOff x="-23" y="46"/>
            <a:chExt cx="5791" cy="4281"/>
          </a:xfrm>
        </p:grpSpPr>
        <p:pic>
          <p:nvPicPr>
            <p:cNvPr id="28676" name="Прямоугольник 4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23" y="46"/>
              <a:ext cx="5783" cy="4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77" name="Text Box 4"/>
            <p:cNvSpPr txBox="1">
              <a:spLocks noChangeArrowheads="1"/>
            </p:cNvSpPr>
            <p:nvPr/>
          </p:nvSpPr>
          <p:spPr bwMode="auto">
            <a:xfrm>
              <a:off x="55" y="66"/>
              <a:ext cx="5627" cy="4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85902" tIns="48878" rIns="485902" bIns="48878" anchor="ctr"/>
            <a:lstStyle/>
            <a:p>
              <a:pPr indent="487363" algn="ctr" defTabSz="977900"/>
              <a:endParaRPr lang="ru-RU" sz="1600" b="1" dirty="0">
                <a:solidFill>
                  <a:srgbClr val="FFFFFF"/>
                </a:solidFill>
                <a:latin typeface="Arial" charset="0"/>
              </a:endParaRPr>
            </a:p>
            <a:p>
              <a:pPr indent="487363" algn="ctr" defTabSz="977900"/>
              <a:endParaRPr lang="ru-RU" sz="2000" b="1" dirty="0">
                <a:solidFill>
                  <a:srgbClr val="FFFFFF"/>
                </a:solidFill>
                <a:latin typeface="Times New Roman" pitchFamily="18" charset="0"/>
              </a:endParaRPr>
            </a:p>
            <a:p>
              <a:pPr indent="487363" algn="ctr" defTabSz="977900"/>
              <a:endParaRPr lang="ru-RU" sz="1600" dirty="0">
                <a:solidFill>
                  <a:srgbClr val="FFFFFF"/>
                </a:solidFill>
                <a:latin typeface="Times New Roman" pitchFamily="18" charset="0"/>
              </a:endParaRPr>
            </a:p>
            <a:p>
              <a:pPr indent="487363" algn="ctr" defTabSz="977900"/>
              <a:endParaRPr lang="ru-RU" sz="1600" dirty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141" y="162"/>
              <a:ext cx="5627" cy="4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85902" tIns="48878" rIns="485902" bIns="48878" anchor="ctr"/>
            <a:lstStyle/>
            <a:p>
              <a:pPr indent="487363" algn="ctr" defTabSz="977900"/>
              <a:endParaRPr lang="ru-RU" sz="1600" b="1" dirty="0">
                <a:solidFill>
                  <a:srgbClr val="FFFFFF"/>
                </a:solidFill>
                <a:latin typeface="Arial" charset="0"/>
              </a:endParaRPr>
            </a:p>
            <a:p>
              <a:pPr indent="487363" algn="ctr" defTabSz="977900"/>
              <a:endParaRPr lang="ru-RU" sz="2000" b="1" dirty="0">
                <a:solidFill>
                  <a:srgbClr val="FFFFFF"/>
                </a:solidFill>
                <a:latin typeface="Times New Roman" pitchFamily="18" charset="0"/>
              </a:endParaRPr>
            </a:p>
            <a:p>
              <a:pPr indent="487363" algn="ctr" defTabSz="977900"/>
              <a:endParaRPr lang="ru-RU" sz="1600" dirty="0">
                <a:solidFill>
                  <a:srgbClr val="FFFFFF"/>
                </a:solidFill>
                <a:latin typeface="Times New Roman" pitchFamily="18" charset="0"/>
              </a:endParaRPr>
            </a:p>
            <a:p>
              <a:pPr indent="487363" algn="ctr" defTabSz="977900"/>
              <a:endParaRPr lang="ru-RU" sz="1600" dirty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4" name="Rectangle 43"/>
          <p:cNvSpPr txBox="1">
            <a:spLocks noGrp="1" noChangeArrowheads="1"/>
          </p:cNvSpPr>
          <p:nvPr>
            <p:custDataLst>
              <p:tags r:id="rId1"/>
            </p:custDataLst>
          </p:nvPr>
        </p:nvSpPr>
        <p:spPr bwMode="auto">
          <a:xfrm>
            <a:off x="8226425" y="6483350"/>
            <a:ext cx="1939925" cy="258763"/>
          </a:xfrm>
          <a:prstGeom prst="rect">
            <a:avLst/>
          </a:prstGeom>
          <a:noFill/>
          <a:ln>
            <a:noFill/>
          </a:ln>
          <a:extLst/>
        </p:spPr>
        <p:txBody>
          <a:bodyPr lIns="96090" tIns="48046" rIns="96090" bIns="48046"/>
          <a:lstStyle>
            <a:lvl1pPr defTabSz="963613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27075" indent="-279400" defTabSz="963613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117600" indent="-222250" defTabSz="963613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565275" indent="-223838" defTabSz="963613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12950" indent="-223838" defTabSz="963613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470150" indent="-223838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27350" indent="-223838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384550" indent="-223838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41750" indent="-223838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fld id="{60C483EB-5DA8-4975-A565-0BB0FCF9C845}" type="slidenum">
              <a:rPr lang="ru-RU" sz="10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defRPr/>
              </a:pPr>
              <a:t>5</a:t>
            </a:fld>
            <a:endParaRPr lang="ru-RU" sz="1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" y="633053"/>
            <a:ext cx="10058400" cy="562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44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Прямоугольник 4"/>
          <p:cNvGrpSpPr>
            <a:grpSpLocks/>
          </p:cNvGrpSpPr>
          <p:nvPr/>
        </p:nvGrpSpPr>
        <p:grpSpPr bwMode="auto">
          <a:xfrm>
            <a:off x="-41275" y="73025"/>
            <a:ext cx="10302875" cy="6748463"/>
            <a:chOff x="-23" y="46"/>
            <a:chExt cx="5783" cy="4251"/>
          </a:xfrm>
        </p:grpSpPr>
        <p:pic>
          <p:nvPicPr>
            <p:cNvPr id="28676" name="Прямоугольник 4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23" y="46"/>
              <a:ext cx="5783" cy="4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77" name="Text Box 4"/>
            <p:cNvSpPr txBox="1">
              <a:spLocks noChangeArrowheads="1"/>
            </p:cNvSpPr>
            <p:nvPr/>
          </p:nvSpPr>
          <p:spPr bwMode="auto">
            <a:xfrm>
              <a:off x="55" y="66"/>
              <a:ext cx="5627" cy="4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85902" tIns="48878" rIns="485902" bIns="48878" anchor="ctr"/>
            <a:lstStyle/>
            <a:p>
              <a:pPr indent="487363" algn="ctr" defTabSz="977900"/>
              <a:endParaRPr lang="ru-RU" sz="1600" b="1" dirty="0">
                <a:solidFill>
                  <a:srgbClr val="FFFFFF"/>
                </a:solidFill>
                <a:latin typeface="Arial" charset="0"/>
              </a:endParaRPr>
            </a:p>
            <a:p>
              <a:pPr indent="487363" algn="ctr" defTabSz="977900"/>
              <a:endParaRPr lang="ru-RU" sz="2000" b="1" dirty="0">
                <a:solidFill>
                  <a:srgbClr val="FFFFFF"/>
                </a:solidFill>
                <a:latin typeface="Times New Roman" pitchFamily="18" charset="0"/>
              </a:endParaRPr>
            </a:p>
            <a:p>
              <a:pPr indent="487363" algn="ctr" defTabSz="977900"/>
              <a:endParaRPr lang="ru-RU" sz="1600" dirty="0">
                <a:solidFill>
                  <a:srgbClr val="FFFFFF"/>
                </a:solidFill>
                <a:latin typeface="Times New Roman" pitchFamily="18" charset="0"/>
              </a:endParaRPr>
            </a:p>
            <a:p>
              <a:pPr indent="487363" algn="ctr" defTabSz="977900"/>
              <a:endParaRPr lang="ru-RU" sz="1600" dirty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4" name="Rectangle 43"/>
          <p:cNvSpPr txBox="1">
            <a:spLocks noGrp="1" noChangeArrowheads="1"/>
          </p:cNvSpPr>
          <p:nvPr>
            <p:custDataLst>
              <p:tags r:id="rId1"/>
            </p:custDataLst>
          </p:nvPr>
        </p:nvSpPr>
        <p:spPr bwMode="auto">
          <a:xfrm>
            <a:off x="8226425" y="6483350"/>
            <a:ext cx="1939925" cy="258763"/>
          </a:xfrm>
          <a:prstGeom prst="rect">
            <a:avLst/>
          </a:prstGeom>
          <a:noFill/>
          <a:ln>
            <a:noFill/>
          </a:ln>
          <a:extLst/>
        </p:spPr>
        <p:txBody>
          <a:bodyPr lIns="96090" tIns="48046" rIns="96090" bIns="48046"/>
          <a:lstStyle>
            <a:lvl1pPr defTabSz="963613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27075" indent="-279400" defTabSz="963613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117600" indent="-222250" defTabSz="963613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565275" indent="-223838" defTabSz="963613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12950" indent="-223838" defTabSz="963613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470150" indent="-223838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27350" indent="-223838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384550" indent="-223838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41750" indent="-223838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fld id="{60C483EB-5DA8-4975-A565-0BB0FCF9C845}" type="slidenum">
              <a:rPr lang="ru-RU" sz="10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defRPr/>
              </a:pPr>
              <a:t>6</a:t>
            </a:fld>
            <a:endParaRPr lang="ru-RU" sz="1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7" y="591167"/>
            <a:ext cx="10058400" cy="571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44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463" y="53975"/>
            <a:ext cx="10302876" cy="674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Рисунок 2" descr="принятый вариант2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261600" cy="738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369888" y="3937953"/>
            <a:ext cx="9521825" cy="23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767" tIns="48882" rIns="97767" bIns="48882">
            <a:spAutoFit/>
          </a:bodyPr>
          <a:lstStyle/>
          <a:p>
            <a:pPr algn="ctr" defTabSz="97790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СЕМИНАР С ПРЕДСТАВИТЕЛЯМИ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ДАЛЬНЕВОСТОЧНОГО ФЕДЕРАЛЬНОГО ОКРУГА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ИТОГАМ ПРОВЕДЕНИЯ 11-го ЗАСЕДАНИЯ РАБОЧЕЙ ГРУППЫ ПРИ АДМИНИСТРАЦИИ ПРЕЗИДЕНТА РОССИЙСКОЙ ФЕДЕРАЦИИ ПО КООРДИНАЦИИ И ОЦЕНКЕ РАБОТЫ С ОБРАЩЕНИЯМИ ГРАЖДАН И ОРГАНИЗАЦИЙ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3762648" y="6252663"/>
            <a:ext cx="2493970" cy="40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7767" tIns="48882" rIns="97767" bIns="48882">
            <a:spAutoFit/>
          </a:bodyPr>
          <a:lstStyle/>
          <a:p>
            <a:pPr defTabSz="977900"/>
            <a:r>
              <a:rPr lang="ru-RU" sz="2000" dirty="0" smtClean="0">
                <a:latin typeface="Arial" charset="0"/>
                <a:cs typeface="Arial" charset="0"/>
              </a:rPr>
              <a:t>22 марта 2016 </a:t>
            </a:r>
            <a:r>
              <a:rPr lang="ru-RU" sz="2000" dirty="0">
                <a:latin typeface="Arial" charset="0"/>
                <a:cs typeface="Arial" charset="0"/>
              </a:rPr>
              <a:t>года</a:t>
            </a:r>
          </a:p>
        </p:txBody>
      </p:sp>
    </p:spTree>
    <p:extLst>
      <p:ext uri="{BB962C8B-B14F-4D97-AF65-F5344CB8AC3E}">
        <p14:creationId xmlns:p14="http://schemas.microsoft.com/office/powerpoint/2010/main" val="395038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90240" y="1215342"/>
            <a:ext cx="10076110" cy="5268008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 sz="9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0240" y="1215342"/>
            <a:ext cx="10076110" cy="526800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bg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bg1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 sz="9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Rectangle 43"/>
          <p:cNvSpPr txBox="1">
            <a:spLocks noGrp="1" noChangeArrowheads="1"/>
          </p:cNvSpPr>
          <p:nvPr>
            <p:custDataLst>
              <p:tags r:id="rId1"/>
            </p:custDataLst>
          </p:nvPr>
        </p:nvSpPr>
        <p:spPr bwMode="auto">
          <a:xfrm>
            <a:off x="8226425" y="6483350"/>
            <a:ext cx="1939925" cy="258763"/>
          </a:xfrm>
          <a:prstGeom prst="rect">
            <a:avLst/>
          </a:prstGeom>
          <a:noFill/>
          <a:ln>
            <a:noFill/>
          </a:ln>
          <a:extLst/>
        </p:spPr>
        <p:txBody>
          <a:bodyPr lIns="96090" tIns="48046" rIns="96090" bIns="48046"/>
          <a:lstStyle>
            <a:lvl1pPr defTabSz="963613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27075" indent="-279400" defTabSz="963613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117600" indent="-222250" defTabSz="963613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565275" indent="-223838" defTabSz="963613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12950" indent="-223838" defTabSz="963613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470150" indent="-223838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27350" indent="-223838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384550" indent="-223838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41750" indent="-223838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fld id="{60C483EB-5DA8-4975-A565-0BB0FCF9C845}" type="slidenum">
              <a:rPr lang="ru-RU" sz="10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eaLnBrk="1" hangingPunct="1">
                <a:defRPr/>
              </a:pPr>
              <a:t>8</a:t>
            </a:fld>
            <a:endParaRPr lang="ru-RU" sz="1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2754" y="2204864"/>
            <a:ext cx="993107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>
                <a:solidFill>
                  <a:srgbClr val="FFFFFF"/>
                </a:solidFill>
              </a:rPr>
              <a:t>О рассмотрении устных обращений граждан </a:t>
            </a:r>
            <a:r>
              <a:rPr lang="ru-RU" sz="2600" dirty="0" smtClean="0">
                <a:solidFill>
                  <a:srgbClr val="FFFFFF"/>
                </a:solidFill>
              </a:rPr>
              <a:t/>
            </a:r>
            <a:br>
              <a:rPr lang="ru-RU" sz="2600" dirty="0" smtClean="0">
                <a:solidFill>
                  <a:srgbClr val="FFFFFF"/>
                </a:solidFill>
              </a:rPr>
            </a:br>
            <a:r>
              <a:rPr lang="ru-RU" sz="2600" dirty="0" smtClean="0">
                <a:solidFill>
                  <a:srgbClr val="FFFFFF"/>
                </a:solidFill>
              </a:rPr>
              <a:t>с </a:t>
            </a:r>
            <a:r>
              <a:rPr lang="ru-RU" sz="2600" dirty="0">
                <a:solidFill>
                  <a:srgbClr val="FFFFFF"/>
                </a:solidFill>
              </a:rPr>
              <a:t>учетом участия государственных органов в пилотном проекте по применению системы личного приема </a:t>
            </a:r>
            <a:r>
              <a:rPr lang="ru-RU" sz="2600" dirty="0" smtClean="0">
                <a:solidFill>
                  <a:srgbClr val="FFFFFF"/>
                </a:solidFill>
              </a:rPr>
              <a:t/>
            </a:r>
            <a:br>
              <a:rPr lang="ru-RU" sz="2600" dirty="0" smtClean="0">
                <a:solidFill>
                  <a:srgbClr val="FFFFFF"/>
                </a:solidFill>
              </a:rPr>
            </a:br>
            <a:r>
              <a:rPr lang="ru-RU" sz="2600" dirty="0" smtClean="0">
                <a:solidFill>
                  <a:srgbClr val="FFFFFF"/>
                </a:solidFill>
              </a:rPr>
              <a:t>в </a:t>
            </a:r>
            <a:r>
              <a:rPr lang="ru-RU" sz="2600" dirty="0">
                <a:solidFill>
                  <a:srgbClr val="FFFFFF"/>
                </a:solidFill>
              </a:rPr>
              <a:t>постоянном режиме</a:t>
            </a:r>
          </a:p>
          <a:p>
            <a:pPr algn="just"/>
            <a:endParaRPr lang="ru-RU" sz="2600" dirty="0" smtClean="0">
              <a:solidFill>
                <a:srgbClr val="FFFFFF"/>
              </a:solidFill>
            </a:endParaRPr>
          </a:p>
          <a:p>
            <a:pPr algn="just"/>
            <a:endParaRPr lang="ru-RU" sz="2600" dirty="0" smtClean="0">
              <a:solidFill>
                <a:srgbClr val="FFFFFF"/>
              </a:solidFill>
            </a:endParaRPr>
          </a:p>
          <a:p>
            <a:pPr algn="ctr"/>
            <a:r>
              <a:rPr lang="ru-RU" sz="2600" i="1" dirty="0" smtClean="0">
                <a:solidFill>
                  <a:srgbClr val="FFFFFF"/>
                </a:solidFill>
              </a:rPr>
              <a:t>Алексей Львович </a:t>
            </a:r>
            <a:r>
              <a:rPr lang="ru-RU" sz="2600" i="1" dirty="0" err="1" smtClean="0">
                <a:solidFill>
                  <a:srgbClr val="FFFFFF"/>
                </a:solidFill>
              </a:rPr>
              <a:t>Колоницкий</a:t>
            </a:r>
            <a:endParaRPr lang="ru-RU" sz="26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66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463" y="53975"/>
            <a:ext cx="10302876" cy="674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Рисунок 2" descr="принятый вариант2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261600" cy="738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369888" y="3937953"/>
            <a:ext cx="9521825" cy="23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767" tIns="48882" rIns="97767" bIns="48882">
            <a:spAutoFit/>
          </a:bodyPr>
          <a:lstStyle/>
          <a:p>
            <a:pPr algn="ctr" defTabSz="97790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СЕМИНАР С ПРЕДСТАВИТЕЛЯМИ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ДАЛЬНЕВОСТОЧНОГО ФЕДЕРАЛЬНОГО ОКРУГА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ИТОГАМ ПРОВЕДЕНИЯ 11-го ЗАСЕДАНИЯ РАБОЧЕЙ ГРУППЫ ПРИ АДМИНИСТРАЦИИ ПРЕЗИДЕНТА РОССИЙСКОЙ ФЕДЕРАЦИИ ПО КООРДИНАЦИИ И ОЦЕНКЕ РАБОТЫ С ОБРАЩЕНИЯМИ ГРАЖДАН И ОРГАНИЗАЦИЙ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3762648" y="6252663"/>
            <a:ext cx="2493970" cy="40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7767" tIns="48882" rIns="97767" bIns="48882">
            <a:spAutoFit/>
          </a:bodyPr>
          <a:lstStyle/>
          <a:p>
            <a:pPr defTabSz="977900"/>
            <a:r>
              <a:rPr lang="ru-RU" sz="2000" dirty="0" smtClean="0">
                <a:latin typeface="Arial" charset="0"/>
                <a:cs typeface="Arial" charset="0"/>
              </a:rPr>
              <a:t>22 марта 2016 </a:t>
            </a:r>
            <a:r>
              <a:rPr lang="ru-RU" sz="2000" dirty="0">
                <a:latin typeface="Arial" charset="0"/>
                <a:cs typeface="Arial" charset="0"/>
              </a:rPr>
              <a:t>года</a:t>
            </a:r>
          </a:p>
        </p:txBody>
      </p:sp>
    </p:spTree>
    <p:extLst>
      <p:ext uri="{BB962C8B-B14F-4D97-AF65-F5344CB8AC3E}">
        <p14:creationId xmlns:p14="http://schemas.microsoft.com/office/powerpoint/2010/main" val="168764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BJTYPE" val="Slide No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BJTYPE" val="Slide No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BJTYPE" val="Slide No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BJTYPE" val="Slide No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BJTYPE" val="Slide No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BJTYPE" val="Slide No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BJTYPE" val="Slide No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BJTYPE" val="Slide No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BJTYPE" val="Slide N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BJTYPE" val="Slide No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BJTYPE" val="Slide No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BJTYPE" val="Slide No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BJTYPE" val="Slide No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BJTYPE" val="Slide N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BJTYPE" val="Slide No"/>
</p:tagLst>
</file>

<file path=ppt/theme/theme1.xml><?xml version="1.0" encoding="utf-8"?>
<a:theme xmlns:a="http://schemas.openxmlformats.org/drawingml/2006/main" name="39_Глобус">
  <a:themeElements>
    <a:clrScheme name="39_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39_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66FF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9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66FF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9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39_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9_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9_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9_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9_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9_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9_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9_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94916</TotalTime>
  <Words>502</Words>
  <Application>Microsoft Office PowerPoint</Application>
  <PresentationFormat>Произвольный</PresentationFormat>
  <Paragraphs>102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39_Глобус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УРОГиО АП РФ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Месячный отчёт. 1.2013</dc:title>
  <dc:subject>M012013</dc:subject>
  <dc:creator>Сухоруков А.И.</dc:creator>
  <cp:keywords>M012013</cp:keywords>
  <cp:lastModifiedBy>Windows User</cp:lastModifiedBy>
  <cp:revision>4474</cp:revision>
  <cp:lastPrinted>2016-03-21T11:33:31Z</cp:lastPrinted>
  <dcterms:created xsi:type="dcterms:W3CDTF">2013-02-05T12:23:42Z</dcterms:created>
  <dcterms:modified xsi:type="dcterms:W3CDTF">2016-03-22T05:43:59Z</dcterms:modified>
</cp:coreProperties>
</file>