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87" r:id="rId2"/>
    <p:sldId id="301" r:id="rId3"/>
    <p:sldId id="302" r:id="rId4"/>
    <p:sldId id="303" r:id="rId5"/>
  </p:sldIdLst>
  <p:sldSz cx="12192000" cy="6858000"/>
  <p:notesSz cx="9906000" cy="6794500"/>
  <p:defaultTextStyle>
    <a:defPPr>
      <a:defRPr lang="ru-RU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67045"/>
    <a:srgbClr val="4B7553"/>
    <a:srgbClr val="6C7F27"/>
    <a:srgbClr val="94A526"/>
    <a:srgbClr val="FDC537"/>
    <a:srgbClr val="FED001"/>
    <a:srgbClr val="D1C40A"/>
    <a:srgbClr val="FBCE00"/>
    <a:srgbClr val="C8C00D"/>
    <a:srgbClr val="32471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636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2414588" cy="454540"/>
          </a:xfrm>
          <a:prstGeom prst="rect">
            <a:avLst/>
          </a:prstGeom>
        </p:spPr>
        <p:txBody>
          <a:bodyPr vert="horz" lIns="80156" tIns="40078" rIns="80156" bIns="40078" rtlCol="0"/>
          <a:lstStyle>
            <a:lvl1pPr algn="l">
              <a:defRPr sz="11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 bwMode="auto">
          <a:xfrm>
            <a:off x="3156248" y="0"/>
            <a:ext cx="2414588" cy="454540"/>
          </a:xfrm>
          <a:prstGeom prst="rect">
            <a:avLst/>
          </a:prstGeom>
        </p:spPr>
        <p:txBody>
          <a:bodyPr vert="horz" lIns="80156" tIns="40078" rIns="80156" bIns="40078" rtlCol="0"/>
          <a:lstStyle>
            <a:lvl1pPr algn="r">
              <a:defRPr sz="1100"/>
            </a:lvl1pPr>
          </a:lstStyle>
          <a:p>
            <a:pPr>
              <a:defRPr/>
            </a:pPr>
            <a:fld id="{DC8BF96B-A570-4204-9BCD-8745ABA1C52E}" type="datetimeFigureOut">
              <a:rPr lang="ru-RU"/>
              <a:t>18.01.2023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 bwMode="auto">
          <a:xfrm>
            <a:off x="68263" y="1131888"/>
            <a:ext cx="5435600" cy="3057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80156" tIns="40078" rIns="80156" bIns="40078" rtlCol="0" anchor="ctr"/>
          <a:lstStyle/>
          <a:p>
            <a:pPr>
              <a:defRPr/>
            </a:pPr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 bwMode="auto">
          <a:xfrm>
            <a:off x="557213" y="4359804"/>
            <a:ext cx="4457700" cy="3567113"/>
          </a:xfrm>
          <a:prstGeom prst="rect">
            <a:avLst/>
          </a:prstGeom>
        </p:spPr>
        <p:txBody>
          <a:bodyPr vert="horz" lIns="80156" tIns="40078" rIns="80156" bIns="40078" rtlCol="0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 bwMode="auto">
          <a:xfrm>
            <a:off x="0" y="8604795"/>
            <a:ext cx="2414588" cy="454539"/>
          </a:xfrm>
          <a:prstGeom prst="rect">
            <a:avLst/>
          </a:prstGeom>
        </p:spPr>
        <p:txBody>
          <a:bodyPr vert="horz" lIns="80156" tIns="40078" rIns="80156" bIns="40078" rtlCol="0" anchor="b"/>
          <a:lstStyle>
            <a:lvl1pPr algn="l">
              <a:defRPr sz="11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 bwMode="auto">
          <a:xfrm>
            <a:off x="3156248" y="8604795"/>
            <a:ext cx="2414588" cy="454539"/>
          </a:xfrm>
          <a:prstGeom prst="rect">
            <a:avLst/>
          </a:prstGeom>
        </p:spPr>
        <p:txBody>
          <a:bodyPr vert="horz" lIns="80156" tIns="40078" rIns="80156" bIns="40078" rtlCol="0" anchor="b"/>
          <a:lstStyle>
            <a:lvl1pPr algn="r">
              <a:defRPr sz="1100"/>
            </a:lvl1pPr>
          </a:lstStyle>
          <a:p>
            <a:pPr>
              <a:defRPr/>
            </a:pPr>
            <a:fld id="{F0D5B172-D5FB-4336-BDF1-3B9D7B90701F}" type="slidenum">
              <a:rPr lang="ru-RU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>
      <a:defRPr sz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 bwMode="auto"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 bwMode="auto"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8EA7CE45-EAF5-412C-8A00-1556E13CC5E3}" type="datetimeFigureOut">
              <a:rPr lang="ru-RU"/>
              <a:t>18.01.2023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67C509BE-D415-4C6F-AADD-FB1C418997FF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x" preserve="1" userDrawn="1">
  <p:cSld name="Заголовок и вертикальный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8EA7CE45-EAF5-412C-8A00-1556E13CC5E3}" type="datetimeFigureOut">
              <a:rPr lang="ru-RU"/>
              <a:t>18.01.2023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67C509BE-D415-4C6F-AADD-FB1C418997FF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itleAndTx" preserve="1" userDrawn="1">
  <p:cSld name="Вертикальный заголовок и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 bwMode="auto">
          <a:xfrm>
            <a:off x="8724900" y="365125"/>
            <a:ext cx="2628900" cy="5811838"/>
          </a:xfrm>
        </p:spPr>
        <p:txBody>
          <a:bodyPr vert="eaVert"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>
          <a:xfrm>
            <a:off x="838200" y="365125"/>
            <a:ext cx="7734300" cy="5811838"/>
          </a:xfrm>
        </p:spPr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8EA7CE45-EAF5-412C-8A00-1556E13CC5E3}" type="datetimeFigureOut">
              <a:rPr lang="ru-RU"/>
              <a:t>18.01.2023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67C509BE-D415-4C6F-AADD-FB1C418997FF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userDrawn="1">
  <p:cSld name="Слайды с инф.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638312" y="225560"/>
            <a:ext cx="10515600" cy="550508"/>
          </a:xfrm>
          <a:prstGeom prst="rect">
            <a:avLst/>
          </a:prstGeom>
        </p:spPr>
        <p:txBody>
          <a:bodyPr lIns="108000" tIns="108000" rIns="108000" bIns="108000">
            <a:spAutoFit/>
          </a:bodyPr>
          <a:lstStyle>
            <a:lvl1pPr>
              <a:defRPr sz="2400" b="0">
                <a:solidFill>
                  <a:srgbClr val="19502E"/>
                </a:solidFill>
                <a:latin typeface="Arial"/>
                <a:cs typeface="Arial"/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7" name="Прямоугольник 6"/>
          <p:cNvSpPr/>
          <p:nvPr userDrawn="1"/>
        </p:nvSpPr>
        <p:spPr bwMode="auto">
          <a:xfrm>
            <a:off x="-25402" y="-4536"/>
            <a:ext cx="197563" cy="6862536"/>
          </a:xfrm>
          <a:prstGeom prst="rect">
            <a:avLst/>
          </a:prstGeom>
          <a:solidFill>
            <a:srgbClr val="FFC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sz="1400"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Заголовок и объек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8EA7CE45-EAF5-412C-8A00-1556E13CC5E3}" type="datetimeFigureOut">
              <a:rPr lang="ru-RU"/>
              <a:t>18.01.2023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67C509BE-D415-4C6F-AADD-FB1C418997FF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secHead" preserve="1" userDrawn="1">
  <p:cSld name="Заголовок раздел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8EA7CE45-EAF5-412C-8A00-1556E13CC5E3}" type="datetimeFigureOut">
              <a:rPr lang="ru-RU"/>
              <a:t>18.01.2023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67C509BE-D415-4C6F-AADD-FB1C418997FF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" preserve="1" userDrawn="1">
  <p:cSld name="Два объект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 bwMode="auto">
          <a:xfrm>
            <a:off x="838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 bwMode="auto">
          <a:xfrm>
            <a:off x="6172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8EA7CE45-EAF5-412C-8A00-1556E13CC5E3}" type="datetimeFigureOut">
              <a:rPr lang="ru-RU"/>
              <a:t>18.01.2023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67C509BE-D415-4C6F-AADD-FB1C418997FF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TxTwoObj" preserve="1" userDrawn="1">
  <p:cSld name="Сравнение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39788" y="365125"/>
            <a:ext cx="10515600" cy="1325563"/>
          </a:xfrm>
        </p:spPr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 bwMode="auto">
          <a:xfrm>
            <a:off x="839788" y="2505074"/>
            <a:ext cx="5157787" cy="368458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 bwMode="auto"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 bwMode="auto">
          <a:xfrm>
            <a:off x="6172200" y="2505074"/>
            <a:ext cx="5183188" cy="368458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8EA7CE45-EAF5-412C-8A00-1556E13CC5E3}" type="datetimeFigureOut">
              <a:rPr lang="ru-RU"/>
              <a:t>18.01.2023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67C509BE-D415-4C6F-AADD-FB1C418997FF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preserve="1" userDrawn="1">
  <p:cSld name="Только заголовок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8EA7CE45-EAF5-412C-8A00-1556E13CC5E3}" type="datetimeFigureOut">
              <a:rPr lang="ru-RU"/>
              <a:t>18.01.2023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67C509BE-D415-4C6F-AADD-FB1C418997FF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Пусто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8EA7CE45-EAF5-412C-8A00-1556E13CC5E3}" type="datetimeFigureOut">
              <a:rPr lang="ru-RU"/>
              <a:t>18.01.2023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67C509BE-D415-4C6F-AADD-FB1C418997FF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Tx" preserve="1" userDrawn="1">
  <p:cSld name="Объект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8EA7CE45-EAF5-412C-8A00-1556E13CC5E3}" type="datetimeFigureOut">
              <a:rPr lang="ru-RU"/>
              <a:t>18.01.2023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67C509BE-D415-4C6F-AADD-FB1C418997FF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picTx" preserve="1" userDrawn="1">
  <p:cSld name="Рисунок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8EA7CE45-EAF5-412C-8A00-1556E13CC5E3}" type="datetimeFigureOut">
              <a:rPr lang="ru-RU"/>
              <a:t>18.01.2023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67C509BE-D415-4C6F-AADD-FB1C418997FF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8EA7CE45-EAF5-412C-8A00-1556E13CC5E3}" type="datetimeFigureOut">
              <a:rPr lang="ru-RU"/>
              <a:t>18.01.2023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7C509BE-D415-4C6F-AADD-FB1C418997FF}" type="slidenum">
              <a:rPr lang="ru-RU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</p:sldLayoutIdLst>
  <p:txStyles>
    <p:titleStyle>
      <a:lvl1pPr algn="l" defTabSz="914400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 bwMode="auto">
          <a:xfrm>
            <a:off x="163108" y="491130"/>
            <a:ext cx="12024538" cy="1024161"/>
          </a:xfrm>
          <a:prstGeom prst="rect">
            <a:avLst/>
          </a:prstGeom>
          <a:solidFill>
            <a:srgbClr val="D1C4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154722" y="0"/>
            <a:ext cx="12037278" cy="1077844"/>
          </a:xfrm>
          <a:prstGeom prst="rect">
            <a:avLst/>
          </a:prstGeom>
          <a:solidFill>
            <a:srgbClr val="94A5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232701" y="1412776"/>
            <a:ext cx="11928648" cy="0"/>
          </a:xfrm>
          <a:prstGeom prst="line">
            <a:avLst/>
          </a:prstGeom>
          <a:ln w="19050">
            <a:solidFill>
              <a:schemeClr val="accent6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Прямоугольник 95"/>
          <p:cNvSpPr/>
          <p:nvPr/>
        </p:nvSpPr>
        <p:spPr bwMode="auto">
          <a:xfrm>
            <a:off x="263352" y="275259"/>
            <a:ext cx="113052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Century Gothic" panose="020B0502020202020204" pitchFamily="34" charset="0"/>
                <a:cs typeface="Arial" panose="020B0604020202020204" pitchFamily="34" charset="0"/>
              </a:rPr>
              <a:t>ПРОДУКТЫ БАНКА С ГРАНТОВОЙ ПОДДЕРЖКОЙ</a:t>
            </a:r>
          </a:p>
          <a:p>
            <a:endParaRPr lang="ru-RU" dirty="0"/>
          </a:p>
        </p:txBody>
      </p:sp>
      <p:cxnSp>
        <p:nvCxnSpPr>
          <p:cNvPr id="14" name="Прямая соединительная линия 13"/>
          <p:cNvCxnSpPr/>
          <p:nvPr/>
        </p:nvCxnSpPr>
        <p:spPr bwMode="auto">
          <a:xfrm>
            <a:off x="5727914" y="1860977"/>
            <a:ext cx="8046" cy="4808383"/>
          </a:xfrm>
          <a:prstGeom prst="line">
            <a:avLst/>
          </a:prstGeom>
          <a:ln w="19050">
            <a:solidFill>
              <a:schemeClr val="accent6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 bwMode="auto">
          <a:xfrm flipV="1">
            <a:off x="6384032" y="3495845"/>
            <a:ext cx="4536166" cy="6957"/>
          </a:xfrm>
          <a:prstGeom prst="line">
            <a:avLst/>
          </a:prstGeom>
          <a:ln w="19050">
            <a:solidFill>
              <a:schemeClr val="accent6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 bwMode="auto">
          <a:xfrm>
            <a:off x="7392144" y="1131830"/>
            <a:ext cx="4769205" cy="4154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1050" b="1" dirty="0" smtClean="0">
                <a:solidFill>
                  <a:srgbClr val="19502E"/>
                </a:solidFill>
                <a:latin typeface="Century Gothic" panose="020B0502020202020204" pitchFamily="34" charset="0"/>
              </a:rPr>
              <a:t>Программы господдержки: Постановления </a:t>
            </a:r>
            <a:r>
              <a:rPr lang="ru-RU" sz="1050" b="1" dirty="0">
                <a:solidFill>
                  <a:srgbClr val="19502E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№ </a:t>
            </a:r>
            <a:r>
              <a:rPr lang="ru-RU" sz="1050" b="1" dirty="0" smtClean="0">
                <a:solidFill>
                  <a:srgbClr val="19502E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1528, № </a:t>
            </a:r>
            <a:r>
              <a:rPr lang="ru-RU" sz="1050" b="1" dirty="0">
                <a:solidFill>
                  <a:srgbClr val="19502E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717 </a:t>
            </a:r>
            <a:endParaRPr lang="ru-RU" sz="1050" b="1" dirty="0" smtClean="0">
              <a:latin typeface="Century Gothic" panose="020B0502020202020204" pitchFamily="34" charset="0"/>
            </a:endParaRPr>
          </a:p>
          <a:p>
            <a:pPr>
              <a:buClr>
                <a:schemeClr val="accent1">
                  <a:lumMod val="50000"/>
                </a:schemeClr>
              </a:buClr>
              <a:buSzPct val="109000"/>
            </a:pPr>
            <a:endParaRPr lang="ru-RU" sz="1050" dirty="0" smtClean="0">
              <a:latin typeface="Century Gothic" panose="020B0502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 bwMode="auto">
          <a:xfrm>
            <a:off x="273907" y="1596283"/>
            <a:ext cx="5343366" cy="460126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latin typeface="Century Gothic" panose="020B0502020202020204" pitchFamily="34" charset="0"/>
                <a:cs typeface="Arial" panose="020B0604020202020204" pitchFamily="34" charset="0"/>
              </a:rPr>
              <a:t>Кредитование на </a:t>
            </a:r>
            <a:r>
              <a:rPr lang="ru-RU" sz="1400" b="1" dirty="0">
                <a:latin typeface="Century Gothic" panose="020B0502020202020204" pitchFamily="34" charset="0"/>
                <a:cs typeface="Arial" panose="020B0604020202020204" pitchFamily="34" charset="0"/>
              </a:rPr>
              <a:t>цели создания комплексов/ объектов по производству молока, </a:t>
            </a:r>
            <a:r>
              <a:rPr lang="ru-RU" sz="1400" b="1" dirty="0" smtClean="0">
                <a:latin typeface="Century Gothic" panose="020B0502020202020204" pitchFamily="34" charset="0"/>
                <a:cs typeface="Arial" panose="020B0604020202020204" pitchFamily="34" charset="0"/>
              </a:rPr>
              <a:t>мяса-говядины</a:t>
            </a:r>
          </a:p>
          <a:p>
            <a:endParaRPr lang="ru-RU" sz="1400" b="1" dirty="0"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1050" dirty="0">
                <a:latin typeface="Century Gothic" panose="020B0502020202020204" pitchFamily="34" charset="0"/>
                <a:cs typeface="Arial" panose="020B0604020202020204" pitchFamily="34" charset="0"/>
              </a:rPr>
              <a:t>Кредитование на условиях проектного </a:t>
            </a:r>
            <a:r>
              <a:rPr lang="ru-RU" sz="1050" dirty="0" smtClean="0">
                <a:latin typeface="Century Gothic" panose="020B0502020202020204" pitchFamily="34" charset="0"/>
                <a:cs typeface="Arial" panose="020B0604020202020204" pitchFamily="34" charset="0"/>
              </a:rPr>
              <a:t>финансирования.</a:t>
            </a:r>
            <a:endParaRPr lang="ru-RU" sz="1050" dirty="0"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1050" dirty="0" smtClean="0">
                <a:latin typeface="Century Gothic" panose="020B0502020202020204" pitchFamily="34" charset="0"/>
              </a:rPr>
              <a:t>Комплексное </a:t>
            </a:r>
            <a:r>
              <a:rPr lang="ru-RU" sz="1050" dirty="0">
                <a:latin typeface="Century Gothic" panose="020B0502020202020204" pitchFamily="34" charset="0"/>
              </a:rPr>
              <a:t>кредитование на цели создания комплексов/объектов по производству </a:t>
            </a:r>
            <a:r>
              <a:rPr lang="ru-RU" sz="1050" dirty="0" smtClean="0">
                <a:latin typeface="Century Gothic" panose="020B0502020202020204" pitchFamily="34" charset="0"/>
              </a:rPr>
              <a:t>молока, мяса-говядины (в </a:t>
            </a:r>
            <a:r>
              <a:rPr lang="ru-RU" sz="1050" dirty="0">
                <a:latin typeface="Century Gothic" panose="020B0502020202020204" pitchFamily="34" charset="0"/>
              </a:rPr>
              <a:t>том числе строительство объектов, приобретение техники, оборудования, </a:t>
            </a:r>
            <a:r>
              <a:rPr lang="ru-RU" sz="1050" dirty="0">
                <a:latin typeface="Century Gothic" panose="020B0502020202020204" pitchFamily="34" charset="0"/>
                <a:cs typeface="Arial" panose="020B0604020202020204" pitchFamily="34" charset="0"/>
              </a:rPr>
              <a:t>с/х </a:t>
            </a:r>
            <a:r>
              <a:rPr lang="ru-RU" sz="1050" dirty="0">
                <a:latin typeface="Century Gothic" panose="020B0502020202020204" pitchFamily="34" charset="0"/>
              </a:rPr>
              <a:t>животных, пополнение оборотных средств, включая проведение сезонных </a:t>
            </a:r>
            <a:r>
              <a:rPr lang="ru-RU" sz="1050" dirty="0" smtClean="0">
                <a:latin typeface="Century Gothic" panose="020B0502020202020204" pitchFamily="34" charset="0"/>
              </a:rPr>
              <a:t>работ).</a:t>
            </a:r>
          </a:p>
          <a:p>
            <a:pPr algn="just"/>
            <a:endParaRPr lang="ru-RU" sz="1400" b="1" dirty="0"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pPr algn="just"/>
            <a:endParaRPr lang="ru-RU" sz="1400" b="1" dirty="0" smtClean="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endParaRPr lang="ru-RU" sz="1400" b="1" dirty="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endParaRPr lang="ru-RU" sz="1400" b="1" dirty="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endParaRPr lang="ru-RU" sz="1400" b="1" dirty="0" smtClean="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ru-RU" sz="1400" b="1" dirty="0" smtClean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Продукт </a:t>
            </a:r>
            <a:r>
              <a:rPr lang="ru-RU" sz="1400" b="1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«Проект </a:t>
            </a:r>
            <a:r>
              <a:rPr lang="ru-RU" sz="1400" b="1" dirty="0" err="1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Агропрогресс</a:t>
            </a:r>
            <a:r>
              <a:rPr lang="ru-RU" sz="1400" b="1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</a:p>
          <a:p>
            <a:pPr algn="just"/>
            <a:endParaRPr lang="ru-RU" sz="1400" b="1" dirty="0" smtClean="0">
              <a:solidFill>
                <a:srgbClr val="19502E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pPr algn="just">
              <a:buClr>
                <a:schemeClr val="tx1"/>
              </a:buClr>
              <a:defRPr/>
            </a:pPr>
            <a:r>
              <a:rPr lang="ru-RU" sz="1050" dirty="0" smtClean="0">
                <a:latin typeface="Century Gothic" panose="020B0502020202020204" pitchFamily="34" charset="0"/>
                <a:cs typeface="Arial" panose="020B0604020202020204" pitchFamily="34" charset="0"/>
              </a:rPr>
              <a:t>Проектное финансирование. Комплексное кредитование.</a:t>
            </a:r>
          </a:p>
          <a:p>
            <a:pPr algn="just">
              <a:buClr>
                <a:schemeClr val="tx1"/>
              </a:buClr>
              <a:defRPr/>
            </a:pPr>
            <a:r>
              <a:rPr lang="ru-RU" sz="1050" dirty="0" smtClean="0">
                <a:solidFill>
                  <a:prstClr val="black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Приобретение</a:t>
            </a:r>
            <a:r>
              <a:rPr lang="ru-RU" sz="1050" dirty="0">
                <a:solidFill>
                  <a:prstClr val="black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, создание и модернизация объектов по производству </a:t>
            </a:r>
            <a:r>
              <a:rPr lang="ru-RU" sz="1050" dirty="0" smtClean="0">
                <a:solidFill>
                  <a:prstClr val="black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с/х продукции </a:t>
            </a:r>
            <a:r>
              <a:rPr lang="ru-RU" sz="1050" dirty="0">
                <a:solidFill>
                  <a:prstClr val="black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(</a:t>
            </a:r>
            <a:r>
              <a:rPr lang="ru-RU" sz="1050" dirty="0" smtClean="0">
                <a:solidFill>
                  <a:prstClr val="black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строительство или модернизация </a:t>
            </a:r>
            <a:r>
              <a:rPr lang="ru-RU" sz="1050" dirty="0">
                <a:solidFill>
                  <a:prstClr val="black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комплексов/объектов)</a:t>
            </a:r>
          </a:p>
          <a:p>
            <a:pPr algn="just">
              <a:buClr>
                <a:schemeClr val="tx1"/>
              </a:buClr>
              <a:defRPr/>
            </a:pPr>
            <a:r>
              <a:rPr lang="ru-RU" sz="1050" dirty="0">
                <a:solidFill>
                  <a:prstClr val="black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Приобретение имущества (техники, оборудования, птицы, с/х животных (кроме свиней)) в целях комплектации объектов по производству с/х продукции (в рамках создания и модернизация указанных объектов)</a:t>
            </a:r>
          </a:p>
          <a:p>
            <a:pPr algn="just"/>
            <a:endParaRPr lang="ru-RU" sz="1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TextBox 52"/>
          <p:cNvSpPr txBox="1"/>
          <p:nvPr/>
        </p:nvSpPr>
        <p:spPr bwMode="auto">
          <a:xfrm>
            <a:off x="5846601" y="5572108"/>
            <a:ext cx="6609447" cy="121571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endParaRPr lang="ru-RU" sz="900" dirty="0">
              <a:solidFill>
                <a:srgbClr val="19502E"/>
              </a:solidFill>
            </a:endParaRPr>
          </a:p>
          <a:p>
            <a:pPr>
              <a:buClr>
                <a:schemeClr val="accent1">
                  <a:lumMod val="50000"/>
                </a:schemeClr>
              </a:buClr>
              <a:buSzPct val="109000"/>
            </a:pPr>
            <a:endParaRPr lang="ru-RU" sz="1100" b="1" dirty="0" smtClean="0">
              <a:latin typeface="Century Gothic" panose="020B0502020202020204" pitchFamily="34" charset="0"/>
            </a:endParaRPr>
          </a:p>
          <a:p>
            <a:pPr>
              <a:buClr>
                <a:schemeClr val="accent1">
                  <a:lumMod val="50000"/>
                </a:schemeClr>
              </a:buClr>
              <a:buSzPct val="109000"/>
            </a:pPr>
            <a:r>
              <a:rPr lang="ru-RU" sz="1000" dirty="0">
                <a:latin typeface="Century Gothic" panose="020B0502020202020204" pitchFamily="34" charset="0"/>
              </a:rPr>
              <a:t>Допускается ежеквартальная уплата процентов на инвестиционной стадии, в том числе за счет средств </a:t>
            </a:r>
            <a:r>
              <a:rPr lang="ru-RU" sz="1000" dirty="0" smtClean="0">
                <a:latin typeface="Century Gothic" panose="020B0502020202020204" pitchFamily="34" charset="0"/>
              </a:rPr>
              <a:t>гранта</a:t>
            </a:r>
          </a:p>
          <a:p>
            <a:pPr>
              <a:buClr>
                <a:schemeClr val="accent1">
                  <a:lumMod val="50000"/>
                </a:schemeClr>
              </a:buClr>
              <a:buSzPct val="109000"/>
            </a:pPr>
            <a:endParaRPr lang="ru-RU" sz="1000" dirty="0">
              <a:latin typeface="Century Gothic" panose="020B0502020202020204" pitchFamily="34" charset="0"/>
            </a:endParaRPr>
          </a:p>
          <a:p>
            <a:pPr>
              <a:buClr>
                <a:schemeClr val="accent1">
                  <a:lumMod val="50000"/>
                </a:schemeClr>
              </a:buClr>
              <a:buSzPct val="109000"/>
            </a:pPr>
            <a:r>
              <a:rPr lang="ru-RU" sz="1000" dirty="0" smtClean="0">
                <a:latin typeface="Century Gothic" panose="020B0502020202020204" pitchFamily="34" charset="0"/>
              </a:rPr>
              <a:t>Возможно кредитование по льготной ставке и гибкий подход к обеспечению</a:t>
            </a:r>
          </a:p>
          <a:p>
            <a:pPr>
              <a:buClr>
                <a:schemeClr val="accent1">
                  <a:lumMod val="50000"/>
                </a:schemeClr>
              </a:buClr>
              <a:buSzPct val="109000"/>
            </a:pPr>
            <a:endParaRPr lang="ru-RU" sz="1100" b="1" dirty="0" smtClean="0">
              <a:latin typeface="Century Gothic" panose="020B0502020202020204" pitchFamily="34" charset="0"/>
            </a:endParaRPr>
          </a:p>
        </p:txBody>
      </p:sp>
      <p:sp>
        <p:nvSpPr>
          <p:cNvPr id="54" name="Прямоугольник 53"/>
          <p:cNvSpPr/>
          <p:nvPr/>
        </p:nvSpPr>
        <p:spPr bwMode="auto">
          <a:xfrm>
            <a:off x="5854649" y="5483356"/>
            <a:ext cx="146706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chemeClr val="accent1">
                  <a:lumMod val="50000"/>
                </a:schemeClr>
              </a:buClr>
              <a:buSzPct val="109000"/>
            </a:pPr>
            <a:r>
              <a:rPr lang="ru-RU" sz="1200" b="1" dirty="0">
                <a:latin typeface="Century Gothic" panose="020B0502020202020204" pitchFamily="34" charset="0"/>
              </a:rPr>
              <a:t>ПРЕИМУЩЕСТВА:</a:t>
            </a:r>
          </a:p>
        </p:txBody>
      </p:sp>
      <p:sp>
        <p:nvSpPr>
          <p:cNvPr id="55" name="Прямоугольник 54"/>
          <p:cNvSpPr/>
          <p:nvPr/>
        </p:nvSpPr>
        <p:spPr>
          <a:xfrm>
            <a:off x="6311500" y="1644680"/>
            <a:ext cx="58805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defTabSz="871888">
              <a:spcBef>
                <a:spcPts val="1200"/>
              </a:spcBef>
              <a:buClr>
                <a:srgbClr val="397F40"/>
              </a:buClr>
              <a:buSzPct val="125000"/>
            </a:pPr>
            <a:r>
              <a:rPr lang="ru-RU" sz="1000" b="1" dirty="0" smtClean="0">
                <a:latin typeface="Century Gothic" panose="020B0502020202020204" pitchFamily="34" charset="0"/>
                <a:cs typeface="Arial" panose="020B0604020202020204" pitchFamily="34" charset="0"/>
              </a:rPr>
              <a:t>Клиент: </a:t>
            </a:r>
            <a:r>
              <a:rPr lang="ru-RU" sz="1000" dirty="0">
                <a:latin typeface="Century Gothic" panose="020B0502020202020204" pitchFamily="34" charset="0"/>
                <a:cs typeface="Arial" panose="020B0604020202020204" pitchFamily="34" charset="0"/>
              </a:rPr>
              <a:t>СПОК, КФХ-ЮЛ, ИП, в том числе ИП - глава </a:t>
            </a:r>
            <a:r>
              <a:rPr lang="ru-RU" sz="1000" dirty="0" smtClean="0">
                <a:latin typeface="Century Gothic" panose="020B0502020202020204" pitchFamily="34" charset="0"/>
                <a:cs typeface="Arial" panose="020B0604020202020204" pitchFamily="34" charset="0"/>
              </a:rPr>
              <a:t>КФХ</a:t>
            </a:r>
            <a:endParaRPr lang="en-US" sz="1000" dirty="0" smtClean="0"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pPr marL="0" lvl="1" defTabSz="871888">
              <a:spcBef>
                <a:spcPts val="1200"/>
              </a:spcBef>
              <a:buClr>
                <a:srgbClr val="397F40"/>
              </a:buClr>
              <a:buSzPct val="125000"/>
            </a:pPr>
            <a:r>
              <a:rPr lang="ru-RU" sz="1000" b="1" dirty="0" smtClean="0">
                <a:latin typeface="Century Gothic" panose="020B0502020202020204" pitchFamily="34" charset="0"/>
                <a:cs typeface="Arial" panose="020B0604020202020204" pitchFamily="34" charset="0"/>
              </a:rPr>
              <a:t>Сумма: </a:t>
            </a:r>
            <a:r>
              <a:rPr lang="ru-RU" sz="1000" dirty="0" smtClean="0">
                <a:latin typeface="Century Gothic" panose="020B0502020202020204" pitchFamily="34" charset="0"/>
                <a:cs typeface="Arial" panose="020B0604020202020204" pitchFamily="34" charset="0"/>
              </a:rPr>
              <a:t>до 75 млн. рублей, не более 75% от Бюджета проекта</a:t>
            </a:r>
          </a:p>
          <a:p>
            <a:pPr marL="0" lvl="1" defTabSz="871888">
              <a:spcBef>
                <a:spcPts val="1200"/>
              </a:spcBef>
              <a:buClr>
                <a:srgbClr val="397F40"/>
              </a:buClr>
              <a:buSzPct val="125000"/>
            </a:pPr>
            <a:r>
              <a:rPr lang="ru-RU" sz="1000" b="1" dirty="0" smtClean="0">
                <a:latin typeface="Century Gothic" panose="020B0502020202020204" pitchFamily="34" charset="0"/>
                <a:cs typeface="Arial" panose="020B0604020202020204" pitchFamily="34" charset="0"/>
              </a:rPr>
              <a:t>Срок: </a:t>
            </a:r>
            <a:r>
              <a:rPr lang="ru-RU" sz="1000" dirty="0" smtClean="0">
                <a:latin typeface="Century Gothic" panose="020B0502020202020204" pitchFamily="34" charset="0"/>
                <a:cs typeface="Arial" panose="020B0604020202020204" pitchFamily="34" charset="0"/>
              </a:rPr>
              <a:t>до 15 </a:t>
            </a:r>
            <a:r>
              <a:rPr lang="ru-RU" sz="1000" dirty="0">
                <a:latin typeface="Century Gothic" panose="020B0502020202020204" pitchFamily="34" charset="0"/>
                <a:cs typeface="Arial" panose="020B0604020202020204" pitchFamily="34" charset="0"/>
              </a:rPr>
              <a:t>лет (</a:t>
            </a:r>
            <a:r>
              <a:rPr lang="ru-RU" sz="1000" kern="1200" dirty="0">
                <a:latin typeface="Century Gothic" panose="020B0502020202020204" pitchFamily="34" charset="0"/>
              </a:rPr>
              <a:t>определяется в зависимости от вида приобретаемого имущества</a:t>
            </a:r>
            <a:r>
              <a:rPr lang="ru-RU" sz="1000" kern="1200" dirty="0" smtClean="0">
                <a:latin typeface="Century Gothic" panose="020B0502020202020204" pitchFamily="34" charset="0"/>
              </a:rPr>
              <a:t>)</a:t>
            </a:r>
            <a:endParaRPr lang="ru-RU" sz="1000" dirty="0" smtClean="0"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pPr marL="0" lvl="1" defTabSz="871888">
              <a:spcBef>
                <a:spcPts val="1200"/>
              </a:spcBef>
              <a:buClr>
                <a:srgbClr val="397F40"/>
              </a:buClr>
              <a:buSzPct val="125000"/>
            </a:pPr>
            <a:r>
              <a:rPr lang="ru-RU" sz="1000" kern="1200" dirty="0" smtClean="0">
                <a:latin typeface="Century Gothic" panose="020B0502020202020204" pitchFamily="34" charset="0"/>
                <a:cs typeface="Arial" panose="020B0604020202020204" pitchFamily="34" charset="0"/>
              </a:rPr>
              <a:t>Участие собственными средствами- </a:t>
            </a:r>
            <a:r>
              <a:rPr lang="ru-RU" sz="1000" kern="1200" dirty="0">
                <a:latin typeface="Century Gothic" panose="020B0502020202020204" pitchFamily="34" charset="0"/>
                <a:cs typeface="Arial" panose="020B0604020202020204" pitchFamily="34" charset="0"/>
              </a:rPr>
              <a:t>не менее 25% </a:t>
            </a:r>
            <a:r>
              <a:rPr lang="ru-RU" sz="1000" kern="1200" dirty="0" smtClean="0">
                <a:latin typeface="Century Gothic" panose="020B0502020202020204" pitchFamily="34" charset="0"/>
                <a:cs typeface="Arial" panose="020B0604020202020204" pitchFamily="34" charset="0"/>
              </a:rPr>
              <a:t>от Бюджета Проекта </a:t>
            </a:r>
            <a:r>
              <a:rPr lang="ru-RU" sz="1000" i="1" dirty="0" smtClean="0">
                <a:latin typeface="Century Gothic" panose="020B0502020202020204" pitchFamily="34" charset="0"/>
                <a:cs typeface="Arial" panose="020B0604020202020204" pitchFamily="34" charset="0"/>
              </a:rPr>
              <a:t>(«</a:t>
            </a:r>
            <a:r>
              <a:rPr lang="ru-RU" sz="1000" i="1" dirty="0">
                <a:latin typeface="Century Gothic" panose="020B0502020202020204" pitchFamily="34" charset="0"/>
                <a:cs typeface="Arial" panose="020B0604020202020204" pitchFamily="34" charset="0"/>
              </a:rPr>
              <a:t>грант на развитие семейной фермы» до 30 млн руб., «грант на развитие материально-технической базы» до 70 млн руб</a:t>
            </a:r>
            <a:r>
              <a:rPr lang="ru-RU" sz="1000" i="1" dirty="0" smtClean="0">
                <a:latin typeface="Century Gothic" panose="020B0502020202020204" pitchFamily="34" charset="0"/>
                <a:cs typeface="Arial" panose="020B0604020202020204" pitchFamily="34" charset="0"/>
              </a:rPr>
              <a:t>.)</a:t>
            </a:r>
            <a:endParaRPr lang="ru-RU" sz="1000" i="1" dirty="0"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311500" y="3857802"/>
            <a:ext cx="563325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b="1" dirty="0" smtClean="0">
                <a:latin typeface="Century Gothic" panose="020B0502020202020204" pitchFamily="34" charset="0"/>
                <a:cs typeface="Arial" panose="020B0604020202020204" pitchFamily="34" charset="0"/>
              </a:rPr>
              <a:t>Клиент: </a:t>
            </a:r>
            <a:r>
              <a:rPr lang="ru-RU" sz="1000" dirty="0" smtClean="0">
                <a:latin typeface="Century Gothic" panose="020B0502020202020204" pitchFamily="34" charset="0"/>
                <a:cs typeface="Arial" panose="020B0604020202020204" pitchFamily="34" charset="0"/>
              </a:rPr>
              <a:t>С/х-товаропроизводитель </a:t>
            </a:r>
            <a:r>
              <a:rPr lang="ru-RU" sz="1000" dirty="0">
                <a:latin typeface="Century Gothic" panose="020B0502020202020204" pitchFamily="34" charset="0"/>
                <a:cs typeface="Arial" panose="020B0604020202020204" pitchFamily="34" charset="0"/>
              </a:rPr>
              <a:t>– ЮЛ (кроме КФХ, ЛПХ, </a:t>
            </a:r>
            <a:r>
              <a:rPr lang="ru-RU" sz="1000" dirty="0" smtClean="0">
                <a:latin typeface="Century Gothic" panose="020B0502020202020204" pitchFamily="34" charset="0"/>
                <a:cs typeface="Arial" panose="020B0604020202020204" pitchFamily="34" charset="0"/>
              </a:rPr>
              <a:t>СПОК) и ИП</a:t>
            </a:r>
            <a:r>
              <a:rPr lang="ru-RU" sz="1000" dirty="0">
                <a:latin typeface="Century Gothic" panose="020B0502020202020204" pitchFamily="34" charset="0"/>
                <a:cs typeface="Arial" panose="020B0604020202020204" pitchFamily="34" charset="0"/>
              </a:rPr>
              <a:t>, за исключением ИП-глав КФХ</a:t>
            </a:r>
          </a:p>
          <a:p>
            <a:endParaRPr lang="en-US" sz="1000" dirty="0"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r>
              <a:rPr lang="ru-RU" sz="1000" b="1" dirty="0" smtClean="0">
                <a:latin typeface="Century Gothic" panose="020B0502020202020204" pitchFamily="34" charset="0"/>
                <a:cs typeface="Arial" panose="020B0604020202020204" pitchFamily="34" charset="0"/>
              </a:rPr>
              <a:t>Сумма: </a:t>
            </a:r>
            <a:r>
              <a:rPr lang="ru-RU" sz="1000" dirty="0" smtClean="0">
                <a:latin typeface="Century Gothic" panose="020B0502020202020204" pitchFamily="34" charset="0"/>
                <a:cs typeface="Arial" panose="020B0604020202020204" pitchFamily="34" charset="0"/>
              </a:rPr>
              <a:t>не </a:t>
            </a:r>
            <a:r>
              <a:rPr lang="ru-RU" sz="1000" dirty="0">
                <a:latin typeface="Century Gothic" panose="020B0502020202020204" pitchFamily="34" charset="0"/>
                <a:cs typeface="Arial" panose="020B0604020202020204" pitchFamily="34" charset="0"/>
              </a:rPr>
              <a:t>более </a:t>
            </a:r>
            <a:r>
              <a:rPr lang="ru-RU" sz="1000" dirty="0" smtClean="0">
                <a:latin typeface="Century Gothic" panose="020B0502020202020204" pitchFamily="34" charset="0"/>
                <a:cs typeface="Arial" panose="020B0604020202020204" pitchFamily="34" charset="0"/>
              </a:rPr>
              <a:t>84 </a:t>
            </a:r>
            <a:r>
              <a:rPr lang="ru-RU" sz="1000" dirty="0">
                <a:latin typeface="Century Gothic" panose="020B0502020202020204" pitchFamily="34" charset="0"/>
                <a:cs typeface="Arial" panose="020B0604020202020204" pitchFamily="34" charset="0"/>
              </a:rPr>
              <a:t>млн. руб</a:t>
            </a:r>
            <a:r>
              <a:rPr lang="ru-RU" sz="1000" dirty="0" smtClean="0">
                <a:latin typeface="Century Gothic" panose="020B0502020202020204" pitchFamily="34" charset="0"/>
                <a:cs typeface="Arial" panose="020B0604020202020204" pitchFamily="34" charset="0"/>
              </a:rPr>
              <a:t>.; равна 70 % от Бюджета проекта.</a:t>
            </a:r>
          </a:p>
          <a:p>
            <a:endParaRPr lang="ru-RU" sz="1000" dirty="0"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r>
              <a:rPr lang="ru-RU" sz="1000" b="1" dirty="0" smtClean="0">
                <a:latin typeface="Century Gothic" panose="020B0502020202020204" pitchFamily="34" charset="0"/>
                <a:cs typeface="Arial" panose="020B0604020202020204" pitchFamily="34" charset="0"/>
              </a:rPr>
              <a:t>Срок: </a:t>
            </a:r>
            <a:r>
              <a:rPr lang="ru-RU" sz="1000" dirty="0" smtClean="0">
                <a:latin typeface="Century Gothic" panose="020B0502020202020204" pitchFamily="34" charset="0"/>
                <a:cs typeface="Arial" panose="020B0604020202020204" pitchFamily="34" charset="0"/>
              </a:rPr>
              <a:t>до 7 лет (</a:t>
            </a:r>
            <a:r>
              <a:rPr lang="ru-RU" sz="1000" kern="1200" dirty="0" smtClean="0">
                <a:latin typeface="Century Gothic" panose="020B0502020202020204" pitchFamily="34" charset="0"/>
              </a:rPr>
              <a:t>определяется </a:t>
            </a:r>
            <a:r>
              <a:rPr lang="ru-RU" sz="1000" kern="1200" dirty="0">
                <a:latin typeface="Century Gothic" panose="020B0502020202020204" pitchFamily="34" charset="0"/>
              </a:rPr>
              <a:t>в зависимости от вида приобретаемого </a:t>
            </a:r>
            <a:r>
              <a:rPr lang="ru-RU" sz="1000" kern="1200" dirty="0" smtClean="0">
                <a:latin typeface="Century Gothic" panose="020B0502020202020204" pitchFamily="34" charset="0"/>
              </a:rPr>
              <a:t>имущества)</a:t>
            </a:r>
            <a:endParaRPr lang="ru-RU" sz="1000" dirty="0" smtClean="0"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endParaRPr lang="ru-RU" sz="1000" dirty="0"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pPr rtl="0"/>
            <a:r>
              <a:rPr lang="ru-RU" sz="1000" b="1" dirty="0" smtClean="0">
                <a:latin typeface="Century Gothic" panose="020B0502020202020204" pitchFamily="34" charset="0"/>
                <a:cs typeface="Arial" panose="020B0604020202020204" pitchFamily="34" charset="0"/>
              </a:rPr>
              <a:t>Участие </a:t>
            </a:r>
            <a:r>
              <a:rPr lang="ru-RU" sz="1000" b="1" dirty="0">
                <a:latin typeface="Century Gothic" panose="020B0502020202020204" pitchFamily="34" charset="0"/>
                <a:cs typeface="Arial" panose="020B0604020202020204" pitchFamily="34" charset="0"/>
              </a:rPr>
              <a:t>собственными </a:t>
            </a:r>
            <a:r>
              <a:rPr lang="ru-RU" sz="1000" b="1" dirty="0" smtClean="0">
                <a:latin typeface="Century Gothic" panose="020B0502020202020204" pitchFamily="34" charset="0"/>
                <a:cs typeface="Arial" panose="020B0604020202020204" pitchFamily="34" charset="0"/>
              </a:rPr>
              <a:t>средствами </a:t>
            </a:r>
            <a:r>
              <a:rPr lang="ru-RU" sz="1000" dirty="0" smtClean="0">
                <a:latin typeface="Century Gothic" panose="020B0502020202020204" pitchFamily="34" charset="0"/>
                <a:cs typeface="Arial" panose="020B0604020202020204" pitchFamily="34" charset="0"/>
              </a:rPr>
              <a:t>30% от бюджета Проекта</a:t>
            </a:r>
          </a:p>
          <a:p>
            <a:pPr rtl="0"/>
            <a:endParaRPr lang="ru-RU" sz="1000" kern="1200" dirty="0" smtClean="0">
              <a:latin typeface="Century Gothic" panose="020B0502020202020204" pitchFamily="34" charset="0"/>
              <a:cs typeface="Times New Roman" panose="02020603050405020304" pitchFamily="18" charset="0"/>
            </a:endParaRPr>
          </a:p>
          <a:p>
            <a:endParaRPr lang="ru-RU" sz="1000" dirty="0"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5" name="Picture 18">
            <a:extLst>
              <a:ext uri="{FF2B5EF4-FFF2-40B4-BE49-F238E27FC236}">
                <a16:creationId xmlns:a16="http://schemas.microsoft.com/office/drawing/2014/main" id="{7D974673-D1CF-494E-BE68-713047D30575}"/>
              </a:ext>
            </a:extLst>
          </p:cNvPr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5859553" y="1655378"/>
            <a:ext cx="405605" cy="395814"/>
          </a:xfrm>
          <a:prstGeom prst="rect">
            <a:avLst/>
          </a:prstGeom>
        </p:spPr>
      </p:pic>
      <p:pic>
        <p:nvPicPr>
          <p:cNvPr id="26" name="Picture 18">
            <a:extLst>
              <a:ext uri="{FF2B5EF4-FFF2-40B4-BE49-F238E27FC236}">
                <a16:creationId xmlns:a16="http://schemas.microsoft.com/office/drawing/2014/main" id="{7D974673-D1CF-494E-BE68-713047D30575}"/>
              </a:ext>
            </a:extLst>
          </p:cNvPr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5861271" y="2209788"/>
            <a:ext cx="405605" cy="395814"/>
          </a:xfrm>
          <a:prstGeom prst="rect">
            <a:avLst/>
          </a:prstGeom>
        </p:spPr>
      </p:pic>
      <p:pic>
        <p:nvPicPr>
          <p:cNvPr id="27" name="Picture 18">
            <a:extLst>
              <a:ext uri="{FF2B5EF4-FFF2-40B4-BE49-F238E27FC236}">
                <a16:creationId xmlns:a16="http://schemas.microsoft.com/office/drawing/2014/main" id="{7D974673-D1CF-494E-BE68-713047D30575}"/>
              </a:ext>
            </a:extLst>
          </p:cNvPr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5861271" y="2790855"/>
            <a:ext cx="405605" cy="395814"/>
          </a:xfrm>
          <a:prstGeom prst="rect">
            <a:avLst/>
          </a:prstGeom>
        </p:spPr>
      </p:pic>
      <p:pic>
        <p:nvPicPr>
          <p:cNvPr id="28" name="Picture 18">
            <a:extLst>
              <a:ext uri="{FF2B5EF4-FFF2-40B4-BE49-F238E27FC236}">
                <a16:creationId xmlns:a16="http://schemas.microsoft.com/office/drawing/2014/main" id="{7D974673-D1CF-494E-BE68-713047D30575}"/>
              </a:ext>
            </a:extLst>
          </p:cNvPr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5861271" y="3836001"/>
            <a:ext cx="405605" cy="395814"/>
          </a:xfrm>
          <a:prstGeom prst="rect">
            <a:avLst/>
          </a:prstGeom>
        </p:spPr>
      </p:pic>
      <p:pic>
        <p:nvPicPr>
          <p:cNvPr id="34" name="Picture 18">
            <a:extLst>
              <a:ext uri="{FF2B5EF4-FFF2-40B4-BE49-F238E27FC236}">
                <a16:creationId xmlns:a16="http://schemas.microsoft.com/office/drawing/2014/main" id="{7D974673-D1CF-494E-BE68-713047D30575}"/>
              </a:ext>
            </a:extLst>
          </p:cNvPr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5854649" y="4330417"/>
            <a:ext cx="405605" cy="395814"/>
          </a:xfrm>
          <a:prstGeom prst="rect">
            <a:avLst/>
          </a:prstGeom>
        </p:spPr>
      </p:pic>
      <p:pic>
        <p:nvPicPr>
          <p:cNvPr id="35" name="Picture 18">
            <a:extLst>
              <a:ext uri="{FF2B5EF4-FFF2-40B4-BE49-F238E27FC236}">
                <a16:creationId xmlns:a16="http://schemas.microsoft.com/office/drawing/2014/main" id="{7D974673-D1CF-494E-BE68-713047D30575}"/>
              </a:ext>
            </a:extLst>
          </p:cNvPr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5861270" y="4832121"/>
            <a:ext cx="405605" cy="395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4043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 xmlns:m="http://schemas.openxmlformats.org/officeDocument/2006/math" xmlns:w="http://schemas.openxmlformats.org/wordprocessingml/2006/main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 bwMode="auto">
          <a:xfrm>
            <a:off x="163108" y="491130"/>
            <a:ext cx="12024538" cy="1024161"/>
          </a:xfrm>
          <a:prstGeom prst="rect">
            <a:avLst/>
          </a:prstGeom>
          <a:solidFill>
            <a:srgbClr val="D1C4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154722" y="0"/>
            <a:ext cx="12037278" cy="1077844"/>
          </a:xfrm>
          <a:prstGeom prst="rect">
            <a:avLst/>
          </a:prstGeom>
          <a:solidFill>
            <a:srgbClr val="94A5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232701" y="1412776"/>
            <a:ext cx="11928648" cy="0"/>
          </a:xfrm>
          <a:prstGeom prst="line">
            <a:avLst/>
          </a:prstGeom>
          <a:ln w="19050">
            <a:solidFill>
              <a:schemeClr val="accent6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Прямоугольник 95"/>
          <p:cNvSpPr/>
          <p:nvPr/>
        </p:nvSpPr>
        <p:spPr bwMode="auto">
          <a:xfrm>
            <a:off x="263352" y="275259"/>
            <a:ext cx="113052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Century Gothic" panose="020B0502020202020204" pitchFamily="34" charset="0"/>
                <a:cs typeface="Arial" panose="020B0604020202020204" pitchFamily="34" charset="0"/>
              </a:rPr>
              <a:t>ПРОДУКТЫ БАНКА С ГРАНТОВОЙ ПОДДЕРЖКОЙ</a:t>
            </a:r>
          </a:p>
          <a:p>
            <a:endParaRPr lang="ru-RU" dirty="0"/>
          </a:p>
        </p:txBody>
      </p:sp>
      <p:cxnSp>
        <p:nvCxnSpPr>
          <p:cNvPr id="14" name="Прямая соединительная линия 13"/>
          <p:cNvCxnSpPr/>
          <p:nvPr/>
        </p:nvCxnSpPr>
        <p:spPr bwMode="auto">
          <a:xfrm>
            <a:off x="5727914" y="1860977"/>
            <a:ext cx="8046" cy="4808383"/>
          </a:xfrm>
          <a:prstGeom prst="line">
            <a:avLst/>
          </a:prstGeom>
          <a:ln w="19050">
            <a:solidFill>
              <a:schemeClr val="accent6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 bwMode="auto">
          <a:xfrm flipV="1">
            <a:off x="6508637" y="3409017"/>
            <a:ext cx="4536166" cy="6957"/>
          </a:xfrm>
          <a:prstGeom prst="line">
            <a:avLst/>
          </a:prstGeom>
          <a:ln w="19050">
            <a:solidFill>
              <a:schemeClr val="accent6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 bwMode="auto">
          <a:xfrm>
            <a:off x="6605143" y="1144777"/>
            <a:ext cx="5865725" cy="4154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1050" b="1" dirty="0" smtClean="0">
                <a:solidFill>
                  <a:srgbClr val="19502E"/>
                </a:solidFill>
                <a:latin typeface="Century Gothic" panose="020B0502020202020204" pitchFamily="34" charset="0"/>
              </a:rPr>
              <a:t>Программы господдержки: Постановления </a:t>
            </a:r>
            <a:r>
              <a:rPr lang="ru-RU" sz="1050" b="1" dirty="0">
                <a:solidFill>
                  <a:srgbClr val="19502E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№ 1528, </a:t>
            </a:r>
            <a:r>
              <a:rPr lang="ru-RU" sz="1050" b="1" dirty="0" smtClean="0">
                <a:solidFill>
                  <a:srgbClr val="19502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№</a:t>
            </a:r>
            <a:r>
              <a:rPr lang="ru-RU" sz="1050" b="1" dirty="0">
                <a:solidFill>
                  <a:srgbClr val="19502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512, №1764, №</a:t>
            </a:r>
            <a:r>
              <a:rPr lang="ru-RU" sz="1050" b="1" dirty="0" smtClean="0">
                <a:solidFill>
                  <a:srgbClr val="19502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191, </a:t>
            </a:r>
            <a:r>
              <a:rPr lang="ru-RU" sz="1050" b="1" dirty="0">
                <a:solidFill>
                  <a:srgbClr val="19502E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№ 717 </a:t>
            </a:r>
            <a:endParaRPr lang="ru-RU" sz="1050" b="1" dirty="0" smtClean="0">
              <a:latin typeface="Century Gothic" panose="020B0502020202020204" pitchFamily="34" charset="0"/>
            </a:endParaRPr>
          </a:p>
          <a:p>
            <a:pPr>
              <a:buClr>
                <a:schemeClr val="accent1">
                  <a:lumMod val="50000"/>
                </a:schemeClr>
              </a:buClr>
              <a:buSzPct val="109000"/>
            </a:pPr>
            <a:endParaRPr lang="ru-RU" sz="1050" dirty="0" smtClean="0">
              <a:latin typeface="Century Gothic" panose="020B0502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 bwMode="auto">
          <a:xfrm>
            <a:off x="273907" y="1596283"/>
            <a:ext cx="5343366" cy="531684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latin typeface="Century Gothic" panose="020B0502020202020204" pitchFamily="34" charset="0"/>
                <a:cs typeface="Arial" panose="020B0604020202020204" pitchFamily="34" charset="0"/>
              </a:rPr>
              <a:t>Продукт «Инвестиционный </a:t>
            </a:r>
            <a:r>
              <a:rPr lang="ru-RU" sz="1400" b="1" dirty="0" err="1" smtClean="0">
                <a:latin typeface="Century Gothic" panose="020B0502020202020204" pitchFamily="34" charset="0"/>
                <a:cs typeface="Arial" panose="020B0604020202020204" pitchFamily="34" charset="0"/>
              </a:rPr>
              <a:t>Агропрогресс</a:t>
            </a:r>
            <a:r>
              <a:rPr lang="ru-RU" sz="1400" b="1" dirty="0" smtClean="0">
                <a:latin typeface="Century Gothic" panose="020B0502020202020204" pitchFamily="34" charset="0"/>
                <a:cs typeface="Arial" panose="020B0604020202020204" pitchFamily="34" charset="0"/>
              </a:rPr>
              <a:t>»</a:t>
            </a:r>
          </a:p>
          <a:p>
            <a:endParaRPr lang="ru-RU" sz="1400" b="1" dirty="0"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pPr algn="just">
              <a:buClrTx/>
              <a:defRPr/>
            </a:pPr>
            <a:r>
              <a:rPr lang="ru-RU" sz="1050" dirty="0">
                <a:solidFill>
                  <a:prstClr val="black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Приобретение имущества (техники, оборудования, птицы, с/х животных (кроме свиней)) в целях комплектации объектов по производству с/х продукции (в рамках создания </a:t>
            </a:r>
            <a:r>
              <a:rPr lang="ru-RU" sz="1050" dirty="0" smtClean="0">
                <a:solidFill>
                  <a:prstClr val="black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и </a:t>
            </a:r>
            <a:r>
              <a:rPr lang="ru-RU" sz="1050" dirty="0">
                <a:solidFill>
                  <a:prstClr val="black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модернизация указанных объектов)</a:t>
            </a:r>
          </a:p>
          <a:p>
            <a:pPr algn="just"/>
            <a:endParaRPr lang="ru-RU" sz="1050" dirty="0"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pPr algn="just"/>
            <a:endParaRPr lang="ru-RU" sz="1400" b="1" dirty="0" smtClean="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endParaRPr lang="ru-RU" sz="1400" b="1" dirty="0" smtClean="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endParaRPr lang="ru-RU" sz="1400" b="1" dirty="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endParaRPr lang="ru-RU" sz="1400" b="1" dirty="0" smtClean="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ru-RU" sz="1400" b="1" dirty="0" smtClean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Продукт </a:t>
            </a:r>
            <a:r>
              <a:rPr lang="ru-RU" sz="1400" b="1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«Кредит под залог приобретаемой техники и/или оборудования с участием гранта «</a:t>
            </a:r>
            <a:r>
              <a:rPr lang="ru-RU" sz="1400" b="1" dirty="0" err="1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Агропрогресс</a:t>
            </a:r>
            <a:r>
              <a:rPr lang="ru-RU" sz="1400" b="1" dirty="0" smtClean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</a:p>
          <a:p>
            <a:pPr algn="just"/>
            <a:endParaRPr lang="ru-RU" sz="1400" b="1" dirty="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ru-RU" sz="1050" dirty="0">
                <a:latin typeface="Century Gothic" panose="020B0502020202020204" pitchFamily="34" charset="0"/>
                <a:cs typeface="Arial" panose="020B0604020202020204" pitchFamily="34" charset="0"/>
              </a:rPr>
              <a:t>Приобретение техники, оборудования в целях комплектации объектов, предназначенных для производства, хранения, переработки и реализации с/х продукции (в рамках создания и модернизации указанных объектов</a:t>
            </a:r>
            <a:r>
              <a:rPr lang="ru-RU" sz="1050" dirty="0" smtClean="0">
                <a:latin typeface="Century Gothic" panose="020B0502020202020204" pitchFamily="34" charset="0"/>
                <a:cs typeface="Arial" panose="020B0604020202020204" pitchFamily="34" charset="0"/>
              </a:rPr>
              <a:t>).</a:t>
            </a:r>
          </a:p>
          <a:p>
            <a:pPr algn="just"/>
            <a:endParaRPr lang="ru-RU" sz="1050" dirty="0"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pPr algn="just"/>
            <a:endParaRPr lang="ru-RU" sz="1400" b="1" dirty="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endParaRPr lang="ru-RU" sz="1400" b="1" dirty="0" smtClean="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ru-RU" sz="1400" b="1" dirty="0" smtClean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Продукт </a:t>
            </a:r>
            <a:r>
              <a:rPr lang="ru-RU" sz="1400" b="1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sz="1400" b="1" dirty="0">
                <a:latin typeface="Century Gothic" panose="020B0502020202020204" pitchFamily="34" charset="0"/>
                <a:cs typeface="Arial" panose="020B0604020202020204" pitchFamily="34" charset="0"/>
              </a:rPr>
              <a:t>Кредит на приобретение молодняка сельскохозяйственных животных под его залог» с участием гранта «</a:t>
            </a:r>
            <a:r>
              <a:rPr lang="ru-RU" sz="1400" b="1" dirty="0" err="1">
                <a:latin typeface="Century Gothic" panose="020B0502020202020204" pitchFamily="34" charset="0"/>
                <a:cs typeface="Arial" panose="020B0604020202020204" pitchFamily="34" charset="0"/>
              </a:rPr>
              <a:t>Агропрогресс</a:t>
            </a:r>
            <a:r>
              <a:rPr lang="ru-RU" sz="1400" b="1" dirty="0">
                <a:latin typeface="Century Gothic" panose="020B0502020202020204" pitchFamily="34" charset="0"/>
                <a:cs typeface="Arial" panose="020B0604020202020204" pitchFamily="34" charset="0"/>
              </a:rPr>
              <a:t>»</a:t>
            </a:r>
          </a:p>
          <a:p>
            <a:pPr algn="just"/>
            <a:endParaRPr lang="ru-RU" sz="1400" dirty="0"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1050" dirty="0">
                <a:latin typeface="Century Gothic" panose="020B0502020202020204" pitchFamily="34" charset="0"/>
                <a:cs typeface="Arial" panose="020B0604020202020204" pitchFamily="34" charset="0"/>
              </a:rPr>
              <a:t>Приобретение с/х животных </a:t>
            </a:r>
            <a:r>
              <a:rPr lang="ru-RU" sz="1050" dirty="0" smtClean="0">
                <a:latin typeface="Century Gothic" panose="020B0502020202020204" pitchFamily="34" charset="0"/>
                <a:cs typeface="Arial" panose="020B0604020202020204" pitchFamily="34" charset="0"/>
              </a:rPr>
              <a:t>в </a:t>
            </a:r>
            <a:r>
              <a:rPr lang="ru-RU" sz="1050" dirty="0">
                <a:latin typeface="Century Gothic" panose="020B0502020202020204" pitchFamily="34" charset="0"/>
                <a:cs typeface="Arial" panose="020B0604020202020204" pitchFamily="34" charset="0"/>
              </a:rPr>
              <a:t>целях комплектации объектов, предназначенных для производства, хранения, переработки и реализации с/х продукции (в рамках создания и модернизации указанных объектов).</a:t>
            </a:r>
          </a:p>
          <a:p>
            <a:pPr algn="just"/>
            <a:endParaRPr lang="ru-RU" sz="1400" b="1" dirty="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6372167" y="1566648"/>
            <a:ext cx="5735640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00" b="1" dirty="0" smtClean="0">
                <a:latin typeface="Century Gothic" panose="020B0502020202020204" pitchFamily="34" charset="0"/>
                <a:cs typeface="Arial" panose="020B0604020202020204" pitchFamily="34" charset="0"/>
              </a:rPr>
              <a:t>Клиент: </a:t>
            </a:r>
            <a:r>
              <a:rPr lang="ru-RU" sz="1000" dirty="0" smtClean="0">
                <a:latin typeface="Century Gothic" panose="020B0502020202020204" pitchFamily="34" charset="0"/>
                <a:cs typeface="Arial" panose="020B0604020202020204" pitchFamily="34" charset="0"/>
              </a:rPr>
              <a:t>С/х-товаропроизводитель </a:t>
            </a:r>
            <a:r>
              <a:rPr lang="ru-RU" sz="1000" dirty="0">
                <a:latin typeface="Century Gothic" panose="020B0502020202020204" pitchFamily="34" charset="0"/>
                <a:cs typeface="Arial" panose="020B0604020202020204" pitchFamily="34" charset="0"/>
              </a:rPr>
              <a:t>– ЮЛ (кроме КФХ, ЛПХ, </a:t>
            </a:r>
            <a:r>
              <a:rPr lang="ru-RU" sz="1000" dirty="0" smtClean="0">
                <a:latin typeface="Century Gothic" panose="020B0502020202020204" pitchFamily="34" charset="0"/>
                <a:cs typeface="Arial" panose="020B0604020202020204" pitchFamily="34" charset="0"/>
              </a:rPr>
              <a:t>СПОК) и ИП</a:t>
            </a:r>
            <a:r>
              <a:rPr lang="ru-RU" sz="1000" dirty="0">
                <a:latin typeface="Century Gothic" panose="020B0502020202020204" pitchFamily="34" charset="0"/>
                <a:cs typeface="Arial" panose="020B0604020202020204" pitchFamily="34" charset="0"/>
              </a:rPr>
              <a:t>, за исключением ИП-глав </a:t>
            </a:r>
            <a:r>
              <a:rPr lang="ru-RU" sz="1000" dirty="0" smtClean="0">
                <a:latin typeface="Century Gothic" panose="020B0502020202020204" pitchFamily="34" charset="0"/>
                <a:cs typeface="Arial" panose="020B0604020202020204" pitchFamily="34" charset="0"/>
              </a:rPr>
              <a:t>КФХ</a:t>
            </a:r>
          </a:p>
          <a:p>
            <a:pPr algn="just"/>
            <a:endParaRPr lang="ru-RU" sz="1000" dirty="0"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1000" b="1" dirty="0" smtClean="0">
                <a:latin typeface="Century Gothic" panose="020B0502020202020204" pitchFamily="34" charset="0"/>
                <a:cs typeface="Arial" panose="020B0604020202020204" pitchFamily="34" charset="0"/>
              </a:rPr>
              <a:t>Сумма: </a:t>
            </a:r>
            <a:r>
              <a:rPr lang="ru-RU" sz="1000" dirty="0" smtClean="0">
                <a:latin typeface="Century Gothic" panose="020B0502020202020204" pitchFamily="34" charset="0"/>
                <a:cs typeface="Arial" panose="020B0604020202020204" pitchFamily="34" charset="0"/>
              </a:rPr>
              <a:t>не более 100 млн. руб. Не менее 70%, но не более 85% от стоимости приобретаемого имущества, по которому планируется получение Гранта. </a:t>
            </a:r>
          </a:p>
          <a:p>
            <a:pPr marL="0" lvl="1" algn="just" defTabSz="871888">
              <a:spcBef>
                <a:spcPts val="1200"/>
              </a:spcBef>
              <a:buClr>
                <a:srgbClr val="397F40"/>
              </a:buClr>
              <a:buSzPct val="125000"/>
            </a:pPr>
            <a:r>
              <a:rPr lang="ru-RU" sz="1000" b="1" dirty="0" smtClean="0">
                <a:latin typeface="Century Gothic" panose="020B0502020202020204" pitchFamily="34" charset="0"/>
                <a:cs typeface="Arial" panose="020B0604020202020204" pitchFamily="34" charset="0"/>
              </a:rPr>
              <a:t>Срок:  </a:t>
            </a:r>
            <a:r>
              <a:rPr lang="ru-RU" sz="1000" dirty="0" smtClean="0">
                <a:latin typeface="Century Gothic" panose="020B0502020202020204" pitchFamily="34" charset="0"/>
                <a:cs typeface="Arial" panose="020B0604020202020204" pitchFamily="34" charset="0"/>
              </a:rPr>
              <a:t>до 7 </a:t>
            </a:r>
            <a:r>
              <a:rPr lang="ru-RU" sz="1000" dirty="0">
                <a:latin typeface="Century Gothic" panose="020B0502020202020204" pitchFamily="34" charset="0"/>
                <a:cs typeface="Arial" panose="020B0604020202020204" pitchFamily="34" charset="0"/>
              </a:rPr>
              <a:t>лет (</a:t>
            </a:r>
            <a:r>
              <a:rPr lang="ru-RU" sz="1000" kern="1200" dirty="0">
                <a:latin typeface="Century Gothic" panose="020B0502020202020204" pitchFamily="34" charset="0"/>
              </a:rPr>
              <a:t>определяется в зависимости от вида приобретаемого имущества</a:t>
            </a:r>
            <a:r>
              <a:rPr lang="ru-RU" sz="1000" kern="1200" dirty="0" smtClean="0">
                <a:latin typeface="Century Gothic" panose="020B0502020202020204" pitchFamily="34" charset="0"/>
              </a:rPr>
              <a:t>)</a:t>
            </a:r>
            <a:r>
              <a:rPr lang="ru-RU" sz="1000" dirty="0"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endParaRPr lang="ru-RU" sz="1000" dirty="0" smtClean="0"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pPr marL="0" lvl="1" algn="just" defTabSz="871888">
              <a:spcBef>
                <a:spcPts val="1200"/>
              </a:spcBef>
              <a:buClr>
                <a:srgbClr val="397F40"/>
              </a:buClr>
              <a:buSzPct val="125000"/>
            </a:pPr>
            <a:r>
              <a:rPr lang="ru-RU" sz="1000" b="1" dirty="0" smtClean="0">
                <a:latin typeface="Century Gothic" panose="020B0502020202020204" pitchFamily="34" charset="0"/>
                <a:cs typeface="Arial" panose="020B0604020202020204" pitchFamily="34" charset="0"/>
              </a:rPr>
              <a:t>Участие собственными средствами: </a:t>
            </a:r>
            <a:r>
              <a:rPr lang="ru-RU" sz="1000" dirty="0">
                <a:latin typeface="Century Gothic" panose="020B0502020202020204" pitchFamily="34" charset="0"/>
                <a:cs typeface="Arial" panose="020B0604020202020204" pitchFamily="34" charset="0"/>
              </a:rPr>
              <a:t>в размере разницы </a:t>
            </a:r>
            <a:r>
              <a:rPr lang="ru-RU" sz="1000" kern="1200" dirty="0">
                <a:latin typeface="Century Gothic" panose="020B0502020202020204" pitchFamily="34" charset="0"/>
                <a:cs typeface="Arial" panose="020B0604020202020204" pitchFamily="34" charset="0"/>
              </a:rPr>
              <a:t>между стоимостью приобретаемого имущества и суммой кредита (г</a:t>
            </a:r>
            <a:r>
              <a:rPr lang="ru-RU" sz="1000" dirty="0">
                <a:latin typeface="Century Gothic" panose="020B0502020202020204" pitchFamily="34" charset="0"/>
                <a:cs typeface="Arial" panose="020B0604020202020204" pitchFamily="34" charset="0"/>
              </a:rPr>
              <a:t>рант учитывается в качестве средств собственного участия клиента).</a:t>
            </a:r>
            <a:r>
              <a:rPr lang="en-US" sz="1000" dirty="0"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endParaRPr lang="ru-RU" sz="1000" dirty="0"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pPr marL="0" lvl="1" algn="just" defTabSz="871888">
              <a:spcBef>
                <a:spcPts val="1200"/>
              </a:spcBef>
              <a:buClr>
                <a:srgbClr val="397F40"/>
              </a:buClr>
              <a:buSzPct val="125000"/>
            </a:pPr>
            <a:endParaRPr lang="ru-RU" sz="1000" dirty="0"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Прямоугольник 23"/>
          <p:cNvSpPr/>
          <p:nvPr/>
        </p:nvSpPr>
        <p:spPr bwMode="auto">
          <a:xfrm>
            <a:off x="6358856" y="3484898"/>
            <a:ext cx="5735640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defTabSz="871888">
              <a:spcBef>
                <a:spcPts val="1200"/>
              </a:spcBef>
              <a:buClr>
                <a:srgbClr val="397F40"/>
              </a:buClr>
              <a:buSzPct val="125000"/>
            </a:pPr>
            <a:r>
              <a:rPr lang="ru-RU" sz="1000" b="1" dirty="0">
                <a:latin typeface="Century Gothic" panose="020B0502020202020204" pitchFamily="34" charset="0"/>
                <a:cs typeface="Arial" panose="020B0604020202020204" pitchFamily="34" charset="0"/>
              </a:rPr>
              <a:t>Клиент: </a:t>
            </a:r>
            <a:r>
              <a:rPr lang="ru-RU" sz="1000" dirty="0">
                <a:latin typeface="Century Gothic" panose="020B0502020202020204" pitchFamily="34" charset="0"/>
                <a:cs typeface="Arial" panose="020B0604020202020204" pitchFamily="34" charset="0"/>
              </a:rPr>
              <a:t>С/х-товаропроизводитель – ЮЛ (кроме КФХ, ЛПХ, СПОК) и ИП, за исключением ИП-глав </a:t>
            </a:r>
            <a:r>
              <a:rPr lang="ru-RU" sz="1000" dirty="0" smtClean="0">
                <a:latin typeface="Century Gothic" panose="020B0502020202020204" pitchFamily="34" charset="0"/>
                <a:cs typeface="Arial" panose="020B0604020202020204" pitchFamily="34" charset="0"/>
              </a:rPr>
              <a:t>КФХ</a:t>
            </a:r>
          </a:p>
          <a:p>
            <a:pPr marL="0" lvl="1" defTabSz="871888" rtl="0">
              <a:spcBef>
                <a:spcPts val="1200"/>
              </a:spcBef>
              <a:buClr>
                <a:srgbClr val="397F40"/>
              </a:buClr>
              <a:buSzPct val="125000"/>
            </a:pPr>
            <a:r>
              <a:rPr lang="ru-RU" sz="1000" b="1" dirty="0" smtClean="0">
                <a:latin typeface="Century Gothic" panose="020B0502020202020204" pitchFamily="34" charset="0"/>
                <a:cs typeface="Arial" panose="020B0604020202020204" pitchFamily="34" charset="0"/>
              </a:rPr>
              <a:t>Сумма: </a:t>
            </a:r>
            <a:r>
              <a:rPr lang="ru-RU" sz="1000" dirty="0" smtClean="0">
                <a:latin typeface="Century Gothic" panose="020B0502020202020204" pitchFamily="34" charset="0"/>
                <a:cs typeface="Arial" panose="020B0604020202020204" pitchFamily="34" charset="0"/>
              </a:rPr>
              <a:t>не менее 70% от стоимости проекта.</a:t>
            </a:r>
            <a:r>
              <a:rPr lang="ru-RU" sz="1000" dirty="0">
                <a:solidFill>
                  <a:prstClr val="black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000" dirty="0">
                <a:solidFill>
                  <a:srgbClr val="00000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Не должна превышать сумму, рассчитанную по показателям текущей деятельности </a:t>
            </a:r>
            <a:r>
              <a:rPr lang="ru-RU" altLang="ru-RU" sz="1000" dirty="0" smtClean="0">
                <a:solidFill>
                  <a:srgbClr val="00000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клиента. </a:t>
            </a:r>
          </a:p>
          <a:p>
            <a:pPr marL="0" lvl="1" defTabSz="871888" rtl="0">
              <a:spcBef>
                <a:spcPts val="1200"/>
              </a:spcBef>
              <a:buClr>
                <a:srgbClr val="397F40"/>
              </a:buClr>
              <a:buSzPct val="125000"/>
            </a:pPr>
            <a:r>
              <a:rPr lang="ru-RU" sz="1000" b="1" dirty="0" smtClean="0">
                <a:latin typeface="Century Gothic" panose="020B0502020202020204" pitchFamily="34" charset="0"/>
                <a:cs typeface="Arial" panose="020B0604020202020204" pitchFamily="34" charset="0"/>
              </a:rPr>
              <a:t>Срок: </a:t>
            </a:r>
            <a:r>
              <a:rPr lang="ru-RU" sz="1000" dirty="0" smtClean="0">
                <a:latin typeface="Century Gothic" panose="020B0502020202020204" pitchFamily="34" charset="0"/>
                <a:cs typeface="Arial" panose="020B0604020202020204" pitchFamily="34" charset="0"/>
              </a:rPr>
              <a:t>до 7 лет</a:t>
            </a:r>
          </a:p>
          <a:p>
            <a:pPr marL="0" lvl="1" defTabSz="871888" rtl="0">
              <a:spcBef>
                <a:spcPts val="1200"/>
              </a:spcBef>
              <a:buClr>
                <a:srgbClr val="397F40"/>
              </a:buClr>
              <a:buSzPct val="125000"/>
            </a:pPr>
            <a:r>
              <a:rPr lang="ru-RU" sz="1000" b="1" dirty="0" smtClean="0">
                <a:solidFill>
                  <a:prstClr val="black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Участие </a:t>
            </a:r>
            <a:r>
              <a:rPr lang="ru-RU" sz="1000" b="1" dirty="0">
                <a:solidFill>
                  <a:prstClr val="black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собственными средствами</a:t>
            </a:r>
            <a:r>
              <a:rPr lang="ru-RU" sz="1000" dirty="0">
                <a:solidFill>
                  <a:prstClr val="black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в размере разницы между стоимостью Проекта (стоимости техники/ оборудования по договору купли-продажи) и суммой кредита. </a:t>
            </a:r>
            <a:r>
              <a:rPr lang="ru-RU" sz="1000" dirty="0">
                <a:latin typeface="Century Gothic" panose="020B0502020202020204" pitchFamily="34" charset="0"/>
                <a:cs typeface="Arial" panose="020B0604020202020204" pitchFamily="34" charset="0"/>
              </a:rPr>
              <a:t>Грант учитывается в качестве средств собственного участия клиента</a:t>
            </a:r>
          </a:p>
          <a:p>
            <a:pPr marL="0" lvl="1" defTabSz="871888">
              <a:spcBef>
                <a:spcPts val="1200"/>
              </a:spcBef>
              <a:buClr>
                <a:srgbClr val="397F40"/>
              </a:buClr>
              <a:buSzPct val="125000"/>
            </a:pPr>
            <a:endParaRPr lang="ru-RU" sz="1000" dirty="0" smtClean="0"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6" name="Прямая соединительная линия 25"/>
          <p:cNvCxnSpPr/>
          <p:nvPr/>
        </p:nvCxnSpPr>
        <p:spPr bwMode="auto">
          <a:xfrm flipV="1">
            <a:off x="6424121" y="5341052"/>
            <a:ext cx="4536166" cy="6957"/>
          </a:xfrm>
          <a:prstGeom prst="line">
            <a:avLst/>
          </a:prstGeom>
          <a:ln w="19050">
            <a:solidFill>
              <a:schemeClr val="accent6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Прямоугольник 26"/>
          <p:cNvSpPr/>
          <p:nvPr/>
        </p:nvSpPr>
        <p:spPr bwMode="auto">
          <a:xfrm>
            <a:off x="6367640" y="5501898"/>
            <a:ext cx="573564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defTabSz="871888">
              <a:spcBef>
                <a:spcPts val="1200"/>
              </a:spcBef>
              <a:buClr>
                <a:srgbClr val="397F40"/>
              </a:buClr>
              <a:buSzPct val="125000"/>
            </a:pPr>
            <a:r>
              <a:rPr lang="ru-RU" sz="1000" b="1" dirty="0">
                <a:latin typeface="Century Gothic" panose="020B0502020202020204" pitchFamily="34" charset="0"/>
                <a:cs typeface="Arial" panose="020B0604020202020204" pitchFamily="34" charset="0"/>
              </a:rPr>
              <a:t>Клиент: </a:t>
            </a:r>
            <a:r>
              <a:rPr lang="ru-RU" sz="1000" dirty="0">
                <a:latin typeface="Century Gothic" panose="020B0502020202020204" pitchFamily="34" charset="0"/>
                <a:cs typeface="Arial" panose="020B0604020202020204" pitchFamily="34" charset="0"/>
              </a:rPr>
              <a:t>С/х-товаропроизводитель – ЮЛ (кроме КФХ, ЛПХ, СПОК) и ИП, за исключением ИП-глав </a:t>
            </a:r>
            <a:r>
              <a:rPr lang="ru-RU" sz="1000" dirty="0" smtClean="0">
                <a:latin typeface="Century Gothic" panose="020B0502020202020204" pitchFamily="34" charset="0"/>
                <a:cs typeface="Arial" panose="020B0604020202020204" pitchFamily="34" charset="0"/>
              </a:rPr>
              <a:t>КФХ</a:t>
            </a:r>
          </a:p>
          <a:p>
            <a:pPr marL="0" lvl="1" defTabSz="871888">
              <a:spcBef>
                <a:spcPts val="1200"/>
              </a:spcBef>
              <a:buClr>
                <a:srgbClr val="397F40"/>
              </a:buClr>
              <a:buSzPct val="125000"/>
            </a:pPr>
            <a:r>
              <a:rPr lang="ru-RU" sz="1000" b="1" dirty="0" smtClean="0">
                <a:latin typeface="Century Gothic" panose="020B0502020202020204" pitchFamily="34" charset="0"/>
                <a:cs typeface="Arial" panose="020B0604020202020204" pitchFamily="34" charset="0"/>
              </a:rPr>
              <a:t>Сумма:</a:t>
            </a:r>
            <a:r>
              <a:rPr lang="ru-RU" sz="1000" dirty="0" smtClean="0"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ru-RU" sz="1000" dirty="0">
                <a:latin typeface="Century Gothic" panose="020B0502020202020204" pitchFamily="34" charset="0"/>
                <a:cs typeface="Arial" panose="020B0604020202020204" pitchFamily="34" charset="0"/>
              </a:rPr>
              <a:t>н</a:t>
            </a:r>
            <a:r>
              <a:rPr lang="ru-RU" sz="1000" dirty="0" smtClean="0">
                <a:latin typeface="Century Gothic" panose="020B0502020202020204" pitchFamily="34" charset="0"/>
                <a:cs typeface="Arial" panose="020B0604020202020204" pitchFamily="34" charset="0"/>
              </a:rPr>
              <a:t>е менее 70% от </a:t>
            </a:r>
            <a:r>
              <a:rPr lang="ru-RU" sz="1000" dirty="0">
                <a:latin typeface="Century Gothic" panose="020B0502020202020204" pitchFamily="34" charset="0"/>
                <a:cs typeface="Arial" panose="020B0604020202020204" pitchFamily="34" charset="0"/>
              </a:rPr>
              <a:t>Б</a:t>
            </a:r>
            <a:r>
              <a:rPr lang="ru-RU" sz="1000" dirty="0" smtClean="0">
                <a:latin typeface="Century Gothic" panose="020B0502020202020204" pitchFamily="34" charset="0"/>
                <a:cs typeface="Arial" panose="020B0604020202020204" pitchFamily="34" charset="0"/>
              </a:rPr>
              <a:t>юджета </a:t>
            </a:r>
            <a:r>
              <a:rPr lang="ru-RU" sz="1000" dirty="0">
                <a:latin typeface="Century Gothic" panose="020B0502020202020204" pitchFamily="34" charset="0"/>
                <a:cs typeface="Arial" panose="020B0604020202020204" pitchFamily="34" charset="0"/>
              </a:rPr>
              <a:t>П</a:t>
            </a:r>
            <a:r>
              <a:rPr lang="ru-RU" sz="1000" dirty="0" smtClean="0">
                <a:latin typeface="Century Gothic" panose="020B0502020202020204" pitchFamily="34" charset="0"/>
                <a:cs typeface="Arial" panose="020B0604020202020204" pitchFamily="34" charset="0"/>
              </a:rPr>
              <a:t>роекта</a:t>
            </a:r>
            <a:r>
              <a:rPr lang="ru-RU" sz="1000" dirty="0">
                <a:latin typeface="Century Gothic" panose="020B0502020202020204" pitchFamily="34" charset="0"/>
                <a:cs typeface="Arial" panose="020B0604020202020204" pitchFamily="34" charset="0"/>
              </a:rPr>
              <a:t>.</a:t>
            </a:r>
            <a:r>
              <a:rPr lang="ru-RU" sz="1000" dirty="0" smtClean="0">
                <a:solidFill>
                  <a:prstClr val="black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ru-RU" sz="1000" dirty="0">
                <a:solidFill>
                  <a:prstClr val="black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Участие собственными средствами не менее 20% договорной стоимости закупаемого молодняка животных. </a:t>
            </a:r>
            <a:r>
              <a:rPr lang="ru-RU" sz="1000" dirty="0">
                <a:latin typeface="Century Gothic" panose="020B0502020202020204" pitchFamily="34" charset="0"/>
                <a:cs typeface="Arial" panose="020B0604020202020204" pitchFamily="34" charset="0"/>
              </a:rPr>
              <a:t>Грант учитывается в качестве средств собственного участия клиента</a:t>
            </a:r>
          </a:p>
          <a:p>
            <a:pPr marL="0" lvl="1" defTabSz="871888">
              <a:spcBef>
                <a:spcPts val="1200"/>
              </a:spcBef>
              <a:buClr>
                <a:srgbClr val="397F40"/>
              </a:buClr>
              <a:buSzPct val="125000"/>
            </a:pPr>
            <a:r>
              <a:rPr lang="ru-RU" sz="1000" dirty="0" smtClean="0"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 dirty="0" smtClean="0">
                <a:latin typeface="Century Gothic" panose="020B0502020202020204" pitchFamily="34" charset="0"/>
                <a:cs typeface="Arial" panose="020B0604020202020204" pitchFamily="34" charset="0"/>
              </a:rPr>
              <a:t>Срок: </a:t>
            </a:r>
            <a:r>
              <a:rPr lang="ru-RU" sz="1000" dirty="0" smtClean="0">
                <a:latin typeface="Century Gothic" panose="020B0502020202020204" pitchFamily="34" charset="0"/>
                <a:cs typeface="Arial" panose="020B0604020202020204" pitchFamily="34" charset="0"/>
              </a:rPr>
              <a:t>до 5 лет</a:t>
            </a:r>
          </a:p>
          <a:p>
            <a:endParaRPr lang="ru-RU" sz="1000" dirty="0" smtClean="0">
              <a:solidFill>
                <a:prstClr val="black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9" name="Picture 18">
            <a:extLst>
              <a:ext uri="{FF2B5EF4-FFF2-40B4-BE49-F238E27FC236}">
                <a16:creationId xmlns:a16="http://schemas.microsoft.com/office/drawing/2014/main" id="{7D974673-D1CF-494E-BE68-713047D30575}"/>
              </a:ext>
            </a:extLst>
          </p:cNvPr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5847875" y="1652316"/>
            <a:ext cx="405605" cy="395814"/>
          </a:xfrm>
          <a:prstGeom prst="rect">
            <a:avLst/>
          </a:prstGeom>
        </p:spPr>
      </p:pic>
      <p:pic>
        <p:nvPicPr>
          <p:cNvPr id="36" name="Picture 18">
            <a:extLst>
              <a:ext uri="{FF2B5EF4-FFF2-40B4-BE49-F238E27FC236}">
                <a16:creationId xmlns:a16="http://schemas.microsoft.com/office/drawing/2014/main" id="{7D974673-D1CF-494E-BE68-713047D30575}"/>
              </a:ext>
            </a:extLst>
          </p:cNvPr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5854647" y="2221585"/>
            <a:ext cx="405605" cy="395814"/>
          </a:xfrm>
          <a:prstGeom prst="rect">
            <a:avLst/>
          </a:prstGeom>
        </p:spPr>
      </p:pic>
      <p:pic>
        <p:nvPicPr>
          <p:cNvPr id="38" name="Picture 18">
            <a:extLst>
              <a:ext uri="{FF2B5EF4-FFF2-40B4-BE49-F238E27FC236}">
                <a16:creationId xmlns:a16="http://schemas.microsoft.com/office/drawing/2014/main" id="{7D974673-D1CF-494E-BE68-713047D30575}"/>
              </a:ext>
            </a:extLst>
          </p:cNvPr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5861271" y="2790855"/>
            <a:ext cx="405605" cy="395814"/>
          </a:xfrm>
          <a:prstGeom prst="rect">
            <a:avLst/>
          </a:prstGeom>
        </p:spPr>
      </p:pic>
      <p:pic>
        <p:nvPicPr>
          <p:cNvPr id="41" name="Picture 18">
            <a:extLst>
              <a:ext uri="{FF2B5EF4-FFF2-40B4-BE49-F238E27FC236}">
                <a16:creationId xmlns:a16="http://schemas.microsoft.com/office/drawing/2014/main" id="{7D974673-D1CF-494E-BE68-713047D30575}"/>
              </a:ext>
            </a:extLst>
          </p:cNvPr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5851261" y="3588952"/>
            <a:ext cx="405605" cy="395814"/>
          </a:xfrm>
          <a:prstGeom prst="rect">
            <a:avLst/>
          </a:prstGeom>
        </p:spPr>
      </p:pic>
      <p:pic>
        <p:nvPicPr>
          <p:cNvPr id="42" name="Picture 18">
            <a:extLst>
              <a:ext uri="{FF2B5EF4-FFF2-40B4-BE49-F238E27FC236}">
                <a16:creationId xmlns:a16="http://schemas.microsoft.com/office/drawing/2014/main" id="{7D974673-D1CF-494E-BE68-713047D30575}"/>
              </a:ext>
            </a:extLst>
          </p:cNvPr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5861184" y="4168562"/>
            <a:ext cx="405605" cy="395814"/>
          </a:xfrm>
          <a:prstGeom prst="rect">
            <a:avLst/>
          </a:prstGeom>
        </p:spPr>
      </p:pic>
      <p:pic>
        <p:nvPicPr>
          <p:cNvPr id="43" name="Picture 18">
            <a:extLst>
              <a:ext uri="{FF2B5EF4-FFF2-40B4-BE49-F238E27FC236}">
                <a16:creationId xmlns:a16="http://schemas.microsoft.com/office/drawing/2014/main" id="{7D974673-D1CF-494E-BE68-713047D30575}"/>
              </a:ext>
            </a:extLst>
          </p:cNvPr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5859346" y="4691060"/>
            <a:ext cx="405605" cy="395814"/>
          </a:xfrm>
          <a:prstGeom prst="rect">
            <a:avLst/>
          </a:prstGeom>
        </p:spPr>
      </p:pic>
      <p:pic>
        <p:nvPicPr>
          <p:cNvPr id="44" name="Picture 18">
            <a:extLst>
              <a:ext uri="{FF2B5EF4-FFF2-40B4-BE49-F238E27FC236}">
                <a16:creationId xmlns:a16="http://schemas.microsoft.com/office/drawing/2014/main" id="{7D974673-D1CF-494E-BE68-713047D30575}"/>
              </a:ext>
            </a:extLst>
          </p:cNvPr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5847874" y="5373184"/>
            <a:ext cx="405605" cy="395814"/>
          </a:xfrm>
          <a:prstGeom prst="rect">
            <a:avLst/>
          </a:prstGeom>
        </p:spPr>
      </p:pic>
      <p:pic>
        <p:nvPicPr>
          <p:cNvPr id="47" name="Picture 18">
            <a:extLst>
              <a:ext uri="{FF2B5EF4-FFF2-40B4-BE49-F238E27FC236}">
                <a16:creationId xmlns:a16="http://schemas.microsoft.com/office/drawing/2014/main" id="{7D974673-D1CF-494E-BE68-713047D30575}"/>
              </a:ext>
            </a:extLst>
          </p:cNvPr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5838868" y="5844748"/>
            <a:ext cx="405605" cy="395814"/>
          </a:xfrm>
          <a:prstGeom prst="rect">
            <a:avLst/>
          </a:prstGeom>
        </p:spPr>
      </p:pic>
      <p:pic>
        <p:nvPicPr>
          <p:cNvPr id="48" name="Picture 18">
            <a:extLst>
              <a:ext uri="{FF2B5EF4-FFF2-40B4-BE49-F238E27FC236}">
                <a16:creationId xmlns:a16="http://schemas.microsoft.com/office/drawing/2014/main" id="{7D974673-D1CF-494E-BE68-713047D30575}"/>
              </a:ext>
            </a:extLst>
          </p:cNvPr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5839891" y="6344737"/>
            <a:ext cx="405605" cy="395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7751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 xmlns:m="http://schemas.openxmlformats.org/officeDocument/2006/math" xmlns:w="http://schemas.openxmlformats.org/wordprocessingml/2006/main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 bwMode="auto">
          <a:xfrm>
            <a:off x="163108" y="491130"/>
            <a:ext cx="12024538" cy="1024161"/>
          </a:xfrm>
          <a:prstGeom prst="rect">
            <a:avLst/>
          </a:prstGeom>
          <a:solidFill>
            <a:srgbClr val="D1C4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154722" y="0"/>
            <a:ext cx="12037278" cy="1077844"/>
          </a:xfrm>
          <a:prstGeom prst="rect">
            <a:avLst/>
          </a:prstGeom>
          <a:solidFill>
            <a:srgbClr val="94A5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232701" y="1412776"/>
            <a:ext cx="11928648" cy="0"/>
          </a:xfrm>
          <a:prstGeom prst="line">
            <a:avLst/>
          </a:prstGeom>
          <a:ln w="19050">
            <a:solidFill>
              <a:schemeClr val="accent6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Прямоугольник 95"/>
          <p:cNvSpPr/>
          <p:nvPr/>
        </p:nvSpPr>
        <p:spPr bwMode="auto">
          <a:xfrm>
            <a:off x="263352" y="275259"/>
            <a:ext cx="113052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Century Gothic" panose="020B0502020202020204" pitchFamily="34" charset="0"/>
                <a:cs typeface="Arial" panose="020B0604020202020204" pitchFamily="34" charset="0"/>
              </a:rPr>
              <a:t>ПРОДУКТЫ БАНКА С ГРАНТОВОЙ ПОДДЕРЖКОЙ</a:t>
            </a:r>
          </a:p>
        </p:txBody>
      </p:sp>
      <p:cxnSp>
        <p:nvCxnSpPr>
          <p:cNvPr id="14" name="Прямая соединительная линия 13"/>
          <p:cNvCxnSpPr/>
          <p:nvPr/>
        </p:nvCxnSpPr>
        <p:spPr bwMode="auto">
          <a:xfrm>
            <a:off x="5727914" y="1860977"/>
            <a:ext cx="8046" cy="4808383"/>
          </a:xfrm>
          <a:prstGeom prst="line">
            <a:avLst/>
          </a:prstGeom>
          <a:ln w="19050">
            <a:solidFill>
              <a:schemeClr val="accent6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 bwMode="auto">
          <a:xfrm flipV="1">
            <a:off x="6384032" y="4182351"/>
            <a:ext cx="4536166" cy="6957"/>
          </a:xfrm>
          <a:prstGeom prst="line">
            <a:avLst/>
          </a:prstGeom>
          <a:ln w="19050">
            <a:solidFill>
              <a:schemeClr val="accent6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 bwMode="auto">
          <a:xfrm>
            <a:off x="6888088" y="1118541"/>
            <a:ext cx="5865725" cy="57708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1050" b="1" dirty="0" smtClean="0">
                <a:solidFill>
                  <a:srgbClr val="19502E"/>
                </a:solidFill>
                <a:latin typeface="Century Gothic" panose="020B0502020202020204" pitchFamily="34" charset="0"/>
              </a:rPr>
              <a:t>Программы господдержки: Постановления </a:t>
            </a:r>
            <a:r>
              <a:rPr lang="ru-RU" sz="1050" b="1" dirty="0" smtClean="0">
                <a:solidFill>
                  <a:srgbClr val="19502E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№ </a:t>
            </a:r>
            <a:r>
              <a:rPr lang="ru-RU" sz="1050" b="1" dirty="0">
                <a:solidFill>
                  <a:srgbClr val="19502E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1528,  </a:t>
            </a:r>
            <a:r>
              <a:rPr lang="ru-RU" sz="1050" b="1" dirty="0" smtClean="0">
                <a:solidFill>
                  <a:srgbClr val="19502E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1764</a:t>
            </a:r>
            <a:endParaRPr lang="ru-RU" sz="1050" b="1" dirty="0">
              <a:solidFill>
                <a:srgbClr val="19502E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endParaRPr lang="ru-RU" sz="1050" b="1" dirty="0" smtClean="0">
              <a:latin typeface="Century Gothic" panose="020B0502020202020204" pitchFamily="34" charset="0"/>
            </a:endParaRPr>
          </a:p>
          <a:p>
            <a:pPr>
              <a:buClr>
                <a:schemeClr val="accent1">
                  <a:lumMod val="50000"/>
                </a:schemeClr>
              </a:buClr>
              <a:buSzPct val="109000"/>
            </a:pPr>
            <a:endParaRPr lang="ru-RU" sz="1050" dirty="0" smtClean="0">
              <a:latin typeface="Century Gothic" panose="020B0502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 bwMode="auto">
          <a:xfrm>
            <a:off x="327314" y="1568974"/>
            <a:ext cx="5343366" cy="28931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endParaRPr lang="ru-RU" sz="1400" dirty="0" smtClean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buClr>
                <a:srgbClr val="448A18"/>
              </a:buClr>
            </a:pPr>
            <a:r>
              <a:rPr lang="ru-RU" sz="1400" b="1" dirty="0" smtClean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Продукт «Стань фермером» </a:t>
            </a:r>
            <a:r>
              <a:rPr lang="ru-RU" sz="800" dirty="0">
                <a:latin typeface="Century Gothic" panose="020B0502020202020204" pitchFamily="34" charset="0"/>
                <a:cs typeface="Times New Roman" panose="02020603050405020304" pitchFamily="18" charset="0"/>
              </a:rPr>
              <a:t>(сегмент </a:t>
            </a:r>
            <a:r>
              <a:rPr lang="ru-RU" sz="800" dirty="0" err="1">
                <a:latin typeface="Century Gothic" panose="020B0502020202020204" pitchFamily="34" charset="0"/>
                <a:cs typeface="Times New Roman" panose="02020603050405020304" pitchFamily="18" charset="0"/>
              </a:rPr>
              <a:t>Микробизнес</a:t>
            </a:r>
            <a:r>
              <a:rPr lang="ru-RU" sz="800" dirty="0">
                <a:latin typeface="Century Gothic" panose="020B0502020202020204" pitchFamily="34" charset="0"/>
                <a:cs typeface="Times New Roman" panose="02020603050405020304" pitchFamily="18" charset="0"/>
              </a:rPr>
              <a:t>)</a:t>
            </a:r>
          </a:p>
          <a:p>
            <a:pPr>
              <a:buClr>
                <a:srgbClr val="448A18"/>
              </a:buClr>
            </a:pPr>
            <a:endParaRPr lang="ru-RU" sz="1400" b="1" dirty="0" smtClean="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1050" dirty="0" smtClean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Кредит на инвестиционные цели и на пополнение оборотных средств </a:t>
            </a:r>
            <a:r>
              <a:rPr lang="ru-RU" sz="1050" dirty="0" smtClean="0">
                <a:latin typeface="Century Gothic" panose="020B0502020202020204" pitchFamily="34" charset="0"/>
                <a:cs typeface="Arial" panose="020B0604020202020204" pitchFamily="34" charset="0"/>
              </a:rPr>
              <a:t>в рамках реализация Программ льготного кредитования № 1528 и </a:t>
            </a:r>
          </a:p>
          <a:p>
            <a:r>
              <a:rPr lang="ru-RU" sz="1050" dirty="0" smtClean="0">
                <a:latin typeface="Century Gothic" panose="020B0502020202020204" pitchFamily="34" charset="0"/>
                <a:cs typeface="Arial" panose="020B0604020202020204" pitchFamily="34" charset="0"/>
              </a:rPr>
              <a:t>№ 1764</a:t>
            </a:r>
          </a:p>
          <a:p>
            <a:pPr>
              <a:buClr>
                <a:srgbClr val="448A18"/>
              </a:buClr>
            </a:pPr>
            <a:endParaRPr lang="ru-RU" sz="1050" dirty="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buClr>
                <a:srgbClr val="448A18"/>
              </a:buClr>
            </a:pPr>
            <a:endParaRPr lang="ru-RU" sz="1400" b="1" dirty="0" smtClean="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buClr>
                <a:srgbClr val="448A18"/>
              </a:buClr>
            </a:pPr>
            <a:endParaRPr lang="ru-RU" sz="1400" b="1" dirty="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buClr>
                <a:srgbClr val="448A18"/>
              </a:buClr>
            </a:pPr>
            <a:endParaRPr lang="ru-RU" sz="1400" b="1" dirty="0" smtClean="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buClr>
                <a:srgbClr val="448A18"/>
              </a:buClr>
            </a:pPr>
            <a:endParaRPr lang="ru-RU" sz="1400" b="1" dirty="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buClr>
                <a:srgbClr val="448A18"/>
              </a:buClr>
            </a:pPr>
            <a:endParaRPr lang="ru-RU" sz="1400" b="1" dirty="0" smtClean="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buClr>
                <a:srgbClr val="448A18"/>
              </a:buClr>
            </a:pPr>
            <a:endParaRPr lang="ru-RU" sz="1400" b="1" dirty="0" smtClean="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buClr>
                <a:srgbClr val="448A18"/>
              </a:buClr>
            </a:pPr>
            <a:endParaRPr lang="ru-RU" sz="1400" b="1" dirty="0" smtClean="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6296963" y="1791214"/>
            <a:ext cx="5903389" cy="22544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206">
              <a:spcBef>
                <a:spcPts val="400"/>
              </a:spcBef>
            </a:pPr>
            <a:r>
              <a:rPr lang="ru-RU" sz="1000" b="1" dirty="0" smtClean="0">
                <a:latin typeface="Century Gothic" panose="020B0502020202020204" pitchFamily="34" charset="0"/>
                <a:cs typeface="Arial" panose="020B0604020202020204" pitchFamily="34" charset="0"/>
              </a:rPr>
              <a:t>Клиент: </a:t>
            </a:r>
            <a:r>
              <a:rPr lang="ru-RU" sz="1000" dirty="0">
                <a:latin typeface="Century Gothic" panose="020B0502020202020204" pitchFamily="34" charset="0"/>
                <a:cs typeface="Arial" panose="020B0604020202020204" pitchFamily="34" charset="0"/>
              </a:rPr>
              <a:t>н</a:t>
            </a:r>
            <a:r>
              <a:rPr lang="ru-RU" sz="1000" dirty="0" smtClean="0">
                <a:latin typeface="Century Gothic" panose="020B0502020202020204" pitchFamily="34" charset="0"/>
                <a:cs typeface="Arial" panose="020B0604020202020204" pitchFamily="34" charset="0"/>
              </a:rPr>
              <a:t>ачинающий фермер (срок деятельности с даты регистрации не более 12 месяцев) КФХ-ЮЛ/КФХ-ИП</a:t>
            </a:r>
            <a:r>
              <a:rPr lang="ru-RU" sz="1000" dirty="0">
                <a:latin typeface="Century Gothic" panose="020B0502020202020204" pitchFamily="34" charset="0"/>
                <a:cs typeface="Arial" panose="020B0604020202020204" pitchFamily="34" charset="0"/>
              </a:rPr>
              <a:t>, являющееся/не являющееся членом действующего </a:t>
            </a:r>
            <a:r>
              <a:rPr lang="ru-RU" sz="1000" dirty="0" smtClean="0">
                <a:latin typeface="Century Gothic" panose="020B0502020202020204" pitchFamily="34" charset="0"/>
                <a:cs typeface="Arial" panose="020B0604020202020204" pitchFamily="34" charset="0"/>
              </a:rPr>
              <a:t>СПОК; </a:t>
            </a:r>
            <a:endParaRPr lang="ru-RU" sz="1000" dirty="0"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pPr algn="just" defTabSz="914206">
              <a:spcBef>
                <a:spcPts val="400"/>
              </a:spcBef>
            </a:pPr>
            <a:r>
              <a:rPr lang="ru-RU" sz="1000" dirty="0">
                <a:latin typeface="Century Gothic" panose="020B0502020202020204" pitchFamily="34" charset="0"/>
                <a:cs typeface="Arial" panose="020B0604020202020204" pitchFamily="34" charset="0"/>
              </a:rPr>
              <a:t>заемщик - победитель конкурсного отбора на получение средств Гранта (грант «</a:t>
            </a:r>
            <a:r>
              <a:rPr lang="ru-RU" sz="1000" dirty="0" err="1">
                <a:latin typeface="Century Gothic" panose="020B0502020202020204" pitchFamily="34" charset="0"/>
                <a:cs typeface="Arial" panose="020B0604020202020204" pitchFamily="34" charset="0"/>
              </a:rPr>
              <a:t>Агростартап</a:t>
            </a:r>
            <a:r>
              <a:rPr lang="ru-RU" sz="1000" dirty="0">
                <a:latin typeface="Century Gothic" panose="020B0502020202020204" pitchFamily="34" charset="0"/>
                <a:cs typeface="Arial" panose="020B0604020202020204" pitchFamily="34" charset="0"/>
              </a:rPr>
              <a:t>»/ грант на поддержку начинающего </a:t>
            </a:r>
            <a:r>
              <a:rPr lang="ru-RU" sz="1000" dirty="0" smtClean="0">
                <a:latin typeface="Century Gothic" panose="020B0502020202020204" pitchFamily="34" charset="0"/>
                <a:cs typeface="Arial" panose="020B0604020202020204" pitchFamily="34" charset="0"/>
              </a:rPr>
              <a:t>фермера). </a:t>
            </a:r>
            <a:r>
              <a:rPr lang="ru-RU" sz="1000" dirty="0">
                <a:latin typeface="Century Gothic" panose="020B0502020202020204" pitchFamily="34" charset="0"/>
                <a:cs typeface="Arial" panose="020B0604020202020204" pitchFamily="34" charset="0"/>
              </a:rPr>
              <a:t>О</a:t>
            </a:r>
            <a:r>
              <a:rPr lang="ru-RU" sz="1000" dirty="0" smtClean="0">
                <a:latin typeface="Century Gothic" panose="020B0502020202020204" pitchFamily="34" charset="0"/>
                <a:cs typeface="Arial" panose="020B0604020202020204" pitchFamily="34" charset="0"/>
              </a:rPr>
              <a:t>траслевая </a:t>
            </a:r>
            <a:r>
              <a:rPr lang="ru-RU" sz="1000" dirty="0">
                <a:latin typeface="Century Gothic" panose="020B0502020202020204" pitchFamily="34" charset="0"/>
                <a:cs typeface="Arial" panose="020B0604020202020204" pitchFamily="34" charset="0"/>
              </a:rPr>
              <a:t>специализация клиента – производство и/или переработка с/х </a:t>
            </a:r>
            <a:r>
              <a:rPr lang="ru-RU" sz="1000" dirty="0" smtClean="0">
                <a:latin typeface="Century Gothic" panose="020B0502020202020204" pitchFamily="34" charset="0"/>
                <a:cs typeface="Arial" panose="020B0604020202020204" pitchFamily="34" charset="0"/>
              </a:rPr>
              <a:t>продукции</a:t>
            </a:r>
          </a:p>
          <a:p>
            <a:pPr algn="just" defTabSz="914206">
              <a:spcBef>
                <a:spcPts val="400"/>
              </a:spcBef>
            </a:pPr>
            <a:endParaRPr lang="ru-RU" sz="1000" dirty="0" smtClean="0"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pPr defTabSz="914206">
              <a:spcBef>
                <a:spcPts val="400"/>
              </a:spcBef>
            </a:pPr>
            <a:r>
              <a:rPr lang="ru-RU" sz="1000" b="1" dirty="0" smtClean="0">
                <a:latin typeface="Century Gothic" panose="020B0502020202020204" pitchFamily="34" charset="0"/>
                <a:cs typeface="Arial" panose="020B0604020202020204" pitchFamily="34" charset="0"/>
              </a:rPr>
              <a:t>Сумма: </a:t>
            </a:r>
            <a:r>
              <a:rPr lang="ru-RU" sz="1000" dirty="0" smtClean="0">
                <a:latin typeface="Century Gothic" panose="020B0502020202020204" pitchFamily="34" charset="0"/>
                <a:cs typeface="Arial" panose="020B0604020202020204" pitchFamily="34" charset="0"/>
              </a:rPr>
              <a:t>на  </a:t>
            </a:r>
            <a:r>
              <a:rPr lang="ru-RU" sz="1000" dirty="0">
                <a:latin typeface="Century Gothic" panose="020B0502020202020204" pitchFamily="34" charset="0"/>
                <a:cs typeface="Arial" panose="020B0604020202020204" pitchFamily="34" charset="0"/>
              </a:rPr>
              <a:t>инвестиционные цели - до 9</a:t>
            </a:r>
            <a:r>
              <a:rPr lang="en-US" sz="1000" dirty="0"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ru-RU" sz="1000" dirty="0">
                <a:latin typeface="Century Gothic" panose="020B0502020202020204" pitchFamily="34" charset="0"/>
                <a:cs typeface="Arial" panose="020B0604020202020204" pitchFamily="34" charset="0"/>
              </a:rPr>
              <a:t>млн. руб</a:t>
            </a:r>
            <a:r>
              <a:rPr lang="ru-RU" sz="1000" dirty="0" smtClean="0">
                <a:latin typeface="Century Gothic" panose="020B0502020202020204" pitchFamily="34" charset="0"/>
                <a:cs typeface="Arial" panose="020B0604020202020204" pitchFamily="34" charset="0"/>
              </a:rPr>
              <a:t>., </a:t>
            </a:r>
            <a:r>
              <a:rPr lang="ru-RU" sz="1000" dirty="0">
                <a:latin typeface="Century Gothic" panose="020B0502020202020204" pitchFamily="34" charset="0"/>
                <a:cs typeface="Arial" panose="020B0604020202020204" pitchFamily="34" charset="0"/>
              </a:rPr>
              <a:t>на текущие (оборотные) цели - до 5</a:t>
            </a:r>
            <a:r>
              <a:rPr lang="en-US" sz="1000" dirty="0"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ru-RU" sz="1000" dirty="0">
                <a:latin typeface="Century Gothic" panose="020B0502020202020204" pitchFamily="34" charset="0"/>
                <a:cs typeface="Arial" panose="020B0604020202020204" pitchFamily="34" charset="0"/>
              </a:rPr>
              <a:t>млн. </a:t>
            </a:r>
            <a:r>
              <a:rPr lang="ru-RU" sz="1000" dirty="0" smtClean="0">
                <a:latin typeface="Century Gothic" panose="020B0502020202020204" pitchFamily="34" charset="0"/>
                <a:cs typeface="Arial" panose="020B0604020202020204" pitchFamily="34" charset="0"/>
              </a:rPr>
              <a:t>руб. Доля </a:t>
            </a:r>
            <a:r>
              <a:rPr lang="ru-RU" sz="1000" dirty="0">
                <a:latin typeface="Century Gothic" panose="020B0502020202020204" pitchFamily="34" charset="0"/>
                <a:cs typeface="Arial" panose="020B0604020202020204" pitchFamily="34" charset="0"/>
              </a:rPr>
              <a:t>участия заемщика в проекте собственными средствами и грантом – не менее 25% от бюджета проекта</a:t>
            </a:r>
          </a:p>
          <a:p>
            <a:pPr defTabSz="914206"/>
            <a:endParaRPr lang="ru-RU" sz="1000" dirty="0" smtClean="0"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pPr defTabSz="914206"/>
            <a:r>
              <a:rPr lang="ru-RU" sz="1000" b="1" dirty="0" smtClean="0">
                <a:latin typeface="Century Gothic" panose="020B0502020202020204" pitchFamily="34" charset="0"/>
                <a:cs typeface="Arial" panose="020B0604020202020204" pitchFamily="34" charset="0"/>
              </a:rPr>
              <a:t>Срок: </a:t>
            </a:r>
            <a:r>
              <a:rPr lang="ru-RU" sz="1000" dirty="0" smtClean="0">
                <a:latin typeface="Century Gothic" panose="020B0502020202020204" pitchFamily="34" charset="0"/>
                <a:cs typeface="Arial" panose="020B0604020202020204" pitchFamily="34" charset="0"/>
              </a:rPr>
              <a:t>на инвестиционные </a:t>
            </a:r>
            <a:r>
              <a:rPr lang="ru-RU" sz="1000" dirty="0">
                <a:latin typeface="Century Gothic" panose="020B0502020202020204" pitchFamily="34" charset="0"/>
                <a:cs typeface="Arial" panose="020B0604020202020204" pitchFamily="34" charset="0"/>
              </a:rPr>
              <a:t>цели - до 10 </a:t>
            </a:r>
            <a:r>
              <a:rPr lang="ru-RU" sz="1000" dirty="0" smtClean="0">
                <a:latin typeface="Century Gothic" panose="020B0502020202020204" pitchFamily="34" charset="0"/>
                <a:cs typeface="Arial" panose="020B0604020202020204" pitchFamily="34" charset="0"/>
              </a:rPr>
              <a:t>лет</a:t>
            </a:r>
            <a:r>
              <a:rPr lang="en-US" sz="1000" dirty="0" smtClean="0"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ru-RU" sz="1000" dirty="0" smtClean="0">
                <a:latin typeface="Century Gothic" panose="020B0502020202020204" pitchFamily="34" charset="0"/>
                <a:cs typeface="Arial" panose="020B0604020202020204" pitchFamily="34" charset="0"/>
              </a:rPr>
              <a:t> в зависимости от цели, на пополнение </a:t>
            </a:r>
            <a:r>
              <a:rPr lang="ru-RU" sz="1000" dirty="0">
                <a:latin typeface="Century Gothic" panose="020B0502020202020204" pitchFamily="34" charset="0"/>
                <a:cs typeface="Arial" panose="020B0604020202020204" pitchFamily="34" charset="0"/>
              </a:rPr>
              <a:t>оборотных средств - до 2 </a:t>
            </a:r>
            <a:r>
              <a:rPr lang="ru-RU" sz="1000" dirty="0" smtClean="0">
                <a:latin typeface="Century Gothic" panose="020B0502020202020204" pitchFamily="34" charset="0"/>
                <a:cs typeface="Arial" panose="020B0604020202020204" pitchFamily="34" charset="0"/>
              </a:rPr>
              <a:t>лет</a:t>
            </a:r>
          </a:p>
          <a:p>
            <a:pPr defTabSz="914206"/>
            <a:endParaRPr lang="ru-RU" sz="1050" b="1" dirty="0">
              <a:solidFill>
                <a:srgbClr val="2B603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TextBox 52"/>
          <p:cNvSpPr txBox="1"/>
          <p:nvPr/>
        </p:nvSpPr>
        <p:spPr bwMode="auto">
          <a:xfrm>
            <a:off x="5889879" y="5070283"/>
            <a:ext cx="6041798" cy="100027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defTabSz="914206">
              <a:spcBef>
                <a:spcPts val="1200"/>
              </a:spcBef>
            </a:pPr>
            <a:endParaRPr lang="ru-RU" sz="900" dirty="0">
              <a:solidFill>
                <a:srgbClr val="19502E"/>
              </a:solidFill>
            </a:endParaRPr>
          </a:p>
          <a:p>
            <a:pPr defTabSz="914206">
              <a:spcBef>
                <a:spcPts val="1200"/>
              </a:spcBef>
            </a:pPr>
            <a:r>
              <a:rPr lang="ru-RU" sz="1000" dirty="0" smtClean="0">
                <a:latin typeface="Century Gothic" panose="020B0502020202020204" pitchFamily="34" charset="0"/>
                <a:cs typeface="Arial" panose="020B0604020202020204" pitchFamily="34" charset="0"/>
              </a:rPr>
              <a:t>Собственное </a:t>
            </a:r>
            <a:r>
              <a:rPr lang="ru-RU" sz="1000" dirty="0">
                <a:latin typeface="Century Gothic" panose="020B0502020202020204" pitchFamily="34" charset="0"/>
                <a:cs typeface="Arial" panose="020B0604020202020204" pitchFamily="34" charset="0"/>
              </a:rPr>
              <a:t>участие заемщика может быть обеспечено в виде имущественного вклада и/или денежного вклада</a:t>
            </a:r>
          </a:p>
          <a:p>
            <a:pPr>
              <a:buClr>
                <a:schemeClr val="accent1">
                  <a:lumMod val="50000"/>
                </a:schemeClr>
              </a:buClr>
              <a:buSzPct val="109000"/>
            </a:pPr>
            <a:endParaRPr lang="ru-RU" sz="1000" dirty="0">
              <a:latin typeface="Century Gothic" panose="020B0502020202020204" pitchFamily="34" charset="0"/>
            </a:endParaRPr>
          </a:p>
          <a:p>
            <a:pPr>
              <a:buClr>
                <a:schemeClr val="accent1">
                  <a:lumMod val="50000"/>
                </a:schemeClr>
              </a:buClr>
              <a:buSzPct val="109000"/>
            </a:pPr>
            <a:r>
              <a:rPr lang="ru-RU" sz="1000" dirty="0" smtClean="0">
                <a:latin typeface="Century Gothic" panose="020B0502020202020204" pitchFamily="34" charset="0"/>
              </a:rPr>
              <a:t>Возможно кредитование по льготной ставке</a:t>
            </a:r>
          </a:p>
        </p:txBody>
      </p:sp>
      <p:sp>
        <p:nvSpPr>
          <p:cNvPr id="54" name="Прямоугольник 53"/>
          <p:cNvSpPr/>
          <p:nvPr/>
        </p:nvSpPr>
        <p:spPr bwMode="auto">
          <a:xfrm>
            <a:off x="5889879" y="4989694"/>
            <a:ext cx="146706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chemeClr val="accent1">
                  <a:lumMod val="50000"/>
                </a:schemeClr>
              </a:buClr>
              <a:buSzPct val="109000"/>
            </a:pPr>
            <a:r>
              <a:rPr lang="ru-RU" sz="1200" b="1" dirty="0">
                <a:latin typeface="Century Gothic" panose="020B0502020202020204" pitchFamily="34" charset="0"/>
              </a:rPr>
              <a:t>ПРЕИМУЩЕСТВА:</a:t>
            </a:r>
          </a:p>
        </p:txBody>
      </p:sp>
      <p:pic>
        <p:nvPicPr>
          <p:cNvPr id="22" name="Picture 18">
            <a:extLst>
              <a:ext uri="{FF2B5EF4-FFF2-40B4-BE49-F238E27FC236}">
                <a16:creationId xmlns:a16="http://schemas.microsoft.com/office/drawing/2014/main" id="{7D974673-D1CF-494E-BE68-713047D30575}"/>
              </a:ext>
            </a:extLst>
          </p:cNvPr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5804078" y="1831696"/>
            <a:ext cx="405605" cy="395814"/>
          </a:xfrm>
          <a:prstGeom prst="rect">
            <a:avLst/>
          </a:prstGeom>
        </p:spPr>
      </p:pic>
      <p:pic>
        <p:nvPicPr>
          <p:cNvPr id="26" name="Picture 18">
            <a:extLst>
              <a:ext uri="{FF2B5EF4-FFF2-40B4-BE49-F238E27FC236}">
                <a16:creationId xmlns:a16="http://schemas.microsoft.com/office/drawing/2014/main" id="{7D974673-D1CF-494E-BE68-713047D30575}"/>
              </a:ext>
            </a:extLst>
          </p:cNvPr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5855451" y="2647349"/>
            <a:ext cx="405605" cy="395814"/>
          </a:xfrm>
          <a:prstGeom prst="rect">
            <a:avLst/>
          </a:prstGeom>
        </p:spPr>
      </p:pic>
      <p:pic>
        <p:nvPicPr>
          <p:cNvPr id="27" name="Picture 18">
            <a:extLst>
              <a:ext uri="{FF2B5EF4-FFF2-40B4-BE49-F238E27FC236}">
                <a16:creationId xmlns:a16="http://schemas.microsoft.com/office/drawing/2014/main" id="{7D974673-D1CF-494E-BE68-713047D30575}"/>
              </a:ext>
            </a:extLst>
          </p:cNvPr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5863308" y="3463002"/>
            <a:ext cx="405605" cy="395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510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 xmlns:m="http://schemas.openxmlformats.org/officeDocument/2006/math" xmlns:w="http://schemas.openxmlformats.org/wordprocessingml/2006/main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 bwMode="auto">
          <a:xfrm>
            <a:off x="163108" y="491130"/>
            <a:ext cx="12024538" cy="1024161"/>
          </a:xfrm>
          <a:prstGeom prst="rect">
            <a:avLst/>
          </a:prstGeom>
          <a:solidFill>
            <a:srgbClr val="D1C4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154722" y="0"/>
            <a:ext cx="12037278" cy="1077844"/>
          </a:xfrm>
          <a:prstGeom prst="rect">
            <a:avLst/>
          </a:prstGeom>
          <a:solidFill>
            <a:srgbClr val="94A5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232701" y="1412776"/>
            <a:ext cx="11928648" cy="0"/>
          </a:xfrm>
          <a:prstGeom prst="line">
            <a:avLst/>
          </a:prstGeom>
          <a:ln w="19050">
            <a:solidFill>
              <a:schemeClr val="accent6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Прямоугольник 95"/>
          <p:cNvSpPr/>
          <p:nvPr/>
        </p:nvSpPr>
        <p:spPr bwMode="auto">
          <a:xfrm>
            <a:off x="263352" y="275259"/>
            <a:ext cx="113052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Century Gothic" panose="020B0502020202020204" pitchFamily="34" charset="0"/>
                <a:cs typeface="Arial" panose="020B0604020202020204" pitchFamily="34" charset="0"/>
              </a:rPr>
              <a:t>КРЕДИТЫ НА ИНВЕСТИЦИОННЫЕ ЦЕЛИ</a:t>
            </a:r>
          </a:p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327314" y="1568974"/>
            <a:ext cx="5291363" cy="305468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endParaRPr lang="ru-RU" sz="1400" dirty="0" smtClean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buClr>
                <a:schemeClr val="accent1"/>
              </a:buClr>
            </a:pPr>
            <a:endParaRPr lang="ru-RU" sz="1050" dirty="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buClr>
                <a:schemeClr val="accent1"/>
              </a:buClr>
            </a:pPr>
            <a:endParaRPr lang="ru-RU" sz="1050" dirty="0" smtClean="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buClr>
                <a:schemeClr val="accent1"/>
              </a:buClr>
            </a:pPr>
            <a:endParaRPr lang="ru-RU" sz="1050" dirty="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buClr>
                <a:schemeClr val="accent1"/>
              </a:buClr>
            </a:pPr>
            <a:endParaRPr lang="ru-RU" sz="1050" dirty="0" smtClean="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buClr>
                <a:schemeClr val="accent1"/>
              </a:buClr>
            </a:pPr>
            <a:endParaRPr lang="ru-RU" sz="1050" dirty="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buClr>
                <a:srgbClr val="448A18"/>
              </a:buClr>
            </a:pPr>
            <a:r>
              <a:rPr lang="ru-RU" sz="1400" b="1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Продукт «</a:t>
            </a:r>
            <a:r>
              <a:rPr lang="ru-RU" sz="1400" b="1" dirty="0" err="1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Агростарт</a:t>
            </a:r>
            <a:r>
              <a:rPr lang="ru-RU" sz="1400" b="1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» </a:t>
            </a:r>
            <a:r>
              <a:rPr lang="ru-RU" sz="800" dirty="0">
                <a:latin typeface="Century Gothic" panose="020B0502020202020204" pitchFamily="34" charset="0"/>
                <a:cs typeface="Times New Roman" panose="02020603050405020304" pitchFamily="18" charset="0"/>
              </a:rPr>
              <a:t>(сегмент </a:t>
            </a:r>
            <a:r>
              <a:rPr lang="ru-RU" sz="800" dirty="0" err="1">
                <a:latin typeface="Century Gothic" panose="020B0502020202020204" pitchFamily="34" charset="0"/>
                <a:cs typeface="Times New Roman" panose="02020603050405020304" pitchFamily="18" charset="0"/>
              </a:rPr>
              <a:t>Микробизнес</a:t>
            </a:r>
            <a:r>
              <a:rPr lang="ru-RU" sz="800" dirty="0">
                <a:latin typeface="Century Gothic" panose="020B0502020202020204" pitchFamily="34" charset="0"/>
                <a:cs typeface="Times New Roman" panose="02020603050405020304" pitchFamily="18" charset="0"/>
              </a:rPr>
              <a:t>)</a:t>
            </a:r>
          </a:p>
          <a:p>
            <a:pPr>
              <a:buClr>
                <a:srgbClr val="448A18"/>
              </a:buClr>
            </a:pPr>
            <a:endParaRPr lang="ru-RU" sz="1400" b="1" dirty="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1050" dirty="0">
                <a:latin typeface="Century Gothic" panose="020B0502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Кредит на инвестиционные цели и на пополнение оборотных средств </a:t>
            </a:r>
            <a:r>
              <a:rPr lang="ru-RU" sz="1050" dirty="0">
                <a:latin typeface="Century Gothic" panose="020B0502020202020204" pitchFamily="34" charset="0"/>
                <a:cs typeface="Arial" panose="020B0604020202020204" pitchFamily="34" charset="0"/>
              </a:rPr>
              <a:t>в рамках реализация Программ льготного кредитования № 1528 и </a:t>
            </a:r>
          </a:p>
          <a:p>
            <a:r>
              <a:rPr lang="ru-RU" sz="1050" dirty="0">
                <a:latin typeface="Century Gothic" panose="020B0502020202020204" pitchFamily="34" charset="0"/>
                <a:cs typeface="Arial" panose="020B0604020202020204" pitchFamily="34" charset="0"/>
              </a:rPr>
              <a:t>№ 1764</a:t>
            </a:r>
          </a:p>
          <a:p>
            <a:pPr>
              <a:buClr>
                <a:schemeClr val="accent1"/>
              </a:buClr>
            </a:pPr>
            <a:endParaRPr lang="ru-RU" sz="1050" dirty="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buClr>
                <a:schemeClr val="accent1"/>
              </a:buClr>
            </a:pPr>
            <a:endParaRPr lang="ru-RU" sz="1400" b="1" dirty="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buClr>
                <a:schemeClr val="accent1"/>
              </a:buClr>
            </a:pPr>
            <a:endParaRPr lang="ru-RU" sz="1400" b="1" dirty="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buClr>
                <a:srgbClr val="448A18"/>
              </a:buClr>
            </a:pPr>
            <a:endParaRPr lang="ru-RU" sz="1400" b="1" dirty="0" smtClean="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buClr>
                <a:srgbClr val="448A18"/>
              </a:buClr>
            </a:pPr>
            <a:endParaRPr lang="ru-RU" sz="1400" b="1" dirty="0" smtClean="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14" name="Прямая соединительная линия 13"/>
          <p:cNvCxnSpPr/>
          <p:nvPr/>
        </p:nvCxnSpPr>
        <p:spPr bwMode="auto">
          <a:xfrm>
            <a:off x="5743865" y="1923337"/>
            <a:ext cx="46927" cy="4549233"/>
          </a:xfrm>
          <a:prstGeom prst="line">
            <a:avLst/>
          </a:prstGeom>
          <a:ln w="19050">
            <a:solidFill>
              <a:schemeClr val="accent6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 bwMode="auto">
          <a:xfrm>
            <a:off x="6888088" y="1110858"/>
            <a:ext cx="5865725" cy="4154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1050" b="1" dirty="0" smtClean="0">
                <a:solidFill>
                  <a:srgbClr val="19502E"/>
                </a:solidFill>
                <a:latin typeface="Century Gothic" panose="020B0502020202020204" pitchFamily="34" charset="0"/>
              </a:rPr>
              <a:t>Программы господдержки: Постановления </a:t>
            </a:r>
            <a:r>
              <a:rPr lang="ru-RU" sz="1050" b="1" dirty="0">
                <a:solidFill>
                  <a:srgbClr val="19502E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№ 1528, №512, №</a:t>
            </a:r>
            <a:r>
              <a:rPr lang="ru-RU" sz="1050" b="1" dirty="0" smtClean="0">
                <a:solidFill>
                  <a:srgbClr val="19502E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1804, № 1764 </a:t>
            </a:r>
            <a:endParaRPr lang="ru-RU" sz="1050" b="1" dirty="0" smtClean="0">
              <a:latin typeface="Century Gothic" panose="020B0502020202020204" pitchFamily="34" charset="0"/>
            </a:endParaRPr>
          </a:p>
          <a:p>
            <a:pPr>
              <a:buClr>
                <a:schemeClr val="accent1">
                  <a:lumMod val="50000"/>
                </a:schemeClr>
              </a:buClr>
              <a:buSzPct val="109000"/>
            </a:pPr>
            <a:endParaRPr lang="ru-RU" sz="1050" dirty="0" smtClean="0">
              <a:latin typeface="Century Gothic" panose="020B0502020202020204" pitchFamily="34" charset="0"/>
            </a:endParaRPr>
          </a:p>
        </p:txBody>
      </p:sp>
      <p:sp>
        <p:nvSpPr>
          <p:cNvPr id="49" name="TextBox 48"/>
          <p:cNvSpPr txBox="1"/>
          <p:nvPr/>
        </p:nvSpPr>
        <p:spPr bwMode="auto">
          <a:xfrm>
            <a:off x="5906699" y="5638227"/>
            <a:ext cx="6360286" cy="101566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buClr>
                <a:schemeClr val="accent1">
                  <a:lumMod val="50000"/>
                </a:schemeClr>
              </a:buClr>
              <a:buSzPct val="109000"/>
            </a:pPr>
            <a:endParaRPr lang="ru-RU" sz="1000" b="1" dirty="0" smtClean="0">
              <a:latin typeface="Century Gothic" panose="020B0502020202020204" pitchFamily="34" charset="0"/>
            </a:endParaRPr>
          </a:p>
          <a:p>
            <a:pPr>
              <a:buClr>
                <a:schemeClr val="accent1">
                  <a:lumMod val="50000"/>
                </a:schemeClr>
              </a:buClr>
              <a:buSzPct val="109000"/>
            </a:pPr>
            <a:r>
              <a:rPr lang="ru-RU" sz="1000" dirty="0">
                <a:latin typeface="Century Gothic" panose="020B0502020202020204" pitchFamily="34" charset="0"/>
              </a:rPr>
              <a:t>Удобный график погашения - возможен индивидуальный график погашения</a:t>
            </a:r>
          </a:p>
          <a:p>
            <a:pPr>
              <a:buClr>
                <a:schemeClr val="accent1">
                  <a:lumMod val="50000"/>
                </a:schemeClr>
              </a:buClr>
              <a:buSzPct val="109000"/>
            </a:pPr>
            <a:endParaRPr lang="ru-RU" sz="1000" dirty="0">
              <a:latin typeface="Century Gothic" panose="020B0502020202020204" pitchFamily="34" charset="0"/>
            </a:endParaRPr>
          </a:p>
          <a:p>
            <a:pPr>
              <a:buClr>
                <a:schemeClr val="accent1">
                  <a:lumMod val="50000"/>
                </a:schemeClr>
              </a:buClr>
              <a:buSzPct val="109000"/>
            </a:pPr>
            <a:r>
              <a:rPr lang="ru-RU" sz="1000" dirty="0">
                <a:latin typeface="Century Gothic" panose="020B0502020202020204" pitchFamily="34" charset="0"/>
              </a:rPr>
              <a:t>Возможно установление льготного периода погашения</a:t>
            </a:r>
            <a:r>
              <a:rPr lang="ru-RU" sz="1000" dirty="0" smtClean="0">
                <a:latin typeface="Century Gothic" panose="020B0502020202020204" pitchFamily="34" charset="0"/>
              </a:rPr>
              <a:t>.</a:t>
            </a:r>
          </a:p>
          <a:p>
            <a:pPr>
              <a:buClr>
                <a:schemeClr val="accent1">
                  <a:lumMod val="50000"/>
                </a:schemeClr>
              </a:buClr>
              <a:buSzPct val="109000"/>
            </a:pPr>
            <a:endParaRPr lang="ru-RU" sz="1000" dirty="0">
              <a:latin typeface="Century Gothic" panose="020B0502020202020204" pitchFamily="34" charset="0"/>
            </a:endParaRPr>
          </a:p>
          <a:p>
            <a:pPr>
              <a:buClr>
                <a:schemeClr val="accent1">
                  <a:lumMod val="50000"/>
                </a:schemeClr>
              </a:buClr>
              <a:buSzPct val="109000"/>
            </a:pPr>
            <a:r>
              <a:rPr lang="ru-RU" sz="1000" dirty="0" smtClean="0">
                <a:latin typeface="Century Gothic" panose="020B0502020202020204" pitchFamily="34" charset="0"/>
                <a:cs typeface="Arial" panose="020B0604020202020204" pitchFamily="34" charset="0"/>
              </a:rPr>
              <a:t>Возможно кредитование по льготной ставке</a:t>
            </a:r>
            <a:endParaRPr lang="ru-RU" sz="1000" dirty="0"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Прямоугольник 49"/>
          <p:cNvSpPr/>
          <p:nvPr/>
        </p:nvSpPr>
        <p:spPr bwMode="auto">
          <a:xfrm>
            <a:off x="5915980" y="5439675"/>
            <a:ext cx="146706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chemeClr val="accent1">
                  <a:lumMod val="50000"/>
                </a:schemeClr>
              </a:buClr>
              <a:buSzPct val="109000"/>
            </a:pPr>
            <a:r>
              <a:rPr lang="ru-RU" sz="1200" b="1" dirty="0">
                <a:latin typeface="Century Gothic" panose="020B0502020202020204" pitchFamily="34" charset="0"/>
              </a:rPr>
              <a:t>ПРЕИМУЩЕСТВА:</a:t>
            </a:r>
          </a:p>
        </p:txBody>
      </p:sp>
      <p:cxnSp>
        <p:nvCxnSpPr>
          <p:cNvPr id="15" name="Прямая соединительная линия 14"/>
          <p:cNvCxnSpPr/>
          <p:nvPr/>
        </p:nvCxnSpPr>
        <p:spPr bwMode="auto">
          <a:xfrm flipV="1">
            <a:off x="6367732" y="2500772"/>
            <a:ext cx="4536166" cy="6957"/>
          </a:xfrm>
          <a:prstGeom prst="line">
            <a:avLst/>
          </a:prstGeom>
          <a:ln w="19050">
            <a:solidFill>
              <a:schemeClr val="accent6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 bwMode="auto">
          <a:xfrm>
            <a:off x="6385668" y="3456994"/>
            <a:ext cx="590338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ru-RU" sz="1000" b="1" dirty="0" smtClean="0">
                <a:latin typeface="Century Gothic" panose="020B0502020202020204" pitchFamily="34" charset="0"/>
                <a:cs typeface="Arial" panose="020B0604020202020204" pitchFamily="34" charset="0"/>
              </a:rPr>
              <a:t>Клиент: </a:t>
            </a:r>
            <a:r>
              <a:rPr lang="ru-RU" sz="1000" dirty="0">
                <a:latin typeface="Century Gothic" panose="020B0502020202020204" pitchFamily="34" charset="0"/>
                <a:cs typeface="Arial" panose="020B0604020202020204" pitchFamily="34" charset="0"/>
              </a:rPr>
              <a:t>КФХ-ЮЛ/КФХ-ИП (срок деятельности с даты регистрации не более 12 месяцев) О</a:t>
            </a:r>
            <a:r>
              <a:rPr lang="ru-RU" sz="1000" dirty="0" smtClean="0">
                <a:latin typeface="Century Gothic" panose="020B0502020202020204" pitchFamily="34" charset="0"/>
                <a:cs typeface="Arial" panose="020B0604020202020204" pitchFamily="34" charset="0"/>
              </a:rPr>
              <a:t>траслевая </a:t>
            </a:r>
            <a:r>
              <a:rPr lang="ru-RU" sz="1000" dirty="0">
                <a:latin typeface="Century Gothic" panose="020B0502020202020204" pitchFamily="34" charset="0"/>
                <a:cs typeface="Arial" panose="020B0604020202020204" pitchFamily="34" charset="0"/>
              </a:rPr>
              <a:t>специализация клиента – производство и/или переработка с/х </a:t>
            </a:r>
            <a:r>
              <a:rPr lang="ru-RU" sz="1000" dirty="0" smtClean="0">
                <a:latin typeface="Century Gothic" panose="020B0502020202020204" pitchFamily="34" charset="0"/>
                <a:cs typeface="Arial" panose="020B0604020202020204" pitchFamily="34" charset="0"/>
              </a:rPr>
              <a:t>продукции. КФХ </a:t>
            </a:r>
            <a:r>
              <a:rPr lang="ru-RU" sz="1000" dirty="0">
                <a:latin typeface="Century Gothic" panose="020B0502020202020204" pitchFamily="34" charset="0"/>
                <a:cs typeface="Arial" panose="020B0604020202020204" pitchFamily="34" charset="0"/>
              </a:rPr>
              <a:t>– </a:t>
            </a:r>
            <a:r>
              <a:rPr lang="ru-RU" sz="1000" dirty="0">
                <a:solidFill>
                  <a:srgbClr val="0070C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участник Региональной программы, </a:t>
            </a:r>
            <a:r>
              <a:rPr lang="ru-RU" sz="1000" dirty="0" smtClean="0">
                <a:solidFill>
                  <a:srgbClr val="0070C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не </a:t>
            </a:r>
            <a:r>
              <a:rPr lang="ru-RU" sz="1000" dirty="0">
                <a:solidFill>
                  <a:srgbClr val="0070C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получивший грант по причине дефицита бюджетных средств</a:t>
            </a:r>
          </a:p>
          <a:p>
            <a:pPr defTabSz="914206"/>
            <a:endParaRPr lang="ru-RU" sz="1000" dirty="0" smtClean="0"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pPr defTabSz="914206">
              <a:spcBef>
                <a:spcPts val="400"/>
              </a:spcBef>
            </a:pPr>
            <a:r>
              <a:rPr lang="ru-RU" sz="1000" b="1" dirty="0" smtClean="0">
                <a:latin typeface="Century Gothic" panose="020B0502020202020204" pitchFamily="34" charset="0"/>
                <a:cs typeface="Arial" panose="020B0604020202020204" pitchFamily="34" charset="0"/>
              </a:rPr>
              <a:t>Сумма: </a:t>
            </a:r>
            <a:r>
              <a:rPr lang="ru-RU" sz="1000" dirty="0" smtClean="0">
                <a:latin typeface="Century Gothic" panose="020B0502020202020204" pitchFamily="34" charset="0"/>
                <a:cs typeface="Arial" panose="020B0604020202020204" pitchFamily="34" charset="0"/>
              </a:rPr>
              <a:t>на инвестиционные </a:t>
            </a:r>
            <a:r>
              <a:rPr lang="ru-RU" sz="1000" dirty="0">
                <a:latin typeface="Century Gothic" panose="020B0502020202020204" pitchFamily="34" charset="0"/>
                <a:cs typeface="Arial" panose="020B0604020202020204" pitchFamily="34" charset="0"/>
              </a:rPr>
              <a:t>цели - до 5</a:t>
            </a:r>
            <a:r>
              <a:rPr lang="en-US" sz="1000" dirty="0" smtClean="0"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ru-RU" sz="1000" dirty="0">
                <a:latin typeface="Century Gothic" panose="020B0502020202020204" pitchFamily="34" charset="0"/>
                <a:cs typeface="Arial" panose="020B0604020202020204" pitchFamily="34" charset="0"/>
              </a:rPr>
              <a:t>млн. руб. </a:t>
            </a:r>
            <a:r>
              <a:rPr lang="ru-RU" sz="1000" dirty="0" smtClean="0">
                <a:latin typeface="Century Gothic" panose="020B0502020202020204" pitchFamily="34" charset="0"/>
                <a:cs typeface="Arial" panose="020B0604020202020204" pitchFamily="34" charset="0"/>
              </a:rPr>
              <a:t>, на текущие </a:t>
            </a:r>
            <a:r>
              <a:rPr lang="ru-RU" sz="1000" dirty="0">
                <a:latin typeface="Century Gothic" panose="020B0502020202020204" pitchFamily="34" charset="0"/>
                <a:cs typeface="Arial" panose="020B0604020202020204" pitchFamily="34" charset="0"/>
              </a:rPr>
              <a:t>(оборотные) цели - до 3</a:t>
            </a:r>
            <a:r>
              <a:rPr lang="en-US" sz="1000" dirty="0" smtClean="0"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ru-RU" sz="1000" dirty="0">
                <a:latin typeface="Century Gothic" panose="020B0502020202020204" pitchFamily="34" charset="0"/>
                <a:cs typeface="Arial" panose="020B0604020202020204" pitchFamily="34" charset="0"/>
              </a:rPr>
              <a:t>млн. </a:t>
            </a:r>
            <a:r>
              <a:rPr lang="ru-RU" sz="1000" dirty="0" smtClean="0">
                <a:latin typeface="Century Gothic" panose="020B0502020202020204" pitchFamily="34" charset="0"/>
                <a:cs typeface="Arial" panose="020B0604020202020204" pitchFamily="34" charset="0"/>
              </a:rPr>
              <a:t>руб</a:t>
            </a:r>
            <a:r>
              <a:rPr lang="ru-RU" sz="1000" dirty="0">
                <a:latin typeface="Century Gothic" panose="020B0502020202020204" pitchFamily="34" charset="0"/>
                <a:cs typeface="Arial" panose="020B0604020202020204" pitchFamily="34" charset="0"/>
              </a:rPr>
              <a:t>. </a:t>
            </a:r>
            <a:endParaRPr lang="ru-RU" sz="1000" dirty="0" smtClean="0"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pPr defTabSz="914206">
              <a:spcBef>
                <a:spcPts val="400"/>
              </a:spcBef>
            </a:pPr>
            <a:endParaRPr lang="ru-RU" sz="1000" dirty="0" smtClean="0"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pPr defTabSz="914206">
              <a:spcBef>
                <a:spcPts val="400"/>
              </a:spcBef>
            </a:pPr>
            <a:r>
              <a:rPr lang="ru-RU" sz="1000" b="1" dirty="0" smtClean="0">
                <a:latin typeface="Century Gothic" panose="020B0502020202020204" pitchFamily="34" charset="0"/>
                <a:cs typeface="Arial" panose="020B0604020202020204" pitchFamily="34" charset="0"/>
              </a:rPr>
              <a:t>Срок: </a:t>
            </a:r>
            <a:r>
              <a:rPr lang="ru-RU" sz="1000" dirty="0" smtClean="0">
                <a:latin typeface="Century Gothic" panose="020B0502020202020204" pitchFamily="34" charset="0"/>
                <a:cs typeface="Arial" panose="020B0604020202020204" pitchFamily="34" charset="0"/>
              </a:rPr>
              <a:t>на </a:t>
            </a:r>
            <a:r>
              <a:rPr lang="ru-RU" sz="1000" dirty="0">
                <a:latin typeface="Century Gothic" panose="020B0502020202020204" pitchFamily="34" charset="0"/>
                <a:cs typeface="Arial" panose="020B0604020202020204" pitchFamily="34" charset="0"/>
              </a:rPr>
              <a:t>инвестиционные цели - до 10 </a:t>
            </a:r>
            <a:r>
              <a:rPr lang="ru-RU" sz="1000" dirty="0" smtClean="0">
                <a:latin typeface="Century Gothic" panose="020B0502020202020204" pitchFamily="34" charset="0"/>
                <a:cs typeface="Arial" panose="020B0604020202020204" pitchFamily="34" charset="0"/>
              </a:rPr>
              <a:t>лет в зависимости от цели, </a:t>
            </a:r>
            <a:r>
              <a:rPr lang="ru-RU" sz="1000" dirty="0">
                <a:latin typeface="Century Gothic" panose="020B0502020202020204" pitchFamily="34" charset="0"/>
                <a:cs typeface="Arial" panose="020B0604020202020204" pitchFamily="34" charset="0"/>
              </a:rPr>
              <a:t>на пополнение оборотных средств - до 2 </a:t>
            </a:r>
            <a:r>
              <a:rPr lang="ru-RU" sz="1000" dirty="0" smtClean="0">
                <a:latin typeface="Century Gothic" panose="020B0502020202020204" pitchFamily="34" charset="0"/>
                <a:cs typeface="Arial" panose="020B0604020202020204" pitchFamily="34" charset="0"/>
              </a:rPr>
              <a:t>лет. Собственное </a:t>
            </a:r>
            <a:r>
              <a:rPr lang="ru-RU" sz="1000" dirty="0">
                <a:latin typeface="Century Gothic" panose="020B0502020202020204" pitchFamily="34" charset="0"/>
                <a:cs typeface="Arial" panose="020B0604020202020204" pitchFamily="34" charset="0"/>
              </a:rPr>
              <a:t>участие заемщика – не менее 50% от бюджета </a:t>
            </a:r>
            <a:r>
              <a:rPr lang="ru-RU" sz="1000" dirty="0" smtClean="0">
                <a:latin typeface="Century Gothic" panose="020B0502020202020204" pitchFamily="34" charset="0"/>
                <a:cs typeface="Arial" panose="020B0604020202020204" pitchFamily="34" charset="0"/>
              </a:rPr>
              <a:t>проекта</a:t>
            </a:r>
            <a:endParaRPr lang="ru-RU" sz="1000" dirty="0"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7" name="Picture 18">
            <a:extLst>
              <a:ext uri="{FF2B5EF4-FFF2-40B4-BE49-F238E27FC236}">
                <a16:creationId xmlns:a16="http://schemas.microsoft.com/office/drawing/2014/main" id="{7D974673-D1CF-494E-BE68-713047D30575}"/>
              </a:ext>
            </a:extLst>
          </p:cNvPr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5931136" y="3543716"/>
            <a:ext cx="405605" cy="395814"/>
          </a:xfrm>
          <a:prstGeom prst="rect">
            <a:avLst/>
          </a:prstGeom>
        </p:spPr>
      </p:pic>
      <p:pic>
        <p:nvPicPr>
          <p:cNvPr id="18" name="Picture 18">
            <a:extLst>
              <a:ext uri="{FF2B5EF4-FFF2-40B4-BE49-F238E27FC236}">
                <a16:creationId xmlns:a16="http://schemas.microsoft.com/office/drawing/2014/main" id="{7D974673-D1CF-494E-BE68-713047D30575}"/>
              </a:ext>
            </a:extLst>
          </p:cNvPr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5944192" y="4270236"/>
            <a:ext cx="405605" cy="395814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7D974673-D1CF-494E-BE68-713047D30575}"/>
              </a:ext>
            </a:extLst>
          </p:cNvPr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5962127" y="4854955"/>
            <a:ext cx="405605" cy="395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573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 xmlns:m="http://schemas.openxmlformats.org/officeDocument/2006/math" xmlns:w="http://schemas.openxmlformats.org/wordprocessingml/2006/main">
      <p:transition advClick="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Стандартная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Стандартная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28152</TotalTime>
  <Words>924</Words>
  <Application>Microsoft Office PowerPoint</Application>
  <DocSecurity>0</DocSecurity>
  <PresentationFormat>Широкоэкранный</PresentationFormat>
  <Paragraphs>115</Paragraphs>
  <Slides>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10" baseType="lpstr">
      <vt:lpstr>Arial</vt:lpstr>
      <vt:lpstr>Calibri</vt:lpstr>
      <vt:lpstr>Calibri Light</vt:lpstr>
      <vt:lpstr>Century Gothic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Передача лидов fin</dc:title>
  <dc:subject/>
  <dc:creator>Овчинников Михаил Владимирович</dc:creator>
  <cp:keywords/>
  <dc:description/>
  <cp:lastModifiedBy>Высиканцева Алёна Владимировна</cp:lastModifiedBy>
  <cp:revision>344</cp:revision>
  <cp:lastPrinted>2022-11-03T07:54:17Z</cp:lastPrinted>
  <dcterms:created xsi:type="dcterms:W3CDTF">2022-03-28T06:28:22Z</dcterms:created>
  <dcterms:modified xsi:type="dcterms:W3CDTF">2023-01-18T03:00:14Z</dcterms:modified>
  <cp:category/>
  <dc:identifier/>
  <cp:contentStatus/>
  <dc:language/>
  <cp:version/>
</cp:coreProperties>
</file>