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93" r:id="rId4"/>
  </p:sldMasterIdLst>
  <p:notesMasterIdLst>
    <p:notesMasterId r:id="rId10"/>
  </p:notesMasterIdLst>
  <p:handoutMasterIdLst>
    <p:handoutMasterId r:id="rId11"/>
  </p:handoutMasterIdLst>
  <p:sldIdLst>
    <p:sldId id="413" r:id="rId5"/>
    <p:sldId id="428" r:id="rId6"/>
    <p:sldId id="416" r:id="rId7"/>
    <p:sldId id="466" r:id="rId8"/>
    <p:sldId id="430" r:id="rId9"/>
  </p:sldIdLst>
  <p:sldSz cx="9144000" cy="6858000" type="screen4x3"/>
  <p:notesSz cx="6794500" cy="9906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43" userDrawn="1">
          <p15:clr>
            <a:srgbClr val="A4A3A4"/>
          </p15:clr>
        </p15:guide>
        <p15:guide id="2" pos="5624" userDrawn="1">
          <p15:clr>
            <a:srgbClr val="A4A3A4"/>
          </p15:clr>
        </p15:guide>
        <p15:guide id="3" pos="2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6030"/>
    <a:srgbClr val="9BBB59"/>
    <a:srgbClr val="5EA038"/>
    <a:srgbClr val="9ECC2C"/>
    <a:srgbClr val="FEC903"/>
    <a:srgbClr val="6ACE44"/>
    <a:srgbClr val="9ACD3F"/>
    <a:srgbClr val="FFFFFF"/>
    <a:srgbClr val="008000"/>
    <a:srgbClr val="0D45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99872" autoAdjust="0"/>
  </p:normalViewPr>
  <p:slideViewPr>
    <p:cSldViewPr snapToGrid="0" snapToObjects="1">
      <p:cViewPr varScale="1">
        <p:scale>
          <a:sx n="115" d="100"/>
          <a:sy n="115" d="100"/>
        </p:scale>
        <p:origin x="1986" y="114"/>
      </p:cViewPr>
      <p:guideLst>
        <p:guide orient="horz" pos="3543"/>
        <p:guide pos="5624"/>
        <p:guide pos="204"/>
      </p:guideLst>
    </p:cSldViewPr>
  </p:slideViewPr>
  <p:outlineViewPr>
    <p:cViewPr>
      <p:scale>
        <a:sx n="33" d="100"/>
        <a:sy n="33" d="100"/>
      </p:scale>
      <p:origin x="0" y="5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1" d="100"/>
          <a:sy n="81" d="100"/>
        </p:scale>
        <p:origin x="3996" y="90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9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6" y="9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EADB0FB0-3C62-1C48-BA2C-E64FC818D929}" type="datetimeFigureOut">
              <a:rPr lang="en-US" smtClean="0"/>
              <a:pPr/>
              <a:t>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08990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6" y="9408990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CD09FB03-C25D-EC45-8679-323D7FF561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5430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9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6" y="9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8598F4DC-BCE6-2446-A1A8-CC4AAF21363C}" type="datetimeFigureOut">
              <a:rPr lang="en-US" smtClean="0"/>
              <a:pPr/>
              <a:t>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1"/>
          </a:xfrm>
          <a:prstGeom prst="rect">
            <a:avLst/>
          </a:prstGeom>
        </p:spPr>
        <p:txBody>
          <a:bodyPr vert="horz" lIns="91294" tIns="45647" rIns="91294" bIns="45647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08990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6" y="9408990"/>
            <a:ext cx="2944283" cy="495301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AABFBB40-FA29-6444-9356-6DDD483715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6456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432108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09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Stripe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1642533"/>
            <a:ext cx="7772400" cy="1099609"/>
          </a:xfrm>
        </p:spPr>
        <p:txBody>
          <a:bodyPr anchor="b">
            <a:normAutofit/>
          </a:bodyPr>
          <a:lstStyle>
            <a:lvl1pPr algn="l">
              <a:defRPr sz="2400" b="1" cap="none">
                <a:solidFill>
                  <a:srgbClr val="000000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9738" y="2936875"/>
            <a:ext cx="7772932" cy="2989263"/>
          </a:xfrm>
        </p:spPr>
        <p:txBody>
          <a:bodyPr numCol="2">
            <a:normAutofit/>
          </a:bodyPr>
          <a:lstStyle>
            <a:lvl1pPr marL="180975" marR="0" indent="-1635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00"/>
              </a:spcAft>
              <a:buClrTx/>
              <a:buSzPct val="100000"/>
              <a:buFontTx/>
              <a:buBlip>
                <a:blip r:embed="rId4"/>
              </a:buBlip>
              <a:tabLst/>
              <a:defRPr sz="1300" baseline="0"/>
            </a:lvl1pPr>
          </a:lstStyle>
          <a:p>
            <a:pPr lvl="0"/>
            <a:r>
              <a:rPr lang="ru-RU" dirty="0" smtClean="0"/>
              <a:t>Содержание раздела презентации</a:t>
            </a:r>
          </a:p>
          <a:p>
            <a:pPr lvl="0"/>
            <a:r>
              <a:rPr lang="ru-RU" dirty="0" smtClean="0"/>
              <a:t>Содержание раздела презентации</a:t>
            </a:r>
          </a:p>
          <a:p>
            <a:pPr marL="180975" marR="0" lvl="0" indent="-1635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Blip>
                <a:blip r:embed="rId4"/>
              </a:buBlip>
              <a:tabLst/>
              <a:defRPr/>
            </a:pPr>
            <a:r>
              <a:rPr lang="ru-RU" dirty="0" smtClean="0"/>
              <a:t>Содержание раздела презентации</a:t>
            </a:r>
            <a:endParaRPr lang="en-US" dirty="0" smtClean="0"/>
          </a:p>
          <a:p>
            <a:pPr lvl="0"/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35050" y="2339979"/>
            <a:ext cx="8707158" cy="1588"/>
          </a:xfrm>
          <a:prstGeom prst="line">
            <a:avLst/>
          </a:prstGeom>
          <a:ln w="6350" cap="flat" cmpd="sng" algn="ctr">
            <a:solidFill>
              <a:srgbClr val="8EC02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461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atter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800"/>
            <a:ext cx="9144000" cy="2171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2540000"/>
            <a:ext cx="3788829" cy="1752600"/>
          </a:xfrm>
        </p:spPr>
        <p:txBody>
          <a:bodyPr bIns="187200" anchor="ctr">
            <a:normAutofit/>
          </a:bodyPr>
          <a:lstStyle>
            <a:lvl1pPr algn="l">
              <a:defRPr sz="2400" b="1" cap="none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767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7" y="534396"/>
            <a:ext cx="4168434" cy="633943"/>
          </a:xfrm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68" y="1562100"/>
            <a:ext cx="8296552" cy="4470400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2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388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2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1" name="Picture 10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 descr="Main Patter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49400"/>
            <a:ext cx="9233611" cy="4724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68" y="1714500"/>
            <a:ext cx="4168434" cy="4334934"/>
          </a:xfrm>
        </p:spPr>
        <p:txBody>
          <a:bodyPr/>
          <a:lstStyle>
            <a:lvl1pPr>
              <a:buFontTx/>
              <a:buBlip>
                <a:blip r:embed="rId4"/>
              </a:buBlip>
              <a:defRPr>
                <a:solidFill>
                  <a:schemeClr val="bg1"/>
                </a:solidFill>
              </a:defRPr>
            </a:lvl1pPr>
            <a:lvl2pPr>
              <a:buClr>
                <a:srgbClr val="8EC02F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8EC02F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8EC02F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8EC02F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04800" y="6527720"/>
            <a:ext cx="2019300" cy="330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594067" y="534396"/>
            <a:ext cx="4168434" cy="633943"/>
          </a:xfrm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448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2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2" name="Picture 11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6" y="534396"/>
            <a:ext cx="4600233" cy="633943"/>
          </a:xfrm>
        </p:spPr>
        <p:txBody>
          <a:bodyPr anchor="ctr"/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67" y="1549399"/>
            <a:ext cx="4038600" cy="4470401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buClr>
                <a:srgbClr val="266234"/>
              </a:buClr>
              <a:buSzPct val="120000"/>
              <a:buFont typeface="Arial"/>
              <a:buChar char="•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3584" y="1549399"/>
            <a:ext cx="4038600" cy="4470401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489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6761284" y="65277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>
              <a:defRPr/>
            </a:pPr>
            <a:fld id="{6DDF61C1-2457-E848-BB6B-E1DA9A549776}" type="slidenum">
              <a:rPr lang="en-US" sz="800" smtClean="0">
                <a:solidFill>
                  <a:prstClr val="white"/>
                </a:solidFill>
                <a:latin typeface="Arial"/>
                <a:cs typeface="Arial"/>
              </a:rPr>
              <a:pPr algn="r">
                <a:defRPr/>
              </a:pPr>
              <a:t>‹#›</a:t>
            </a:fld>
            <a:endParaRPr lang="en-US" sz="8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pic>
        <p:nvPicPr>
          <p:cNvPr id="15" name="Picture 14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67" y="1549400"/>
            <a:ext cx="3944066" cy="330964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067" y="1880365"/>
            <a:ext cx="3944066" cy="4088636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2160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2502" y="1549400"/>
            <a:ext cx="4119682" cy="330964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2502" y="1880365"/>
            <a:ext cx="4119682" cy="4088636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180000" rIns="216000" bIns="936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150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68" y="1274549"/>
            <a:ext cx="8296552" cy="4999251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Название презентации (задается в настройках footer)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2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in Patter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501" y="1274549"/>
            <a:ext cx="8530977" cy="49992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067" y="1405468"/>
            <a:ext cx="4461933" cy="4732866"/>
          </a:xfrm>
        </p:spPr>
        <p:txBody>
          <a:bodyPr/>
          <a:lstStyle>
            <a:lvl1pPr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1pPr>
            <a:lvl2pPr>
              <a:buClr>
                <a:srgbClr val="8EC02F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8EC02F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8EC02F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8EC02F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Название презентации (задается в настройках footer)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886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67" y="1282715"/>
            <a:ext cx="4038600" cy="494875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buClr>
                <a:srgbClr val="266234"/>
              </a:buClr>
              <a:buSzPct val="120000"/>
              <a:buFont typeface="Arial"/>
              <a:buChar char="•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3584" y="1282715"/>
            <a:ext cx="4038600" cy="494875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Название презентации (задается в настройках footer)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029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67" y="1240602"/>
            <a:ext cx="3944066" cy="639762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067" y="1880365"/>
            <a:ext cx="3944066" cy="4359568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2160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2502" y="1240602"/>
            <a:ext cx="4119682" cy="639762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2502" y="1880365"/>
            <a:ext cx="4119682" cy="4359568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180000" rIns="216000" bIns="936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Название презентации (задается в настройках footer)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4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432108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455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vers Stripe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672" y="-1495"/>
            <a:ext cx="9326880" cy="6998208"/>
          </a:xfrm>
          <a:prstGeom prst="rect">
            <a:avLst/>
          </a:prstGeom>
          <a:solidFill>
            <a:srgbClr val="9ACD3F"/>
          </a:solidFill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6" y="1540933"/>
            <a:ext cx="5374933" cy="1286934"/>
          </a:xfrm>
        </p:spPr>
        <p:txBody>
          <a:bodyPr anchor="ctr">
            <a:normAutofit/>
          </a:bodyPr>
          <a:lstStyle>
            <a:lvl1pPr>
              <a:defRPr sz="2400" baseline="0"/>
            </a:lvl1pPr>
          </a:lstStyle>
          <a:p>
            <a:r>
              <a:rPr lang="ru-RU" dirty="0" smtClean="0"/>
              <a:t>Закрывающий слайд презентации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94068" y="3462867"/>
            <a:ext cx="2818050" cy="2277534"/>
          </a:xfrm>
        </p:spPr>
        <p:txBody>
          <a:bodyPr anchor="b">
            <a:normAutofit/>
          </a:bodyPr>
          <a:lstStyle>
            <a:lvl1pPr marL="3175" indent="-3175">
              <a:buNone/>
              <a:defRPr sz="1000" baseline="0"/>
            </a:lvl1pPr>
          </a:lstStyle>
          <a:p>
            <a:pPr lvl="0"/>
            <a:r>
              <a:rPr lang="ru-RU" dirty="0" smtClean="0"/>
              <a:t>Текст закрывающего слайда, реквизиты, контактная информация.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030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233609" cy="432108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35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233609" cy="4321087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669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Gras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40271" y="2332386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271" y="3492033"/>
            <a:ext cx="7649629" cy="129444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41865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0" y="1748692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80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MArkin-AA\Рабочий стол\cover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2152649"/>
            <a:ext cx="126000" cy="3619501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74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Gras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40271" y="2332386"/>
            <a:ext cx="74718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271" y="3492033"/>
            <a:ext cx="7471829" cy="129444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41865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0" y="1748692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989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Gras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748692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40271" y="2332386"/>
            <a:ext cx="74718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271" y="3492033"/>
            <a:ext cx="7471829" cy="129444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41865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0437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1642533"/>
            <a:ext cx="7772400" cy="1099609"/>
          </a:xfrm>
        </p:spPr>
        <p:txBody>
          <a:bodyPr anchor="b">
            <a:normAutofit/>
          </a:bodyPr>
          <a:lstStyle>
            <a:lvl1pPr algn="l">
              <a:defRPr sz="2400" b="1" cap="none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0270" y="2936127"/>
            <a:ext cx="7772400" cy="150018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 раздела презентации</a:t>
            </a:r>
            <a:endParaRPr lang="en-GB" dirty="0" smtClean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35050" y="2835279"/>
            <a:ext cx="8707158" cy="1588"/>
          </a:xfrm>
          <a:prstGeom prst="line">
            <a:avLst/>
          </a:prstGeom>
          <a:ln w="6350" cap="flat" cmpd="sng" algn="ctr">
            <a:solidFill>
              <a:srgbClr val="8EC02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670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67" y="338992"/>
            <a:ext cx="4168434" cy="5452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2300" y="1274549"/>
            <a:ext cx="8268320" cy="499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1808" y="64388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48584" y="64388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Date Placeholder 3"/>
          <p:cNvSpPr txBox="1">
            <a:spLocks/>
          </p:cNvSpPr>
          <p:nvPr/>
        </p:nvSpPr>
        <p:spPr>
          <a:xfrm>
            <a:off x="594067" y="64388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algn="l">
              <a:defRPr/>
            </a:pPr>
            <a:r>
              <a:rPr lang="ru-RU" sz="800" dirty="0" smtClean="0">
                <a:solidFill>
                  <a:prstClr val="black"/>
                </a:solidFill>
              </a:rPr>
              <a:t>Россельхозбанк</a:t>
            </a:r>
            <a:endParaRPr lang="en-US" sz="800" dirty="0">
              <a:solidFill>
                <a:prstClr val="black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637866" y="338992"/>
            <a:ext cx="2244317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>
                <a:solidFill>
                  <a:prstClr val="black"/>
                </a:solidFill>
              </a:rPr>
              <a:t>Название презентации (задается в настройках footer)</a:t>
            </a: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180975" indent="-163513" algn="l" defTabSz="457200" rtl="0" eaLnBrk="1" latinLnBrk="0" hangingPunct="1">
        <a:spcBef>
          <a:spcPct val="20000"/>
        </a:spcBef>
        <a:buSzPct val="100000"/>
        <a:buFontTx/>
        <a:buBlip>
          <a:blip r:embed="rId22"/>
        </a:buBlip>
        <a:defRPr sz="1200" kern="1200">
          <a:solidFill>
            <a:schemeClr val="tx1"/>
          </a:solidFill>
          <a:latin typeface="Arial"/>
          <a:ea typeface="+mn-ea"/>
          <a:cs typeface="Arial"/>
        </a:defRPr>
      </a:lvl1pPr>
      <a:lvl2pPr marL="360363" indent="-179388" algn="l" defTabSz="358775" rtl="0" eaLnBrk="1" latinLnBrk="0" hangingPunct="1">
        <a:spcBef>
          <a:spcPct val="20000"/>
        </a:spcBef>
        <a:buClr>
          <a:srgbClr val="266234"/>
        </a:buClr>
        <a:buSzPct val="140000"/>
        <a:buFont typeface="Arial"/>
        <a:buChar char="•"/>
        <a:defRPr sz="1200" kern="1200">
          <a:solidFill>
            <a:schemeClr val="tx1"/>
          </a:solidFill>
          <a:latin typeface="Arial"/>
          <a:ea typeface="+mn-ea"/>
          <a:cs typeface="Arial"/>
        </a:defRPr>
      </a:lvl2pPr>
      <a:lvl3pPr marL="536575" indent="-157163" algn="l" defTabSz="457200" rtl="0" eaLnBrk="1" latinLnBrk="0" hangingPunct="1">
        <a:spcBef>
          <a:spcPct val="20000"/>
        </a:spcBef>
        <a:buClr>
          <a:srgbClr val="266234"/>
        </a:buClr>
        <a:buSzPct val="120000"/>
        <a:buFont typeface="Wingdings" charset="2"/>
        <a:buChar char="§"/>
        <a:defRPr sz="1200" kern="1200">
          <a:solidFill>
            <a:schemeClr val="tx1"/>
          </a:solidFill>
          <a:latin typeface="Arial"/>
          <a:ea typeface="+mn-ea"/>
          <a:cs typeface="Arial"/>
        </a:defRPr>
      </a:lvl3pPr>
      <a:lvl4pPr marL="715963" indent="-174625" algn="l" defTabSz="457200" rtl="0" eaLnBrk="1" latinLnBrk="0" hangingPunct="1">
        <a:spcBef>
          <a:spcPct val="20000"/>
        </a:spcBef>
        <a:buClr>
          <a:srgbClr val="266234"/>
        </a:buClr>
        <a:buFont typeface="Arial"/>
        <a:buChar char="–"/>
        <a:defRPr sz="1200" kern="1200">
          <a:solidFill>
            <a:schemeClr val="tx1"/>
          </a:solidFill>
          <a:latin typeface="Arial"/>
          <a:ea typeface="+mn-ea"/>
          <a:cs typeface="Arial"/>
        </a:defRPr>
      </a:lvl4pPr>
      <a:lvl5pPr marL="896938" indent="-176213" algn="l" defTabSz="457200" rtl="0" eaLnBrk="1" latinLnBrk="0" hangingPunct="1">
        <a:spcBef>
          <a:spcPct val="20000"/>
        </a:spcBef>
        <a:buClr>
          <a:srgbClr val="266234"/>
        </a:buClr>
        <a:buSzPct val="50000"/>
        <a:buFont typeface="Wingdings" charset="2"/>
        <a:buChar char="u"/>
        <a:defRPr sz="12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86321" y="4480105"/>
            <a:ext cx="8066360" cy="843148"/>
          </a:xfrm>
        </p:spPr>
        <p:txBody>
          <a:bodyPr/>
          <a:lstStyle/>
          <a:p>
            <a:r>
              <a:rPr lang="ru-RU" dirty="0" smtClean="0"/>
              <a:t>КРЕДИТНЫЕ ПРОДУКТЫ АО «РОССЕЛЬХОЗБАНК» ДЛЯ КЛИЕНТОВ АПК СЕГМЕНТА МИКРО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Февраль 2</a:t>
            </a:r>
            <a:r>
              <a:rPr lang="ru-RU" smtClean="0"/>
              <a:t>023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Мы развиваем лучший банк для клиентов АПК.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05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59021" y="1547866"/>
            <a:ext cx="4645476" cy="1489901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ПРИОРИТЕТНАЯ</a:t>
            </a:r>
            <a:br>
              <a:rPr lang="ru-RU" sz="2400" dirty="0" smtClean="0"/>
            </a:br>
            <a:r>
              <a:rPr lang="ru-RU" sz="2400" dirty="0" smtClean="0"/>
              <a:t>ПОДДЕРЖКА ФЕРМЕРСТВА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0" y="1606195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742922" y="2367547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98306" y="2059260"/>
            <a:ext cx="4423572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«МИКРО АПК»</a:t>
            </a:r>
          </a:p>
          <a:p>
            <a:pPr algn="ctr"/>
            <a:r>
              <a:rPr lang="ru-RU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05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ля клиентов АПК</a:t>
            </a:r>
            <a:endParaRPr lang="ru-RU" sz="10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875118" y="1871804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2299" y="3159897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22299" y="4176717"/>
            <a:ext cx="817227" cy="475253"/>
            <a:chOff x="-792725" y="4047737"/>
            <a:chExt cx="817227" cy="475253"/>
          </a:xfrm>
        </p:grpSpPr>
        <p:sp>
          <p:nvSpPr>
            <p:cNvPr id="119" name="Овал 118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34821" y="4927640"/>
            <a:ext cx="817227" cy="475253"/>
            <a:chOff x="2273440" y="5295480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61775" y="5840385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Прямоугольник 61"/>
          <p:cNvSpPr/>
          <p:nvPr/>
        </p:nvSpPr>
        <p:spPr>
          <a:xfrm>
            <a:off x="5526534" y="1751379"/>
            <a:ext cx="3742157" cy="9387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Проведение сезонных работ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, в соответствии с перечнем, утвержденным Минсельхозом России,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соответствии с требованиями Постановления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1528</a:t>
            </a:r>
          </a:p>
          <a:p>
            <a:pPr lvl="0" indent="-1714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Пополнение оборотных средств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. в соответствии с требованиями Постановления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1764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867609" y="4014731"/>
            <a:ext cx="3935528" cy="739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Расчетная величина</a:t>
            </a:r>
          </a:p>
          <a:p>
            <a:pPr marL="180000" lvl="0" indent="-180000"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100 тыс. (вкл.)  до 30 млн. руб. (вкл.)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81756" y="4760458"/>
            <a:ext cx="4095019" cy="1067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>
              <a:lnSpc>
                <a:spcPct val="100000"/>
              </a:lnSpc>
              <a:spcBef>
                <a:spcPts val="400"/>
              </a:spcBef>
              <a:buClr>
                <a:srgbClr val="2B603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12 месяцев</a:t>
            </a:r>
          </a:p>
          <a:p>
            <a:pPr marL="180000" indent="-180000" algn="just">
              <a:lnSpc>
                <a:spcPct val="100000"/>
              </a:lnSpc>
              <a:spcBef>
                <a:spcPts val="400"/>
              </a:spcBef>
              <a:buClr>
                <a:srgbClr val="2B603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18 месяцев *:</a:t>
            </a:r>
          </a:p>
          <a:p>
            <a:pPr marL="180000" indent="-180000" algn="just">
              <a:lnSpc>
                <a:spcPct val="100000"/>
              </a:lnSpc>
              <a:spcBef>
                <a:spcPts val="400"/>
              </a:spcBef>
              <a:buFontTx/>
              <a:buChar char="-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предприятий растениеводства</a:t>
            </a:r>
          </a:p>
          <a:p>
            <a:pPr marL="180000" indent="-180000" algn="just">
              <a:lnSpc>
                <a:spcPct val="100000"/>
              </a:lnSpc>
              <a:spcBef>
                <a:spcPts val="400"/>
              </a:spcBef>
              <a:buFontTx/>
              <a:buChar char="-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предприятий мясного скотоводства, коневодства, овцеводства и козоводства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919896" y="5825203"/>
            <a:ext cx="40568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Недвижимость, земельные участки, 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с/х назначения, транспортные средства, с/х техника, оборудование, гарантия АО «Корпорация «МСП» или банковская гарантия, выдаваемая АО «МСП Банк», поручительство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372961" y="3194545"/>
            <a:ext cx="3771039" cy="261610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отсрочка по погашению основного долга в рамках </a:t>
            </a:r>
            <a:r>
              <a:rPr lang="ru-RU" sz="950" b="1" dirty="0" err="1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невозобновляемой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кредитной 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линии: </a:t>
            </a:r>
            <a:r>
              <a:rPr lang="ru-RU" sz="950" i="1" dirty="0" smtClean="0">
                <a:solidFill>
                  <a:srgbClr val="2B6030"/>
                </a:solidFill>
              </a:rPr>
              <a:t>при </a:t>
            </a:r>
            <a:r>
              <a:rPr lang="ru-RU" sz="950" i="1" dirty="0">
                <a:solidFill>
                  <a:srgbClr val="2B6030"/>
                </a:solidFill>
              </a:rPr>
              <a:t>сроке кредитования до 12 месяцев – не более 3 </a:t>
            </a:r>
            <a:r>
              <a:rPr lang="ru-RU" sz="950" i="1" dirty="0" smtClean="0">
                <a:solidFill>
                  <a:srgbClr val="2B6030"/>
                </a:solidFill>
              </a:rPr>
              <a:t>месяцев; при </a:t>
            </a:r>
            <a:r>
              <a:rPr lang="ru-RU" sz="950" i="1" dirty="0">
                <a:solidFill>
                  <a:srgbClr val="2B6030"/>
                </a:solidFill>
              </a:rPr>
              <a:t>сроке кредитования свыше 12 месяцев – не более 6 месяцев</a:t>
            </a:r>
            <a:r>
              <a:rPr lang="ru-RU" sz="950" i="1" dirty="0" smtClean="0">
                <a:solidFill>
                  <a:srgbClr val="2B6030"/>
                </a:solidFill>
              </a:rPr>
              <a:t>.</a:t>
            </a:r>
            <a:endParaRPr lang="ru-RU" sz="950" i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досрочный возврат кредита без условия оплаты 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комиссии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сокращенный 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документов от 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документов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упрощенный 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сроки рассмотрения от </a:t>
            </a: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дней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редусмотрено страхование заемщиком залогового обеспечения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9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редусмотрено поддержание чистых кредитовых оборотов по счетам в Банке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843204" y="3112258"/>
            <a:ext cx="3844745" cy="86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ЮЛ</a:t>
            </a: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1000" b="1" dirty="0" err="1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КФХ-ЮЛ,</a:t>
            </a:r>
            <a:r>
              <a:rPr lang="ru-RU" sz="1000" b="1" i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исключением </a:t>
            </a:r>
            <a:r>
              <a:rPr lang="ru-RU" sz="10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СПОК, КПК, включая СКПК,­ гарантийных фондов, ГУП, МУП </a:t>
            </a:r>
            <a:endParaRPr lang="ru-RU" sz="1000" b="1" i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ИП, </a:t>
            </a:r>
            <a:r>
              <a:rPr lang="ru-RU" sz="1000" b="1" dirty="0">
                <a:solidFill>
                  <a:srgbClr val="2B6030"/>
                </a:solidFill>
              </a:rPr>
              <a:t>в </a:t>
            </a:r>
            <a:r>
              <a:rPr lang="ru-RU" sz="1000" b="1" dirty="0" err="1">
                <a:solidFill>
                  <a:srgbClr val="2B6030"/>
                </a:solidFill>
              </a:rPr>
              <a:t>т.ч</a:t>
            </a:r>
            <a:r>
              <a:rPr lang="ru-RU" sz="1000" b="1" dirty="0">
                <a:solidFill>
                  <a:srgbClr val="2B6030"/>
                </a:solidFill>
              </a:rPr>
              <a:t>. ИП - глава </a:t>
            </a:r>
            <a:r>
              <a:rPr lang="ru-RU" sz="1000" b="1" dirty="0" smtClean="0">
                <a:solidFill>
                  <a:srgbClr val="2B6030"/>
                </a:solidFill>
              </a:rPr>
              <a:t>КФХ</a:t>
            </a:r>
            <a:endParaRPr lang="ru-RU" sz="10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 клиента и ГСК отлична от запрещенных видов деятельности</a:t>
            </a:r>
            <a:endParaRPr lang="ru-RU" sz="9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372961" y="6060084"/>
            <a:ext cx="3833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* За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исключением кредитов предоставляемых в соответствии с Правилами льготного кредитования № 1528 № 1764. В рамках указанных Правил срок кредитования не должен превышать 12 месяцев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952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61367" y="1547866"/>
            <a:ext cx="4645476" cy="1489901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221" y="533758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ПРИОРИТЕТНАЯ</a:t>
            </a:r>
            <a:br>
              <a:rPr lang="ru-RU" sz="2400" dirty="0" smtClean="0"/>
            </a:br>
            <a:r>
              <a:rPr lang="ru-RU" sz="2400" dirty="0" smtClean="0"/>
              <a:t>ПОДДЕРЖКА ФЕРМЕРСТВА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0" y="1606195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4935" y="1530132"/>
            <a:ext cx="3861400" cy="140038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Приобретение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транспортных средств, техники, в </a:t>
            </a:r>
            <a:r>
              <a:rPr lang="ru-RU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б/у с/х техники, оборудования, племенного/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неплеменного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(товарного) молодняка с/х животных, земельных участков из состава земель с/х назначения</a:t>
            </a:r>
            <a:endParaRPr lang="en-US" sz="10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программ льготного кредитования </a:t>
            </a:r>
            <a:b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№ 1528 и № 1764/иных программ на инвестиционные цели, </a:t>
            </a:r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кроме строительства, реконструкции и модернизации основных средств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487188" y="3102497"/>
            <a:ext cx="4719656" cy="33085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кредита определяется с учетом результатов финансово-хозяйственной деятельности клиента и потребности клиента в кредитных средствах, но не более 100% стоимости имущества по договору купли-продажи:  </a:t>
            </a:r>
          </a:p>
          <a:p>
            <a:pPr marL="423450" indent="-171450" defTabSz="914206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1: с применением упрощенного подхода оценки платежеспособности заемщика – до 10 млн. руб.</a:t>
            </a:r>
          </a:p>
          <a:p>
            <a:pPr marL="423450" indent="-171450" defTabSz="914206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2: с применением стандартного подхода оценки платежеспособности заемщика – до 30 млн. руб.</a:t>
            </a:r>
          </a:p>
          <a:p>
            <a:pPr marL="423450" indent="-171450" defTabSz="914206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100% от рыночной стоимости приобретаемого имущества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отсрочка по погашению основного долга: </a:t>
            </a:r>
            <a:r>
              <a:rPr lang="ru-RU" sz="800" b="1" dirty="0"/>
              <a:t> </a:t>
            </a:r>
            <a:r>
              <a:rPr lang="ru-RU" sz="800" dirty="0">
                <a:solidFill>
                  <a:srgbClr val="2B6030"/>
                </a:solidFill>
              </a:rPr>
              <a:t>до 24 месяцев при приобретения ЗУ из состава земель с/х назначения при сроке кредитования от 3 лет; до 9 месяцев для целей приобретения б/у техники; в остальных случаях до 12 месяцев. </a:t>
            </a:r>
            <a:r>
              <a:rPr lang="ru-RU" sz="800" dirty="0" smtClean="0">
                <a:solidFill>
                  <a:srgbClr val="2B6030"/>
                </a:solidFill>
              </a:rPr>
              <a:t> </a:t>
            </a:r>
            <a:r>
              <a:rPr lang="ru-RU" sz="800" u="sng" dirty="0" smtClean="0">
                <a:solidFill>
                  <a:srgbClr val="2B6030"/>
                </a:solidFill>
              </a:rPr>
              <a:t>При </a:t>
            </a:r>
            <a:r>
              <a:rPr lang="ru-RU" sz="800" u="sng" dirty="0">
                <a:solidFill>
                  <a:srgbClr val="2B6030"/>
                </a:solidFill>
              </a:rPr>
              <a:t>кредитовании на срок до 24 месяцев отсрочка не </a:t>
            </a:r>
            <a:r>
              <a:rPr lang="ru-RU" sz="800" u="sng" dirty="0" smtClean="0">
                <a:solidFill>
                  <a:srgbClr val="2B6030"/>
                </a:solidFill>
              </a:rPr>
              <a:t>предоставляется</a:t>
            </a:r>
            <a:r>
              <a:rPr lang="ru-RU" sz="800" dirty="0">
                <a:solidFill>
                  <a:srgbClr val="2B6030"/>
                </a:solidFill>
              </a:rPr>
              <a:t>.</a:t>
            </a:r>
            <a:endParaRPr lang="ru-RU" sz="8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досрочный возврат кредита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собственного участия заемщика устанавливается в зависимости от цели кредита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сокращенный пакет документов, упрощенный порядок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страхование заемщиком залогового обеспечения</a:t>
            </a:r>
          </a:p>
          <a:p>
            <a:pPr marL="180000" indent="-180000" defTabSz="914206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8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поддержание чистых кредитовых оборотов по счетам в </a:t>
            </a:r>
            <a:r>
              <a:rPr lang="ru-RU" sz="8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Банке</a:t>
            </a:r>
            <a:endParaRPr lang="ru-RU" sz="8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8714" y="3044636"/>
            <a:ext cx="3710949" cy="919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ЮЛ, 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КФХ-ЮЛ,</a:t>
            </a:r>
            <a:r>
              <a:rPr lang="ru-RU" sz="1000" b="1" i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исключением СПОК, КПК, включая СКПК,­ гарантийных фондов, ГУП, МУП</a:t>
            </a:r>
          </a:p>
          <a:p>
            <a:pPr marL="180000" indent="-180000" algn="just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ИП, 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ИП – глава КФХ.</a:t>
            </a:r>
          </a:p>
          <a:p>
            <a:pPr algn="just">
              <a:spcBef>
                <a:spcPts val="600"/>
              </a:spcBef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 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Отраслевая специализация  клиента и ГСК отлична от запрещенных видов деятельности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8714" y="4104817"/>
            <a:ext cx="3854019" cy="7398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0000" lvl="0" indent="-180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100% рыночной стоимости имущества по договору купли-продажи</a:t>
            </a:r>
          </a:p>
          <a:p>
            <a:pPr marL="180000" lvl="0" indent="-180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30 млн. руб. (вкл.)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411"/>
          <p:cNvGrpSpPr/>
          <p:nvPr/>
        </p:nvGrpSpPr>
        <p:grpSpPr>
          <a:xfrm>
            <a:off x="590886" y="3761785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59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62198" y="2389297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69909" y="2004397"/>
            <a:ext cx="442357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«АПК ИНВЕСТ»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20948" y="3115767"/>
            <a:ext cx="817227" cy="475253"/>
            <a:chOff x="633703" y="4595227"/>
            <a:chExt cx="817227" cy="47525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1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52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49" name="Прямоугольник 48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20948" y="4185772"/>
            <a:ext cx="817227" cy="475253"/>
            <a:chOff x="-792725" y="4047737"/>
            <a:chExt cx="817227" cy="475253"/>
          </a:xfrm>
        </p:grpSpPr>
        <p:sp>
          <p:nvSpPr>
            <p:cNvPr id="45" name="Овал 44"/>
            <p:cNvSpPr/>
            <p:nvPr/>
          </p:nvSpPr>
          <p:spPr>
            <a:xfrm>
              <a:off x="-624029" y="4047737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-792725" y="4253256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20948" y="4972182"/>
            <a:ext cx="817227" cy="475253"/>
            <a:chOff x="2273440" y="5295480"/>
            <a:chExt cx="817227" cy="475253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2273440" y="5295480"/>
              <a:ext cx="817227" cy="475253"/>
              <a:chOff x="-792725" y="4047737"/>
              <a:chExt cx="817227" cy="475253"/>
            </a:xfrm>
          </p:grpSpPr>
          <p:sp>
            <p:nvSpPr>
              <p:cNvPr id="43" name="Овал 42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39" name="Group 39"/>
            <p:cNvGrpSpPr>
              <a:grpSpLocks noChangeAspect="1"/>
            </p:cNvGrpSpPr>
            <p:nvPr/>
          </p:nvGrpSpPr>
          <p:grpSpPr bwMode="auto">
            <a:xfrm>
              <a:off x="2615575" y="5399902"/>
              <a:ext cx="131234" cy="143868"/>
              <a:chOff x="-186" y="1572"/>
              <a:chExt cx="374" cy="410"/>
            </a:xfrm>
            <a:solidFill>
              <a:schemeClr val="bg1"/>
            </a:solidFill>
          </p:grpSpPr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-186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6" name="Прямоугольник 25"/>
          <p:cNvSpPr/>
          <p:nvPr/>
        </p:nvSpPr>
        <p:spPr>
          <a:xfrm>
            <a:off x="869353" y="4989582"/>
            <a:ext cx="4930639" cy="406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84 месяцев - в зависимости от цели кредита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02421" y="5631878"/>
            <a:ext cx="33885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Залог приобретаемого имущества, недвижимость, земельные участки, транспортные средства, </a:t>
            </a:r>
            <a:b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с/х техника, оборудование, гарантия АО «Корпорация «МСП» или банковская гарантия, выдаваемая АО «МСП Банк», поручительство.</a:t>
            </a: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21690" y="1893554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3" name="Группа 62"/>
          <p:cNvGrpSpPr/>
          <p:nvPr/>
        </p:nvGrpSpPr>
        <p:grpSpPr>
          <a:xfrm>
            <a:off x="120948" y="5812013"/>
            <a:ext cx="817227" cy="475253"/>
            <a:chOff x="-795017" y="2692105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72" name="Овал 71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65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66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82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83528" y="1508579"/>
            <a:ext cx="4645476" cy="159375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597" y="510060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БЕЗЗАЛОГОВОЕ КРЕДИТОВАНИЕ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24507" y="1616881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B603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44579" y="2301161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123256" y="1882417"/>
            <a:ext cx="4423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«Родная земля»</a:t>
            </a:r>
          </a:p>
          <a:p>
            <a:pPr algn="ctr"/>
            <a:r>
              <a:rPr lang="ru-RU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АПК/не АПК</a:t>
            </a: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76775" y="1805418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9099" y="3122859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-45905" y="3886196"/>
            <a:ext cx="896513" cy="825297"/>
            <a:chOff x="-895977" y="4124529"/>
            <a:chExt cx="896513" cy="825297"/>
          </a:xfrm>
        </p:grpSpPr>
        <p:sp>
          <p:nvSpPr>
            <p:cNvPr id="119" name="Овал 118"/>
            <p:cNvSpPr/>
            <p:nvPr/>
          </p:nvSpPr>
          <p:spPr>
            <a:xfrm>
              <a:off x="-697102" y="4474573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895977" y="4466632"/>
              <a:ext cx="896513" cy="4641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-33903" y="4800344"/>
            <a:ext cx="817227" cy="475253"/>
            <a:chOff x="2222420" y="5306143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22420" y="5306143"/>
              <a:ext cx="817227" cy="475253"/>
              <a:chOff x="-843745" y="4058400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74763" y="4058400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843745" y="4243216"/>
                <a:ext cx="817227" cy="2544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577678" y="5399902"/>
              <a:ext cx="138603" cy="143868"/>
              <a:chOff x="-294" y="1572"/>
              <a:chExt cx="395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294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-18017" y="5347213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6" name="Прямоугольник 55"/>
          <p:cNvSpPr/>
          <p:nvPr/>
        </p:nvSpPr>
        <p:spPr>
          <a:xfrm>
            <a:off x="5674129" y="2080020"/>
            <a:ext cx="3619020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208557" y="3259138"/>
            <a:ext cx="3998286" cy="23821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Комиссии отсутствуют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Возможен досрочный/частичный возврат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0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 отсрочка по погашению основного долга, </a:t>
            </a: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зависимости  </a:t>
            </a:r>
            <a:r>
              <a:rPr lang="ru-RU" sz="10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срока кредитования</a:t>
            </a: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участия собственными средствами – не более 10% бюджета проекта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105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предусмотрено страхование заемщиком залогового обеспечения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endParaRPr lang="ru-RU" sz="9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66736" y="3079600"/>
            <a:ext cx="4240086" cy="621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lvl="0" indent="-108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Юридическое лицо 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lvl="0" indent="-108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ИП (в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ИП - главы КФХ)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826326" y="4247735"/>
            <a:ext cx="3629111" cy="4953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 -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более 6 млн. руб. - действующий заемщик банка.</a:t>
            </a:r>
          </a:p>
          <a:p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Расчетная величина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826326" y="5347213"/>
            <a:ext cx="4150449" cy="8315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Недвижимость, транспорт, оборудование и др. ликвидные ОС, банковские гарантии, гарантия АО «Федеральной корпорации по развитию малого и среднего бизнеса, гарантии АО «МСП», гос. гарантии субъектов РФ и муниципальные гарантии муниципальных образований, поручительства гарантийных фондов, залог векселей Банка</a:t>
            </a:r>
            <a:endParaRPr lang="ru-RU" sz="9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826326" y="4800344"/>
            <a:ext cx="3811888" cy="475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206"/>
            <a:endParaRPr lang="ru-RU" sz="10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206"/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en-US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месяцев – в зависимости от цели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169089" y="3686466"/>
            <a:ext cx="475253" cy="475253"/>
          </a:xfrm>
          <a:prstGeom prst="ellips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9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2299" y="3873195"/>
            <a:ext cx="750007" cy="131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валюта</a:t>
            </a: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864570" y="3800996"/>
            <a:ext cx="3435746" cy="373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819136" y="3664183"/>
            <a:ext cx="4109352" cy="649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spcBef>
                <a:spcPts val="600"/>
              </a:spcBef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Рубли РФ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674129" y="1572190"/>
            <a:ext cx="3619020" cy="12772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Проектное финансирование в </a:t>
            </a:r>
            <a:r>
              <a:rPr lang="ru-RU" sz="11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строительство объектов/сооружений для обеспечения хоз. деятельности/ приобретение молодняка, техники, оборудования, земель с/х назначения/пополнение оборотных средств для обеспечения с/х деятельности.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9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 flipH="1">
            <a:off x="4590102" y="1507347"/>
            <a:ext cx="4645476" cy="1593754"/>
          </a:xfrm>
          <a:prstGeom prst="homePlate">
            <a:avLst/>
          </a:prstGeom>
          <a:solidFill>
            <a:srgbClr val="F8D3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597" y="510060"/>
            <a:ext cx="4910868" cy="633943"/>
          </a:xfrm>
        </p:spPr>
        <p:txBody>
          <a:bodyPr>
            <a:noAutofit/>
          </a:bodyPr>
          <a:lstStyle/>
          <a:p>
            <a:r>
              <a:rPr lang="ru-RU" sz="2400" dirty="0" smtClean="0"/>
              <a:t>БЕЗЗАЛОГОВОЕ КРЕДИТОВАНИЕ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white"/>
                </a:solidFill>
              </a:rPr>
              <a:pPr/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534" y="1944347"/>
            <a:ext cx="864096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24507" y="1616881"/>
            <a:ext cx="4559021" cy="1373245"/>
          </a:xfrm>
          <a:prstGeom prst="homePlat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B603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44579" y="2301161"/>
            <a:ext cx="783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</a:rPr>
              <a:t>цель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-123256" y="1882417"/>
            <a:ext cx="44235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«БИЗНЕС-КАРТА С ЛИМИТОМ КРЕДИТОВАНИЯ»</a:t>
            </a:r>
          </a:p>
          <a:p>
            <a:pPr algn="ctr"/>
            <a:r>
              <a:rPr lang="ru-RU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клиентов АПК/не АПК</a:t>
            </a:r>
          </a:p>
        </p:txBody>
      </p:sp>
      <p:sp>
        <p:nvSpPr>
          <p:cNvPr id="19" name="Freeform 50"/>
          <p:cNvSpPr>
            <a:spLocks noEditPoints="1"/>
          </p:cNvSpPr>
          <p:nvPr/>
        </p:nvSpPr>
        <p:spPr bwMode="auto">
          <a:xfrm>
            <a:off x="4976775" y="1805418"/>
            <a:ext cx="528160" cy="527184"/>
          </a:xfrm>
          <a:custGeom>
            <a:avLst/>
            <a:gdLst>
              <a:gd name="T0" fmla="*/ 4593 w 5497"/>
              <a:gd name="T1" fmla="*/ 1614 h 5487"/>
              <a:gd name="T2" fmla="*/ 5457 w 5497"/>
              <a:gd name="T3" fmla="*/ 750 h 5487"/>
              <a:gd name="T4" fmla="*/ 5458 w 5497"/>
              <a:gd name="T5" fmla="*/ 608 h 5487"/>
              <a:gd name="T6" fmla="*/ 5390 w 5497"/>
              <a:gd name="T7" fmla="*/ 579 h 5487"/>
              <a:gd name="T8" fmla="*/ 5393 w 5497"/>
              <a:gd name="T9" fmla="*/ 585 h 5487"/>
              <a:gd name="T10" fmla="*/ 4923 w 5497"/>
              <a:gd name="T11" fmla="*/ 569 h 5487"/>
              <a:gd name="T12" fmla="*/ 4907 w 5497"/>
              <a:gd name="T13" fmla="*/ 99 h 5487"/>
              <a:gd name="T14" fmla="*/ 4804 w 5497"/>
              <a:gd name="T15" fmla="*/ 2 h 5487"/>
              <a:gd name="T16" fmla="*/ 4736 w 5497"/>
              <a:gd name="T17" fmla="*/ 32 h 5487"/>
              <a:gd name="T18" fmla="*/ 3873 w 5497"/>
              <a:gd name="T19" fmla="*/ 891 h 5487"/>
              <a:gd name="T20" fmla="*/ 3844 w 5497"/>
              <a:gd name="T21" fmla="*/ 965 h 5487"/>
              <a:gd name="T22" fmla="*/ 3844 w 5497"/>
              <a:gd name="T23" fmla="*/ 1065 h 5487"/>
              <a:gd name="T24" fmla="*/ 706 w 5497"/>
              <a:gd name="T25" fmla="*/ 1643 h 5487"/>
              <a:gd name="T26" fmla="*/ 1284 w 5497"/>
              <a:gd name="T27" fmla="*/ 4780 h 5487"/>
              <a:gd name="T28" fmla="*/ 4422 w 5497"/>
              <a:gd name="T29" fmla="*/ 4202 h 5487"/>
              <a:gd name="T30" fmla="*/ 4422 w 5497"/>
              <a:gd name="T31" fmla="*/ 1643 h 5487"/>
              <a:gd name="T32" fmla="*/ 4522 w 5497"/>
              <a:gd name="T33" fmla="*/ 1643 h 5487"/>
              <a:gd name="T34" fmla="*/ 4593 w 5497"/>
              <a:gd name="T35" fmla="*/ 1614 h 5487"/>
              <a:gd name="T36" fmla="*/ 4623 w 5497"/>
              <a:gd name="T37" fmla="*/ 2924 h 5487"/>
              <a:gd name="T38" fmla="*/ 2568 w 5497"/>
              <a:gd name="T39" fmla="*/ 4984 h 5487"/>
              <a:gd name="T40" fmla="*/ 507 w 5497"/>
              <a:gd name="T41" fmla="*/ 2929 h 5487"/>
              <a:gd name="T42" fmla="*/ 2562 w 5497"/>
              <a:gd name="T43" fmla="*/ 868 h 5487"/>
              <a:gd name="T44" fmla="*/ 3856 w 5497"/>
              <a:gd name="T45" fmla="*/ 1324 h 5487"/>
              <a:gd name="T46" fmla="*/ 3861 w 5497"/>
              <a:gd name="T47" fmla="*/ 1491 h 5487"/>
              <a:gd name="T48" fmla="*/ 3461 w 5497"/>
              <a:gd name="T49" fmla="*/ 1891 h 5487"/>
              <a:gd name="T50" fmla="*/ 1528 w 5497"/>
              <a:gd name="T51" fmla="*/ 2018 h 5487"/>
              <a:gd name="T52" fmla="*/ 1655 w 5497"/>
              <a:gd name="T53" fmla="*/ 3951 h 5487"/>
              <a:gd name="T54" fmla="*/ 3588 w 5497"/>
              <a:gd name="T55" fmla="*/ 3824 h 5487"/>
              <a:gd name="T56" fmla="*/ 3601 w 5497"/>
              <a:gd name="T57" fmla="*/ 2033 h 5487"/>
              <a:gd name="T58" fmla="*/ 4001 w 5497"/>
              <a:gd name="T59" fmla="*/ 1633 h 5487"/>
              <a:gd name="T60" fmla="*/ 4166 w 5497"/>
              <a:gd name="T61" fmla="*/ 1639 h 5487"/>
              <a:gd name="T62" fmla="*/ 4623 w 5497"/>
              <a:gd name="T63" fmla="*/ 2924 h 5487"/>
              <a:gd name="T64" fmla="*/ 2501 w 5497"/>
              <a:gd name="T65" fmla="*/ 2991 h 5487"/>
              <a:gd name="T66" fmla="*/ 2642 w 5497"/>
              <a:gd name="T67" fmla="*/ 2991 h 5487"/>
              <a:gd name="T68" fmla="*/ 2842 w 5497"/>
              <a:gd name="T69" fmla="*/ 2791 h 5487"/>
              <a:gd name="T70" fmla="*/ 2872 w 5497"/>
              <a:gd name="T71" fmla="*/ 2920 h 5487"/>
              <a:gd name="T72" fmla="*/ 2572 w 5497"/>
              <a:gd name="T73" fmla="*/ 3220 h 5487"/>
              <a:gd name="T74" fmla="*/ 2272 w 5497"/>
              <a:gd name="T75" fmla="*/ 2920 h 5487"/>
              <a:gd name="T76" fmla="*/ 2572 w 5497"/>
              <a:gd name="T77" fmla="*/ 2620 h 5487"/>
              <a:gd name="T78" fmla="*/ 2701 w 5497"/>
              <a:gd name="T79" fmla="*/ 2650 h 5487"/>
              <a:gd name="T80" fmla="*/ 2501 w 5497"/>
              <a:gd name="T81" fmla="*/ 2850 h 5487"/>
              <a:gd name="T82" fmla="*/ 2501 w 5497"/>
              <a:gd name="T83" fmla="*/ 2991 h 5487"/>
              <a:gd name="T84" fmla="*/ 2847 w 5497"/>
              <a:gd name="T85" fmla="*/ 2503 h 5487"/>
              <a:gd name="T86" fmla="*/ 2154 w 5497"/>
              <a:gd name="T87" fmla="*/ 2644 h 5487"/>
              <a:gd name="T88" fmla="*/ 2295 w 5497"/>
              <a:gd name="T89" fmla="*/ 3337 h 5487"/>
              <a:gd name="T90" fmla="*/ 2988 w 5497"/>
              <a:gd name="T91" fmla="*/ 3196 h 5487"/>
              <a:gd name="T92" fmla="*/ 2988 w 5497"/>
              <a:gd name="T93" fmla="*/ 2644 h 5487"/>
              <a:gd name="T94" fmla="*/ 3462 w 5497"/>
              <a:gd name="T95" fmla="*/ 2170 h 5487"/>
              <a:gd name="T96" fmla="*/ 3321 w 5497"/>
              <a:gd name="T97" fmla="*/ 3815 h 5487"/>
              <a:gd name="T98" fmla="*/ 1675 w 5497"/>
              <a:gd name="T99" fmla="*/ 3674 h 5487"/>
              <a:gd name="T100" fmla="*/ 1816 w 5497"/>
              <a:gd name="T101" fmla="*/ 2029 h 5487"/>
              <a:gd name="T102" fmla="*/ 3321 w 5497"/>
              <a:gd name="T103" fmla="*/ 2029 h 5487"/>
              <a:gd name="T104" fmla="*/ 2847 w 5497"/>
              <a:gd name="T105" fmla="*/ 2503 h 5487"/>
              <a:gd name="T106" fmla="*/ 4063 w 5497"/>
              <a:gd name="T107" fmla="*/ 1429 h 5487"/>
              <a:gd name="T108" fmla="*/ 4049 w 5497"/>
              <a:gd name="T109" fmla="*/ 1003 h 5487"/>
              <a:gd name="T110" fmla="*/ 4719 w 5497"/>
              <a:gd name="T111" fmla="*/ 333 h 5487"/>
              <a:gd name="T112" fmla="*/ 4730 w 5497"/>
              <a:gd name="T113" fmla="*/ 666 h 5487"/>
              <a:gd name="T114" fmla="*/ 4830 w 5497"/>
              <a:gd name="T115" fmla="*/ 766 h 5487"/>
              <a:gd name="T116" fmla="*/ 5163 w 5497"/>
              <a:gd name="T117" fmla="*/ 777 h 5487"/>
              <a:gd name="T118" fmla="*/ 4489 w 5497"/>
              <a:gd name="T119" fmla="*/ 1443 h 5487"/>
              <a:gd name="T120" fmla="*/ 4063 w 5497"/>
              <a:gd name="T121" fmla="*/ 1429 h 5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97" h="5487">
                <a:moveTo>
                  <a:pt x="4593" y="1614"/>
                </a:moveTo>
                <a:lnTo>
                  <a:pt x="5457" y="750"/>
                </a:lnTo>
                <a:cubicBezTo>
                  <a:pt x="5496" y="711"/>
                  <a:pt x="5497" y="647"/>
                  <a:pt x="5458" y="608"/>
                </a:cubicBezTo>
                <a:cubicBezTo>
                  <a:pt x="5440" y="590"/>
                  <a:pt x="5416" y="579"/>
                  <a:pt x="5390" y="579"/>
                </a:cubicBezTo>
                <a:lnTo>
                  <a:pt x="5393" y="585"/>
                </a:lnTo>
                <a:lnTo>
                  <a:pt x="4923" y="569"/>
                </a:lnTo>
                <a:lnTo>
                  <a:pt x="4907" y="99"/>
                </a:lnTo>
                <a:cubicBezTo>
                  <a:pt x="4905" y="43"/>
                  <a:pt x="4859" y="0"/>
                  <a:pt x="4804" y="2"/>
                </a:cubicBezTo>
                <a:cubicBezTo>
                  <a:pt x="4778" y="3"/>
                  <a:pt x="4754" y="13"/>
                  <a:pt x="4736" y="32"/>
                </a:cubicBezTo>
                <a:lnTo>
                  <a:pt x="3873" y="891"/>
                </a:lnTo>
                <a:cubicBezTo>
                  <a:pt x="3854" y="910"/>
                  <a:pt x="3843" y="937"/>
                  <a:pt x="3844" y="965"/>
                </a:cubicBezTo>
                <a:lnTo>
                  <a:pt x="3844" y="1065"/>
                </a:lnTo>
                <a:cubicBezTo>
                  <a:pt x="2818" y="358"/>
                  <a:pt x="1413" y="617"/>
                  <a:pt x="706" y="1643"/>
                </a:cubicBezTo>
                <a:cubicBezTo>
                  <a:pt x="0" y="2669"/>
                  <a:pt x="258" y="4073"/>
                  <a:pt x="1284" y="4780"/>
                </a:cubicBezTo>
                <a:cubicBezTo>
                  <a:pt x="2310" y="5487"/>
                  <a:pt x="3715" y="5228"/>
                  <a:pt x="4422" y="4202"/>
                </a:cubicBezTo>
                <a:cubicBezTo>
                  <a:pt x="4953" y="3432"/>
                  <a:pt x="4953" y="2413"/>
                  <a:pt x="4422" y="1643"/>
                </a:cubicBezTo>
                <a:lnTo>
                  <a:pt x="4522" y="1643"/>
                </a:lnTo>
                <a:cubicBezTo>
                  <a:pt x="4549" y="1643"/>
                  <a:pt x="4574" y="1632"/>
                  <a:pt x="4593" y="1614"/>
                </a:cubicBezTo>
                <a:close/>
                <a:moveTo>
                  <a:pt x="4623" y="2924"/>
                </a:moveTo>
                <a:cubicBezTo>
                  <a:pt x="4625" y="4060"/>
                  <a:pt x="3704" y="4983"/>
                  <a:pt x="2568" y="4984"/>
                </a:cubicBezTo>
                <a:cubicBezTo>
                  <a:pt x="1431" y="4986"/>
                  <a:pt x="509" y="4066"/>
                  <a:pt x="507" y="2929"/>
                </a:cubicBezTo>
                <a:cubicBezTo>
                  <a:pt x="506" y="1792"/>
                  <a:pt x="1426" y="870"/>
                  <a:pt x="2562" y="868"/>
                </a:cubicBezTo>
                <a:cubicBezTo>
                  <a:pt x="3033" y="868"/>
                  <a:pt x="3490" y="1028"/>
                  <a:pt x="3856" y="1324"/>
                </a:cubicBezTo>
                <a:lnTo>
                  <a:pt x="3861" y="1491"/>
                </a:lnTo>
                <a:lnTo>
                  <a:pt x="3461" y="1891"/>
                </a:lnTo>
                <a:cubicBezTo>
                  <a:pt x="2892" y="1392"/>
                  <a:pt x="2026" y="1449"/>
                  <a:pt x="1528" y="2018"/>
                </a:cubicBezTo>
                <a:cubicBezTo>
                  <a:pt x="1029" y="2587"/>
                  <a:pt x="1086" y="3453"/>
                  <a:pt x="1655" y="3951"/>
                </a:cubicBezTo>
                <a:cubicBezTo>
                  <a:pt x="2224" y="4450"/>
                  <a:pt x="3090" y="4393"/>
                  <a:pt x="3588" y="3824"/>
                </a:cubicBezTo>
                <a:cubicBezTo>
                  <a:pt x="4036" y="3313"/>
                  <a:pt x="4042" y="2550"/>
                  <a:pt x="3601" y="2033"/>
                </a:cubicBezTo>
                <a:lnTo>
                  <a:pt x="4001" y="1633"/>
                </a:lnTo>
                <a:lnTo>
                  <a:pt x="4166" y="1639"/>
                </a:lnTo>
                <a:cubicBezTo>
                  <a:pt x="4460" y="2003"/>
                  <a:pt x="4621" y="2456"/>
                  <a:pt x="4623" y="2924"/>
                </a:cubicBezTo>
                <a:close/>
                <a:moveTo>
                  <a:pt x="2501" y="2991"/>
                </a:moveTo>
                <a:cubicBezTo>
                  <a:pt x="2540" y="3029"/>
                  <a:pt x="2603" y="3029"/>
                  <a:pt x="2642" y="2991"/>
                </a:cubicBezTo>
                <a:lnTo>
                  <a:pt x="2842" y="2791"/>
                </a:lnTo>
                <a:cubicBezTo>
                  <a:pt x="2862" y="2831"/>
                  <a:pt x="2872" y="2875"/>
                  <a:pt x="2872" y="2920"/>
                </a:cubicBezTo>
                <a:cubicBezTo>
                  <a:pt x="2872" y="3085"/>
                  <a:pt x="2738" y="3220"/>
                  <a:pt x="2572" y="3220"/>
                </a:cubicBezTo>
                <a:cubicBezTo>
                  <a:pt x="2406" y="3220"/>
                  <a:pt x="2272" y="3085"/>
                  <a:pt x="2272" y="2920"/>
                </a:cubicBezTo>
                <a:cubicBezTo>
                  <a:pt x="2272" y="2754"/>
                  <a:pt x="2406" y="2620"/>
                  <a:pt x="2572" y="2620"/>
                </a:cubicBezTo>
                <a:cubicBezTo>
                  <a:pt x="2617" y="2620"/>
                  <a:pt x="2661" y="2630"/>
                  <a:pt x="2701" y="2650"/>
                </a:cubicBezTo>
                <a:lnTo>
                  <a:pt x="2501" y="2850"/>
                </a:lnTo>
                <a:cubicBezTo>
                  <a:pt x="2462" y="2889"/>
                  <a:pt x="2462" y="2952"/>
                  <a:pt x="2501" y="2991"/>
                </a:cubicBezTo>
                <a:close/>
                <a:moveTo>
                  <a:pt x="2847" y="2503"/>
                </a:moveTo>
                <a:cubicBezTo>
                  <a:pt x="2617" y="2350"/>
                  <a:pt x="2307" y="2413"/>
                  <a:pt x="2154" y="2644"/>
                </a:cubicBezTo>
                <a:cubicBezTo>
                  <a:pt x="2002" y="2874"/>
                  <a:pt x="2065" y="3184"/>
                  <a:pt x="2295" y="3337"/>
                </a:cubicBezTo>
                <a:cubicBezTo>
                  <a:pt x="2525" y="3489"/>
                  <a:pt x="2836" y="3426"/>
                  <a:pt x="2988" y="3196"/>
                </a:cubicBezTo>
                <a:cubicBezTo>
                  <a:pt x="3099" y="3028"/>
                  <a:pt x="3099" y="2811"/>
                  <a:pt x="2988" y="2644"/>
                </a:cubicBezTo>
                <a:lnTo>
                  <a:pt x="3462" y="2170"/>
                </a:lnTo>
                <a:cubicBezTo>
                  <a:pt x="3878" y="2663"/>
                  <a:pt x="3814" y="3400"/>
                  <a:pt x="3321" y="3815"/>
                </a:cubicBezTo>
                <a:cubicBezTo>
                  <a:pt x="2828" y="4231"/>
                  <a:pt x="2091" y="4168"/>
                  <a:pt x="1675" y="3674"/>
                </a:cubicBezTo>
                <a:cubicBezTo>
                  <a:pt x="1260" y="3181"/>
                  <a:pt x="1323" y="2444"/>
                  <a:pt x="1816" y="2029"/>
                </a:cubicBezTo>
                <a:cubicBezTo>
                  <a:pt x="2251" y="1662"/>
                  <a:pt x="2886" y="1662"/>
                  <a:pt x="3321" y="2029"/>
                </a:cubicBezTo>
                <a:lnTo>
                  <a:pt x="2847" y="2503"/>
                </a:lnTo>
                <a:close/>
                <a:moveTo>
                  <a:pt x="4063" y="1429"/>
                </a:moveTo>
                <a:lnTo>
                  <a:pt x="4049" y="1003"/>
                </a:lnTo>
                <a:lnTo>
                  <a:pt x="4719" y="333"/>
                </a:lnTo>
                <a:lnTo>
                  <a:pt x="4730" y="666"/>
                </a:lnTo>
                <a:cubicBezTo>
                  <a:pt x="4730" y="721"/>
                  <a:pt x="4775" y="766"/>
                  <a:pt x="4830" y="766"/>
                </a:cubicBezTo>
                <a:lnTo>
                  <a:pt x="5163" y="777"/>
                </a:lnTo>
                <a:lnTo>
                  <a:pt x="4489" y="1443"/>
                </a:lnTo>
                <a:lnTo>
                  <a:pt x="4063" y="1429"/>
                </a:lnTo>
                <a:close/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411"/>
          <p:cNvGrpSpPr/>
          <p:nvPr/>
        </p:nvGrpSpPr>
        <p:grpSpPr>
          <a:xfrm>
            <a:off x="474114" y="3407147"/>
            <a:ext cx="121395" cy="161254"/>
            <a:chOff x="2317297" y="1843088"/>
            <a:chExt cx="275230" cy="388938"/>
          </a:xfrm>
          <a:solidFill>
            <a:schemeClr val="bg1"/>
          </a:solidFill>
        </p:grpSpPr>
        <p:sp>
          <p:nvSpPr>
            <p:cNvPr id="60" name="Freeform 280"/>
            <p:cNvSpPr>
              <a:spLocks noEditPoints="1"/>
            </p:cNvSpPr>
            <p:nvPr/>
          </p:nvSpPr>
          <p:spPr bwMode="auto">
            <a:xfrm>
              <a:off x="2405203" y="1843088"/>
              <a:ext cx="187324" cy="263526"/>
            </a:xfrm>
            <a:custGeom>
              <a:avLst/>
              <a:gdLst>
                <a:gd name="T0" fmla="*/ 35 w 64"/>
                <a:gd name="T1" fmla="*/ 90 h 90"/>
                <a:gd name="T2" fmla="*/ 30 w 64"/>
                <a:gd name="T3" fmla="*/ 90 h 90"/>
                <a:gd name="T4" fmla="*/ 0 w 64"/>
                <a:gd name="T5" fmla="*/ 60 h 90"/>
                <a:gd name="T6" fmla="*/ 0 w 64"/>
                <a:gd name="T7" fmla="*/ 30 h 90"/>
                <a:gd name="T8" fmla="*/ 30 w 64"/>
                <a:gd name="T9" fmla="*/ 0 h 90"/>
                <a:gd name="T10" fmla="*/ 35 w 64"/>
                <a:gd name="T11" fmla="*/ 0 h 90"/>
                <a:gd name="T12" fmla="*/ 64 w 64"/>
                <a:gd name="T13" fmla="*/ 30 h 90"/>
                <a:gd name="T14" fmla="*/ 64 w 64"/>
                <a:gd name="T15" fmla="*/ 60 h 90"/>
                <a:gd name="T16" fmla="*/ 35 w 64"/>
                <a:gd name="T17" fmla="*/ 90 h 90"/>
                <a:gd name="T18" fmla="*/ 30 w 64"/>
                <a:gd name="T19" fmla="*/ 12 h 90"/>
                <a:gd name="T20" fmla="*/ 12 w 64"/>
                <a:gd name="T21" fmla="*/ 30 h 90"/>
                <a:gd name="T22" fmla="*/ 12 w 64"/>
                <a:gd name="T23" fmla="*/ 60 h 90"/>
                <a:gd name="T24" fmla="*/ 30 w 64"/>
                <a:gd name="T25" fmla="*/ 78 h 90"/>
                <a:gd name="T26" fmla="*/ 35 w 64"/>
                <a:gd name="T27" fmla="*/ 78 h 90"/>
                <a:gd name="T28" fmla="*/ 52 w 64"/>
                <a:gd name="T29" fmla="*/ 60 h 90"/>
                <a:gd name="T30" fmla="*/ 52 w 64"/>
                <a:gd name="T31" fmla="*/ 30 h 90"/>
                <a:gd name="T32" fmla="*/ 35 w 64"/>
                <a:gd name="T33" fmla="*/ 12 h 90"/>
                <a:gd name="T34" fmla="*/ 30 w 64"/>
                <a:gd name="T35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90">
                  <a:moveTo>
                    <a:pt x="35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13" y="90"/>
                    <a:pt x="0" y="76"/>
                    <a:pt x="0" y="6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1" y="0"/>
                    <a:pt x="64" y="14"/>
                    <a:pt x="64" y="3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76"/>
                    <a:pt x="51" y="90"/>
                    <a:pt x="35" y="9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0"/>
                    <a:pt x="20" y="78"/>
                    <a:pt x="30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5" y="78"/>
                    <a:pt x="52" y="70"/>
                    <a:pt x="52" y="6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0"/>
                    <a:pt x="45" y="12"/>
                    <a:pt x="35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283"/>
            <p:cNvSpPr>
              <a:spLocks/>
            </p:cNvSpPr>
            <p:nvPr/>
          </p:nvSpPr>
          <p:spPr bwMode="auto">
            <a:xfrm>
              <a:off x="2317297" y="2074863"/>
              <a:ext cx="174624" cy="157163"/>
            </a:xfrm>
            <a:custGeom>
              <a:avLst/>
              <a:gdLst>
                <a:gd name="T0" fmla="*/ 54 w 60"/>
                <a:gd name="T1" fmla="*/ 54 h 54"/>
                <a:gd name="T2" fmla="*/ 48 w 60"/>
                <a:gd name="T3" fmla="*/ 48 h 54"/>
                <a:gd name="T4" fmla="*/ 48 w 60"/>
                <a:gd name="T5" fmla="*/ 38 h 54"/>
                <a:gd name="T6" fmla="*/ 5 w 60"/>
                <a:gd name="T7" fmla="*/ 23 h 54"/>
                <a:gd name="T8" fmla="*/ 0 w 60"/>
                <a:gd name="T9" fmla="*/ 17 h 54"/>
                <a:gd name="T10" fmla="*/ 0 w 60"/>
                <a:gd name="T11" fmla="*/ 6 h 54"/>
                <a:gd name="T12" fmla="*/ 6 w 60"/>
                <a:gd name="T13" fmla="*/ 0 h 54"/>
                <a:gd name="T14" fmla="*/ 12 w 60"/>
                <a:gd name="T15" fmla="*/ 6 h 54"/>
                <a:gd name="T16" fmla="*/ 12 w 60"/>
                <a:gd name="T17" fmla="*/ 12 h 54"/>
                <a:gd name="T18" fmla="*/ 60 w 60"/>
                <a:gd name="T19" fmla="*/ 38 h 54"/>
                <a:gd name="T20" fmla="*/ 60 w 60"/>
                <a:gd name="T21" fmla="*/ 48 h 54"/>
                <a:gd name="T22" fmla="*/ 54 w 60"/>
                <a:gd name="T2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54">
                  <a:moveTo>
                    <a:pt x="54" y="54"/>
                  </a:moveTo>
                  <a:cubicBezTo>
                    <a:pt x="50" y="54"/>
                    <a:pt x="48" y="52"/>
                    <a:pt x="48" y="4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34"/>
                    <a:pt x="25" y="27"/>
                    <a:pt x="5" y="23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4" y="20"/>
                    <a:pt x="60" y="28"/>
                    <a:pt x="60" y="3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52"/>
                    <a:pt x="57" y="54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9099" y="3122859"/>
            <a:ext cx="817227" cy="475253"/>
            <a:chOff x="633703" y="4595227"/>
            <a:chExt cx="817227" cy="475253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791277" y="4595227"/>
              <a:ext cx="475253" cy="475253"/>
              <a:chOff x="-588233" y="5080746"/>
              <a:chExt cx="475253" cy="475253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-588233" y="5080746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Group 411"/>
              <p:cNvGrpSpPr/>
              <p:nvPr/>
            </p:nvGrpSpPr>
            <p:grpSpPr>
              <a:xfrm>
                <a:off x="-470367" y="5183446"/>
                <a:ext cx="239520" cy="183160"/>
                <a:chOff x="3725863" y="1755775"/>
                <a:chExt cx="674688" cy="476251"/>
              </a:xfrm>
              <a:solidFill>
                <a:schemeClr val="bg1"/>
              </a:solidFill>
            </p:grpSpPr>
            <p:sp>
              <p:nvSpPr>
                <p:cNvPr id="68" name="Freeform 277"/>
                <p:cNvSpPr>
                  <a:spLocks noEditPoints="1"/>
                </p:cNvSpPr>
                <p:nvPr/>
              </p:nvSpPr>
              <p:spPr bwMode="auto">
                <a:xfrm>
                  <a:off x="3844926" y="1755775"/>
                  <a:ext cx="225425" cy="319088"/>
                </a:xfrm>
                <a:custGeom>
                  <a:avLst/>
                  <a:gdLst>
                    <a:gd name="T0" fmla="*/ 42 w 77"/>
                    <a:gd name="T1" fmla="*/ 109 h 109"/>
                    <a:gd name="T2" fmla="*/ 35 w 77"/>
                    <a:gd name="T3" fmla="*/ 109 h 109"/>
                    <a:gd name="T4" fmla="*/ 0 w 77"/>
                    <a:gd name="T5" fmla="*/ 74 h 109"/>
                    <a:gd name="T6" fmla="*/ 0 w 77"/>
                    <a:gd name="T7" fmla="*/ 36 h 109"/>
                    <a:gd name="T8" fmla="*/ 35 w 77"/>
                    <a:gd name="T9" fmla="*/ 0 h 109"/>
                    <a:gd name="T10" fmla="*/ 42 w 77"/>
                    <a:gd name="T11" fmla="*/ 0 h 109"/>
                    <a:gd name="T12" fmla="*/ 77 w 77"/>
                    <a:gd name="T13" fmla="*/ 36 h 109"/>
                    <a:gd name="T14" fmla="*/ 77 w 77"/>
                    <a:gd name="T15" fmla="*/ 74 h 109"/>
                    <a:gd name="T16" fmla="*/ 42 w 77"/>
                    <a:gd name="T17" fmla="*/ 109 h 109"/>
                    <a:gd name="T18" fmla="*/ 35 w 77"/>
                    <a:gd name="T19" fmla="*/ 12 h 109"/>
                    <a:gd name="T20" fmla="*/ 12 w 77"/>
                    <a:gd name="T21" fmla="*/ 36 h 109"/>
                    <a:gd name="T22" fmla="*/ 12 w 77"/>
                    <a:gd name="T23" fmla="*/ 74 h 109"/>
                    <a:gd name="T24" fmla="*/ 35 w 77"/>
                    <a:gd name="T25" fmla="*/ 97 h 109"/>
                    <a:gd name="T26" fmla="*/ 42 w 77"/>
                    <a:gd name="T27" fmla="*/ 97 h 109"/>
                    <a:gd name="T28" fmla="*/ 65 w 77"/>
                    <a:gd name="T29" fmla="*/ 74 h 109"/>
                    <a:gd name="T30" fmla="*/ 65 w 77"/>
                    <a:gd name="T31" fmla="*/ 36 h 109"/>
                    <a:gd name="T32" fmla="*/ 42 w 77"/>
                    <a:gd name="T33" fmla="*/ 12 h 109"/>
                    <a:gd name="T34" fmla="*/ 35 w 77"/>
                    <a:gd name="T35" fmla="*/ 1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09">
                      <a:moveTo>
                        <a:pt x="42" y="109"/>
                      </a:move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16" y="109"/>
                        <a:pt x="0" y="93"/>
                        <a:pt x="0" y="7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61" y="0"/>
                        <a:pt x="77" y="16"/>
                        <a:pt x="77" y="36"/>
                      </a:cubicBezTo>
                      <a:cubicBezTo>
                        <a:pt x="77" y="74"/>
                        <a:pt x="77" y="74"/>
                        <a:pt x="77" y="74"/>
                      </a:cubicBezTo>
                      <a:cubicBezTo>
                        <a:pt x="77" y="93"/>
                        <a:pt x="61" y="109"/>
                        <a:pt x="42" y="109"/>
                      </a:cubicBezTo>
                      <a:close/>
                      <a:moveTo>
                        <a:pt x="35" y="12"/>
                      </a:moveTo>
                      <a:cubicBezTo>
                        <a:pt x="22" y="12"/>
                        <a:pt x="12" y="23"/>
                        <a:pt x="12" y="36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2" y="86"/>
                        <a:pt x="22" y="97"/>
                        <a:pt x="35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55" y="97"/>
                        <a:pt x="65" y="86"/>
                        <a:pt x="65" y="74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23"/>
                        <a:pt x="55" y="12"/>
                        <a:pt x="42" y="12"/>
                      </a:cubicBezTo>
                      <a:lnTo>
                        <a:pt x="35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8"/>
                <p:cNvSpPr>
                  <a:spLocks/>
                </p:cNvSpPr>
                <p:nvPr/>
              </p:nvSpPr>
              <p:spPr bwMode="auto">
                <a:xfrm>
                  <a:off x="3725863" y="2044700"/>
                  <a:ext cx="461963" cy="187325"/>
                </a:xfrm>
                <a:custGeom>
                  <a:avLst/>
                  <a:gdLst>
                    <a:gd name="T0" fmla="*/ 152 w 158"/>
                    <a:gd name="T1" fmla="*/ 64 h 64"/>
                    <a:gd name="T2" fmla="*/ 7 w 158"/>
                    <a:gd name="T3" fmla="*/ 64 h 64"/>
                    <a:gd name="T4" fmla="*/ 1 w 158"/>
                    <a:gd name="T5" fmla="*/ 58 h 64"/>
                    <a:gd name="T6" fmla="*/ 1 w 158"/>
                    <a:gd name="T7" fmla="*/ 45 h 64"/>
                    <a:gd name="T8" fmla="*/ 60 w 158"/>
                    <a:gd name="T9" fmla="*/ 14 h 64"/>
                    <a:gd name="T10" fmla="*/ 60 w 158"/>
                    <a:gd name="T11" fmla="*/ 6 h 64"/>
                    <a:gd name="T12" fmla="*/ 66 w 158"/>
                    <a:gd name="T13" fmla="*/ 0 h 64"/>
                    <a:gd name="T14" fmla="*/ 72 w 158"/>
                    <a:gd name="T15" fmla="*/ 6 h 64"/>
                    <a:gd name="T16" fmla="*/ 72 w 158"/>
                    <a:gd name="T17" fmla="*/ 19 h 64"/>
                    <a:gd name="T18" fmla="*/ 67 w 158"/>
                    <a:gd name="T19" fmla="*/ 25 h 64"/>
                    <a:gd name="T20" fmla="*/ 13 w 158"/>
                    <a:gd name="T21" fmla="*/ 45 h 64"/>
                    <a:gd name="T22" fmla="*/ 13 w 158"/>
                    <a:gd name="T23" fmla="*/ 52 h 64"/>
                    <a:gd name="T24" fmla="*/ 152 w 158"/>
                    <a:gd name="T25" fmla="*/ 52 h 64"/>
                    <a:gd name="T26" fmla="*/ 158 w 158"/>
                    <a:gd name="T27" fmla="*/ 58 h 64"/>
                    <a:gd name="T28" fmla="*/ 152 w 158"/>
                    <a:gd name="T29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8" h="64">
                      <a:moveTo>
                        <a:pt x="152" y="64"/>
                      </a:move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3" y="64"/>
                        <a:pt x="1" y="62"/>
                        <a:pt x="1" y="58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31"/>
                        <a:pt x="32" y="21"/>
                        <a:pt x="60" y="1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2"/>
                        <a:pt x="63" y="0"/>
                        <a:pt x="66" y="0"/>
                      </a:cubicBezTo>
                      <a:cubicBezTo>
                        <a:pt x="69" y="0"/>
                        <a:pt x="72" y="2"/>
                        <a:pt x="72" y="6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2"/>
                        <a:pt x="70" y="24"/>
                        <a:pt x="67" y="25"/>
                      </a:cubicBezTo>
                      <a:cubicBezTo>
                        <a:pt x="41" y="31"/>
                        <a:pt x="15" y="40"/>
                        <a:pt x="13" y="45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6" y="52"/>
                        <a:pt x="158" y="55"/>
                        <a:pt x="158" y="58"/>
                      </a:cubicBezTo>
                      <a:cubicBezTo>
                        <a:pt x="158" y="62"/>
                        <a:pt x="156" y="64"/>
                        <a:pt x="1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79"/>
                <p:cNvSpPr>
                  <a:spLocks/>
                </p:cNvSpPr>
                <p:nvPr/>
              </p:nvSpPr>
              <p:spPr bwMode="auto">
                <a:xfrm>
                  <a:off x="3979863" y="2041525"/>
                  <a:ext cx="209550" cy="190500"/>
                </a:xfrm>
                <a:custGeom>
                  <a:avLst/>
                  <a:gdLst>
                    <a:gd name="T0" fmla="*/ 65 w 72"/>
                    <a:gd name="T1" fmla="*/ 65 h 65"/>
                    <a:gd name="T2" fmla="*/ 59 w 72"/>
                    <a:gd name="T3" fmla="*/ 59 h 65"/>
                    <a:gd name="T4" fmla="*/ 59 w 72"/>
                    <a:gd name="T5" fmla="*/ 46 h 65"/>
                    <a:gd name="T6" fmla="*/ 5 w 72"/>
                    <a:gd name="T7" fmla="*/ 26 h 65"/>
                    <a:gd name="T8" fmla="*/ 0 w 72"/>
                    <a:gd name="T9" fmla="*/ 20 h 65"/>
                    <a:gd name="T10" fmla="*/ 0 w 72"/>
                    <a:gd name="T11" fmla="*/ 6 h 65"/>
                    <a:gd name="T12" fmla="*/ 6 w 72"/>
                    <a:gd name="T13" fmla="*/ 0 h 65"/>
                    <a:gd name="T14" fmla="*/ 12 w 72"/>
                    <a:gd name="T15" fmla="*/ 6 h 65"/>
                    <a:gd name="T16" fmla="*/ 12 w 72"/>
                    <a:gd name="T17" fmla="*/ 15 h 65"/>
                    <a:gd name="T18" fmla="*/ 71 w 72"/>
                    <a:gd name="T19" fmla="*/ 47 h 65"/>
                    <a:gd name="T20" fmla="*/ 71 w 72"/>
                    <a:gd name="T21" fmla="*/ 59 h 65"/>
                    <a:gd name="T22" fmla="*/ 65 w 72"/>
                    <a:gd name="T23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" h="65">
                      <a:moveTo>
                        <a:pt x="65" y="65"/>
                      </a:moveTo>
                      <a:cubicBezTo>
                        <a:pt x="62" y="65"/>
                        <a:pt x="59" y="63"/>
                        <a:pt x="59" y="59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57" y="41"/>
                        <a:pt x="31" y="32"/>
                        <a:pt x="5" y="26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40" y="22"/>
                        <a:pt x="72" y="32"/>
                        <a:pt x="71" y="47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63"/>
                        <a:pt x="69" y="65"/>
                        <a:pt x="65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80"/>
                <p:cNvSpPr>
                  <a:spLocks noEditPoints="1"/>
                </p:cNvSpPr>
                <p:nvPr/>
              </p:nvSpPr>
              <p:spPr bwMode="auto">
                <a:xfrm>
                  <a:off x="4116388" y="1843088"/>
                  <a:ext cx="187325" cy="263525"/>
                </a:xfrm>
                <a:custGeom>
                  <a:avLst/>
                  <a:gdLst>
                    <a:gd name="T0" fmla="*/ 35 w 64"/>
                    <a:gd name="T1" fmla="*/ 90 h 90"/>
                    <a:gd name="T2" fmla="*/ 30 w 64"/>
                    <a:gd name="T3" fmla="*/ 90 h 90"/>
                    <a:gd name="T4" fmla="*/ 0 w 64"/>
                    <a:gd name="T5" fmla="*/ 60 h 90"/>
                    <a:gd name="T6" fmla="*/ 0 w 64"/>
                    <a:gd name="T7" fmla="*/ 30 h 90"/>
                    <a:gd name="T8" fmla="*/ 30 w 64"/>
                    <a:gd name="T9" fmla="*/ 0 h 90"/>
                    <a:gd name="T10" fmla="*/ 35 w 64"/>
                    <a:gd name="T11" fmla="*/ 0 h 90"/>
                    <a:gd name="T12" fmla="*/ 64 w 64"/>
                    <a:gd name="T13" fmla="*/ 30 h 90"/>
                    <a:gd name="T14" fmla="*/ 64 w 64"/>
                    <a:gd name="T15" fmla="*/ 60 h 90"/>
                    <a:gd name="T16" fmla="*/ 35 w 64"/>
                    <a:gd name="T17" fmla="*/ 90 h 90"/>
                    <a:gd name="T18" fmla="*/ 30 w 64"/>
                    <a:gd name="T19" fmla="*/ 12 h 90"/>
                    <a:gd name="T20" fmla="*/ 12 w 64"/>
                    <a:gd name="T21" fmla="*/ 30 h 90"/>
                    <a:gd name="T22" fmla="*/ 12 w 64"/>
                    <a:gd name="T23" fmla="*/ 60 h 90"/>
                    <a:gd name="T24" fmla="*/ 30 w 64"/>
                    <a:gd name="T25" fmla="*/ 78 h 90"/>
                    <a:gd name="T26" fmla="*/ 35 w 64"/>
                    <a:gd name="T27" fmla="*/ 78 h 90"/>
                    <a:gd name="T28" fmla="*/ 52 w 64"/>
                    <a:gd name="T29" fmla="*/ 60 h 90"/>
                    <a:gd name="T30" fmla="*/ 52 w 64"/>
                    <a:gd name="T31" fmla="*/ 30 h 90"/>
                    <a:gd name="T32" fmla="*/ 35 w 64"/>
                    <a:gd name="T33" fmla="*/ 12 h 90"/>
                    <a:gd name="T34" fmla="*/ 30 w 64"/>
                    <a:gd name="T35" fmla="*/ 1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4" h="90">
                      <a:moveTo>
                        <a:pt x="35" y="90"/>
                      </a:move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13" y="90"/>
                        <a:pt x="0" y="76"/>
                        <a:pt x="0" y="6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3" y="0"/>
                        <a:pt x="30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51" y="0"/>
                        <a:pt x="64" y="14"/>
                        <a:pt x="64" y="3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4" y="76"/>
                        <a:pt x="51" y="90"/>
                        <a:pt x="35" y="90"/>
                      </a:cubicBezTo>
                      <a:close/>
                      <a:moveTo>
                        <a:pt x="30" y="12"/>
                      </a:moveTo>
                      <a:cubicBezTo>
                        <a:pt x="20" y="12"/>
                        <a:pt x="12" y="20"/>
                        <a:pt x="12" y="3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70"/>
                        <a:pt x="20" y="78"/>
                        <a:pt x="30" y="78"/>
                      </a:cubicBezTo>
                      <a:cubicBezTo>
                        <a:pt x="35" y="78"/>
                        <a:pt x="35" y="78"/>
                        <a:pt x="35" y="78"/>
                      </a:cubicBezTo>
                      <a:cubicBezTo>
                        <a:pt x="45" y="78"/>
                        <a:pt x="52" y="70"/>
                        <a:pt x="52" y="6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20"/>
                        <a:pt x="45" y="12"/>
                        <a:pt x="35" y="12"/>
                      </a:cubicBez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281"/>
                <p:cNvSpPr>
                  <a:spLocks/>
                </p:cNvSpPr>
                <p:nvPr/>
              </p:nvSpPr>
              <p:spPr bwMode="auto">
                <a:xfrm>
                  <a:off x="4164013" y="2074863"/>
                  <a:ext cx="34925" cy="66675"/>
                </a:xfrm>
                <a:custGeom>
                  <a:avLst/>
                  <a:gdLst>
                    <a:gd name="T0" fmla="*/ 6 w 12"/>
                    <a:gd name="T1" fmla="*/ 23 h 23"/>
                    <a:gd name="T2" fmla="*/ 0 w 12"/>
                    <a:gd name="T3" fmla="*/ 17 h 23"/>
                    <a:gd name="T4" fmla="*/ 0 w 12"/>
                    <a:gd name="T5" fmla="*/ 6 h 23"/>
                    <a:gd name="T6" fmla="*/ 6 w 12"/>
                    <a:gd name="T7" fmla="*/ 0 h 23"/>
                    <a:gd name="T8" fmla="*/ 12 w 12"/>
                    <a:gd name="T9" fmla="*/ 6 h 23"/>
                    <a:gd name="T10" fmla="*/ 12 w 12"/>
                    <a:gd name="T11" fmla="*/ 17 h 23"/>
                    <a:gd name="T12" fmla="*/ 6 w 12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23">
                      <a:moveTo>
                        <a:pt x="6" y="23"/>
                      </a:moveTo>
                      <a:cubicBezTo>
                        <a:pt x="2" y="23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9" y="0"/>
                        <a:pt x="12" y="3"/>
                        <a:pt x="12" y="6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20"/>
                        <a:pt x="9" y="23"/>
                        <a:pt x="6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282"/>
                <p:cNvSpPr>
                  <a:spLocks/>
                </p:cNvSpPr>
                <p:nvPr/>
              </p:nvSpPr>
              <p:spPr bwMode="auto">
                <a:xfrm>
                  <a:off x="4227513" y="2197100"/>
                  <a:ext cx="173038" cy="34925"/>
                </a:xfrm>
                <a:custGeom>
                  <a:avLst/>
                  <a:gdLst>
                    <a:gd name="T0" fmla="*/ 53 w 59"/>
                    <a:gd name="T1" fmla="*/ 12 h 12"/>
                    <a:gd name="T2" fmla="*/ 6 w 59"/>
                    <a:gd name="T3" fmla="*/ 12 h 12"/>
                    <a:gd name="T4" fmla="*/ 0 w 59"/>
                    <a:gd name="T5" fmla="*/ 6 h 12"/>
                    <a:gd name="T6" fmla="*/ 6 w 59"/>
                    <a:gd name="T7" fmla="*/ 0 h 12"/>
                    <a:gd name="T8" fmla="*/ 53 w 59"/>
                    <a:gd name="T9" fmla="*/ 0 h 12"/>
                    <a:gd name="T10" fmla="*/ 59 w 59"/>
                    <a:gd name="T11" fmla="*/ 6 h 12"/>
                    <a:gd name="T12" fmla="*/ 53 w 59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12">
                      <a:moveTo>
                        <a:pt x="53" y="12"/>
                      </a:move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3" y="12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6" y="0"/>
                        <a:pt x="59" y="3"/>
                        <a:pt x="59" y="6"/>
                      </a:cubicBezTo>
                      <a:cubicBezTo>
                        <a:pt x="59" y="10"/>
                        <a:pt x="56" y="12"/>
                        <a:pt x="5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283"/>
                <p:cNvSpPr>
                  <a:spLocks/>
                </p:cNvSpPr>
                <p:nvPr/>
              </p:nvSpPr>
              <p:spPr bwMode="auto">
                <a:xfrm>
                  <a:off x="4225926" y="2074863"/>
                  <a:ext cx="174625" cy="157163"/>
                </a:xfrm>
                <a:custGeom>
                  <a:avLst/>
                  <a:gdLst>
                    <a:gd name="T0" fmla="*/ 54 w 60"/>
                    <a:gd name="T1" fmla="*/ 54 h 54"/>
                    <a:gd name="T2" fmla="*/ 48 w 60"/>
                    <a:gd name="T3" fmla="*/ 48 h 54"/>
                    <a:gd name="T4" fmla="*/ 48 w 60"/>
                    <a:gd name="T5" fmla="*/ 38 h 54"/>
                    <a:gd name="T6" fmla="*/ 5 w 60"/>
                    <a:gd name="T7" fmla="*/ 23 h 54"/>
                    <a:gd name="T8" fmla="*/ 0 w 60"/>
                    <a:gd name="T9" fmla="*/ 17 h 54"/>
                    <a:gd name="T10" fmla="*/ 0 w 60"/>
                    <a:gd name="T11" fmla="*/ 6 h 54"/>
                    <a:gd name="T12" fmla="*/ 6 w 60"/>
                    <a:gd name="T13" fmla="*/ 0 h 54"/>
                    <a:gd name="T14" fmla="*/ 12 w 60"/>
                    <a:gd name="T15" fmla="*/ 6 h 54"/>
                    <a:gd name="T16" fmla="*/ 12 w 60"/>
                    <a:gd name="T17" fmla="*/ 12 h 54"/>
                    <a:gd name="T18" fmla="*/ 60 w 60"/>
                    <a:gd name="T19" fmla="*/ 38 h 54"/>
                    <a:gd name="T20" fmla="*/ 60 w 60"/>
                    <a:gd name="T21" fmla="*/ 48 h 54"/>
                    <a:gd name="T22" fmla="*/ 54 w 60"/>
                    <a:gd name="T23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54">
                      <a:moveTo>
                        <a:pt x="54" y="54"/>
                      </a:moveTo>
                      <a:cubicBezTo>
                        <a:pt x="50" y="54"/>
                        <a:pt x="48" y="52"/>
                        <a:pt x="48" y="48"/>
                      </a:cubicBezTo>
                      <a:cubicBezTo>
                        <a:pt x="48" y="38"/>
                        <a:pt x="48" y="38"/>
                        <a:pt x="48" y="38"/>
                      </a:cubicBezTo>
                      <a:cubicBezTo>
                        <a:pt x="45" y="34"/>
                        <a:pt x="25" y="27"/>
                        <a:pt x="5" y="23"/>
                      </a:cubicBezTo>
                      <a:cubicBezTo>
                        <a:pt x="2" y="22"/>
                        <a:pt x="0" y="20"/>
                        <a:pt x="0" y="17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9" y="0"/>
                        <a:pt x="12" y="2"/>
                        <a:pt x="12" y="6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44" y="20"/>
                        <a:pt x="60" y="28"/>
                        <a:pt x="60" y="38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60" y="52"/>
                        <a:pt x="57" y="54"/>
                        <a:pt x="54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89533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020833"/>
                  <a:endParaRPr lang="en-US" sz="2073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5" name="Прямоугольник 64"/>
            <p:cNvSpPr/>
            <p:nvPr/>
          </p:nvSpPr>
          <p:spPr>
            <a:xfrm>
              <a:off x="633703" y="4819920"/>
              <a:ext cx="817227" cy="244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клиент</a:t>
              </a:r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-45905" y="3886196"/>
            <a:ext cx="896513" cy="825297"/>
            <a:chOff x="-895977" y="4124529"/>
            <a:chExt cx="896513" cy="825297"/>
          </a:xfrm>
        </p:grpSpPr>
        <p:sp>
          <p:nvSpPr>
            <p:cNvPr id="119" name="Овал 118"/>
            <p:cNvSpPr/>
            <p:nvPr/>
          </p:nvSpPr>
          <p:spPr>
            <a:xfrm>
              <a:off x="-697102" y="4474573"/>
              <a:ext cx="475253" cy="475253"/>
            </a:xfrm>
            <a:prstGeom prst="ellipse">
              <a:avLst/>
            </a:prstGeom>
            <a:solidFill>
              <a:srgbClr val="2B6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/>
            <p:cNvSpPr/>
            <p:nvPr/>
          </p:nvSpPr>
          <p:spPr>
            <a:xfrm>
              <a:off x="-895977" y="4466632"/>
              <a:ext cx="896513" cy="4641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сумма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9"/>
            <p:cNvSpPr>
              <a:spLocks noEditPoints="1"/>
            </p:cNvSpPr>
            <p:nvPr/>
          </p:nvSpPr>
          <p:spPr bwMode="auto">
            <a:xfrm>
              <a:off x="-463612" y="4124529"/>
              <a:ext cx="164566" cy="173904"/>
            </a:xfrm>
            <a:custGeom>
              <a:avLst/>
              <a:gdLst>
                <a:gd name="T0" fmla="*/ 240 w 1477"/>
                <a:gd name="T1" fmla="*/ 188 h 1850"/>
                <a:gd name="T2" fmla="*/ 77 w 1477"/>
                <a:gd name="T3" fmla="*/ 577 h 1850"/>
                <a:gd name="T4" fmla="*/ 169 w 1477"/>
                <a:gd name="T5" fmla="*/ 970 h 1850"/>
                <a:gd name="T6" fmla="*/ 162 w 1477"/>
                <a:gd name="T7" fmla="*/ 1240 h 1850"/>
                <a:gd name="T8" fmla="*/ 0 w 1477"/>
                <a:gd name="T9" fmla="*/ 1631 h 1850"/>
                <a:gd name="T10" fmla="*/ 1243 w 1477"/>
                <a:gd name="T11" fmla="*/ 1396 h 1850"/>
                <a:gd name="T12" fmla="*/ 1399 w 1477"/>
                <a:gd name="T13" fmla="*/ 973 h 1850"/>
                <a:gd name="T14" fmla="*/ 1315 w 1477"/>
                <a:gd name="T15" fmla="*/ 611 h 1850"/>
                <a:gd name="T16" fmla="*/ 1472 w 1477"/>
                <a:gd name="T17" fmla="*/ 188 h 1850"/>
                <a:gd name="T18" fmla="*/ 386 w 1477"/>
                <a:gd name="T19" fmla="*/ 508 h 1850"/>
                <a:gd name="T20" fmla="*/ 271 w 1477"/>
                <a:gd name="T21" fmla="*/ 538 h 1850"/>
                <a:gd name="T22" fmla="*/ 693 w 1477"/>
                <a:gd name="T23" fmla="*/ 736 h 1850"/>
                <a:gd name="T24" fmla="*/ 477 w 1477"/>
                <a:gd name="T25" fmla="*/ 541 h 1850"/>
                <a:gd name="T26" fmla="*/ 598 w 1477"/>
                <a:gd name="T27" fmla="*/ 567 h 1850"/>
                <a:gd name="T28" fmla="*/ 689 w 1477"/>
                <a:gd name="T29" fmla="*/ 431 h 1850"/>
                <a:gd name="T30" fmla="*/ 689 w 1477"/>
                <a:gd name="T31" fmla="*/ 579 h 1850"/>
                <a:gd name="T32" fmla="*/ 1023 w 1477"/>
                <a:gd name="T33" fmla="*/ 431 h 1850"/>
                <a:gd name="T34" fmla="*/ 1163 w 1477"/>
                <a:gd name="T35" fmla="*/ 897 h 1850"/>
                <a:gd name="T36" fmla="*/ 1224 w 1477"/>
                <a:gd name="T37" fmla="*/ 846 h 1850"/>
                <a:gd name="T38" fmla="*/ 1113 w 1477"/>
                <a:gd name="T39" fmla="*/ 567 h 1850"/>
                <a:gd name="T40" fmla="*/ 1235 w 1477"/>
                <a:gd name="T41" fmla="*/ 541 h 1850"/>
                <a:gd name="T42" fmla="*/ 951 w 1477"/>
                <a:gd name="T43" fmla="*/ 956 h 1850"/>
                <a:gd name="T44" fmla="*/ 860 w 1477"/>
                <a:gd name="T45" fmla="*/ 820 h 1850"/>
                <a:gd name="T46" fmla="*/ 739 w 1477"/>
                <a:gd name="T47" fmla="*/ 826 h 1850"/>
                <a:gd name="T48" fmla="*/ 648 w 1477"/>
                <a:gd name="T49" fmla="*/ 974 h 1850"/>
                <a:gd name="T50" fmla="*/ 648 w 1477"/>
                <a:gd name="T51" fmla="*/ 826 h 1850"/>
                <a:gd name="T52" fmla="*/ 314 w 1477"/>
                <a:gd name="T53" fmla="*/ 930 h 1850"/>
                <a:gd name="T54" fmla="*/ 163 w 1477"/>
                <a:gd name="T55" fmla="*/ 729 h 1850"/>
                <a:gd name="T56" fmla="*/ 163 w 1477"/>
                <a:gd name="T57" fmla="*/ 846 h 1850"/>
                <a:gd name="T58" fmla="*/ 314 w 1477"/>
                <a:gd name="T59" fmla="*/ 1154 h 1850"/>
                <a:gd name="T60" fmla="*/ 253 w 1477"/>
                <a:gd name="T61" fmla="*/ 1126 h 1850"/>
                <a:gd name="T62" fmla="*/ 91 w 1477"/>
                <a:gd name="T63" fmla="*/ 1514 h 1850"/>
                <a:gd name="T64" fmla="*/ 364 w 1477"/>
                <a:gd name="T65" fmla="*/ 1741 h 1850"/>
                <a:gd name="T66" fmla="*/ 364 w 1477"/>
                <a:gd name="T67" fmla="*/ 1594 h 1850"/>
                <a:gd name="T68" fmla="*/ 454 w 1477"/>
                <a:gd name="T69" fmla="*/ 1752 h 1850"/>
                <a:gd name="T70" fmla="*/ 576 w 1477"/>
                <a:gd name="T71" fmla="*/ 1759 h 1850"/>
                <a:gd name="T72" fmla="*/ 784 w 1477"/>
                <a:gd name="T73" fmla="*/ 1462 h 1850"/>
                <a:gd name="T74" fmla="*/ 91 w 1477"/>
                <a:gd name="T75" fmla="*/ 1393 h 1850"/>
                <a:gd name="T76" fmla="*/ 526 w 1477"/>
                <a:gd name="T77" fmla="*/ 1206 h 1850"/>
                <a:gd name="T78" fmla="*/ 617 w 1477"/>
                <a:gd name="T79" fmla="*/ 1364 h 1850"/>
                <a:gd name="T80" fmla="*/ 738 w 1477"/>
                <a:gd name="T81" fmla="*/ 1370 h 1850"/>
                <a:gd name="T82" fmla="*/ 829 w 1477"/>
                <a:gd name="T83" fmla="*/ 1223 h 1850"/>
                <a:gd name="T84" fmla="*/ 829 w 1477"/>
                <a:gd name="T85" fmla="*/ 1370 h 1850"/>
                <a:gd name="T86" fmla="*/ 667 w 1477"/>
                <a:gd name="T87" fmla="*/ 1611 h 1850"/>
                <a:gd name="T88" fmla="*/ 1000 w 1477"/>
                <a:gd name="T89" fmla="*/ 1715 h 1850"/>
                <a:gd name="T90" fmla="*/ 1000 w 1477"/>
                <a:gd name="T91" fmla="*/ 1571 h 1850"/>
                <a:gd name="T92" fmla="*/ 1091 w 1477"/>
                <a:gd name="T93" fmla="*/ 1682 h 1850"/>
                <a:gd name="T94" fmla="*/ 1152 w 1477"/>
                <a:gd name="T95" fmla="*/ 1631 h 1850"/>
                <a:gd name="T96" fmla="*/ 1041 w 1477"/>
                <a:gd name="T97" fmla="*/ 1206 h 1850"/>
                <a:gd name="T98" fmla="*/ 1314 w 1477"/>
                <a:gd name="T99" fmla="*/ 1243 h 1850"/>
                <a:gd name="T100" fmla="*/ 1314 w 1477"/>
                <a:gd name="T101" fmla="*/ 1126 h 1850"/>
                <a:gd name="T102" fmla="*/ 254 w 1477"/>
                <a:gd name="T103" fmla="*/ 1006 h 1850"/>
                <a:gd name="T104" fmla="*/ 1314 w 1477"/>
                <a:gd name="T105" fmla="*/ 1005 h 1850"/>
                <a:gd name="T106" fmla="*/ 1326 w 1477"/>
                <a:gd name="T107" fmla="*/ 508 h 1850"/>
                <a:gd name="T108" fmla="*/ 1386 w 1477"/>
                <a:gd name="T109" fmla="*/ 458 h 1850"/>
                <a:gd name="T110" fmla="*/ 856 w 1477"/>
                <a:gd name="T111" fmla="*/ 91 h 1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77" h="1850">
                  <a:moveTo>
                    <a:pt x="1472" y="188"/>
                  </a:moveTo>
                  <a:cubicBezTo>
                    <a:pt x="1430" y="59"/>
                    <a:pt x="1133" y="0"/>
                    <a:pt x="856" y="0"/>
                  </a:cubicBezTo>
                  <a:cubicBezTo>
                    <a:pt x="578" y="0"/>
                    <a:pt x="282" y="59"/>
                    <a:pt x="240" y="188"/>
                  </a:cubicBezTo>
                  <a:cubicBezTo>
                    <a:pt x="237" y="194"/>
                    <a:pt x="234" y="201"/>
                    <a:pt x="234" y="208"/>
                  </a:cubicBezTo>
                  <a:cubicBezTo>
                    <a:pt x="234" y="455"/>
                    <a:pt x="234" y="455"/>
                    <a:pt x="234" y="455"/>
                  </a:cubicBezTo>
                  <a:cubicBezTo>
                    <a:pt x="131" y="493"/>
                    <a:pt x="90" y="538"/>
                    <a:pt x="77" y="577"/>
                  </a:cubicBezTo>
                  <a:cubicBezTo>
                    <a:pt x="74" y="583"/>
                    <a:pt x="72" y="590"/>
                    <a:pt x="72" y="597"/>
                  </a:cubicBezTo>
                  <a:cubicBezTo>
                    <a:pt x="72" y="846"/>
                    <a:pt x="72" y="846"/>
                    <a:pt x="72" y="846"/>
                  </a:cubicBezTo>
                  <a:cubicBezTo>
                    <a:pt x="72" y="897"/>
                    <a:pt x="109" y="938"/>
                    <a:pt x="169" y="970"/>
                  </a:cubicBezTo>
                  <a:cubicBezTo>
                    <a:pt x="168" y="971"/>
                    <a:pt x="168" y="972"/>
                    <a:pt x="168" y="973"/>
                  </a:cubicBezTo>
                  <a:cubicBezTo>
                    <a:pt x="164" y="980"/>
                    <a:pt x="162" y="986"/>
                    <a:pt x="162" y="993"/>
                  </a:cubicBezTo>
                  <a:cubicBezTo>
                    <a:pt x="162" y="1240"/>
                    <a:pt x="162" y="1240"/>
                    <a:pt x="162" y="1240"/>
                  </a:cubicBezTo>
                  <a:cubicBezTo>
                    <a:pt x="59" y="1278"/>
                    <a:pt x="18" y="1323"/>
                    <a:pt x="5" y="1362"/>
                  </a:cubicBezTo>
                  <a:cubicBezTo>
                    <a:pt x="2" y="1368"/>
                    <a:pt x="0" y="1375"/>
                    <a:pt x="0" y="1382"/>
                  </a:cubicBezTo>
                  <a:cubicBezTo>
                    <a:pt x="0" y="1631"/>
                    <a:pt x="0" y="1631"/>
                    <a:pt x="0" y="1631"/>
                  </a:cubicBezTo>
                  <a:cubicBezTo>
                    <a:pt x="0" y="1782"/>
                    <a:pt x="322" y="1850"/>
                    <a:pt x="621" y="1850"/>
                  </a:cubicBezTo>
                  <a:cubicBezTo>
                    <a:pt x="920" y="1850"/>
                    <a:pt x="1243" y="1782"/>
                    <a:pt x="1243" y="1631"/>
                  </a:cubicBezTo>
                  <a:cubicBezTo>
                    <a:pt x="1243" y="1396"/>
                    <a:pt x="1243" y="1396"/>
                    <a:pt x="1243" y="1396"/>
                  </a:cubicBezTo>
                  <a:cubicBezTo>
                    <a:pt x="1340" y="1361"/>
                    <a:pt x="1405" y="1310"/>
                    <a:pt x="1405" y="1243"/>
                  </a:cubicBezTo>
                  <a:cubicBezTo>
                    <a:pt x="1405" y="993"/>
                    <a:pt x="1405" y="993"/>
                    <a:pt x="1405" y="993"/>
                  </a:cubicBezTo>
                  <a:cubicBezTo>
                    <a:pt x="1405" y="986"/>
                    <a:pt x="1403" y="979"/>
                    <a:pt x="1399" y="973"/>
                  </a:cubicBezTo>
                  <a:cubicBezTo>
                    <a:pt x="1388" y="938"/>
                    <a:pt x="1358" y="907"/>
                    <a:pt x="1308" y="880"/>
                  </a:cubicBezTo>
                  <a:cubicBezTo>
                    <a:pt x="1312" y="869"/>
                    <a:pt x="1315" y="858"/>
                    <a:pt x="1315" y="846"/>
                  </a:cubicBezTo>
                  <a:cubicBezTo>
                    <a:pt x="1315" y="611"/>
                    <a:pt x="1315" y="611"/>
                    <a:pt x="1315" y="611"/>
                  </a:cubicBezTo>
                  <a:cubicBezTo>
                    <a:pt x="1413" y="576"/>
                    <a:pt x="1477" y="525"/>
                    <a:pt x="1477" y="458"/>
                  </a:cubicBezTo>
                  <a:cubicBezTo>
                    <a:pt x="1477" y="208"/>
                    <a:pt x="1477" y="208"/>
                    <a:pt x="1477" y="208"/>
                  </a:cubicBezTo>
                  <a:cubicBezTo>
                    <a:pt x="1477" y="201"/>
                    <a:pt x="1475" y="194"/>
                    <a:pt x="1472" y="188"/>
                  </a:cubicBezTo>
                  <a:close/>
                  <a:moveTo>
                    <a:pt x="325" y="341"/>
                  </a:moveTo>
                  <a:cubicBezTo>
                    <a:pt x="343" y="351"/>
                    <a:pt x="364" y="361"/>
                    <a:pt x="386" y="369"/>
                  </a:cubicBezTo>
                  <a:cubicBezTo>
                    <a:pt x="386" y="508"/>
                    <a:pt x="386" y="508"/>
                    <a:pt x="386" y="508"/>
                  </a:cubicBezTo>
                  <a:cubicBezTo>
                    <a:pt x="346" y="489"/>
                    <a:pt x="325" y="471"/>
                    <a:pt x="325" y="458"/>
                  </a:cubicBezTo>
                  <a:lnTo>
                    <a:pt x="325" y="341"/>
                  </a:lnTo>
                  <a:close/>
                  <a:moveTo>
                    <a:pt x="271" y="538"/>
                  </a:moveTo>
                  <a:cubicBezTo>
                    <a:pt x="363" y="633"/>
                    <a:pt x="616" y="677"/>
                    <a:pt x="856" y="677"/>
                  </a:cubicBezTo>
                  <a:cubicBezTo>
                    <a:pt x="969" y="677"/>
                    <a:pt x="1085" y="667"/>
                    <a:pt x="1186" y="647"/>
                  </a:cubicBezTo>
                  <a:cubicBezTo>
                    <a:pt x="1116" y="688"/>
                    <a:pt x="951" y="736"/>
                    <a:pt x="693" y="736"/>
                  </a:cubicBezTo>
                  <a:cubicBezTo>
                    <a:pt x="343" y="736"/>
                    <a:pt x="163" y="646"/>
                    <a:pt x="163" y="608"/>
                  </a:cubicBezTo>
                  <a:cubicBezTo>
                    <a:pt x="163" y="599"/>
                    <a:pt x="184" y="569"/>
                    <a:pt x="271" y="538"/>
                  </a:cubicBezTo>
                  <a:close/>
                  <a:moveTo>
                    <a:pt x="477" y="541"/>
                  </a:moveTo>
                  <a:cubicBezTo>
                    <a:pt x="477" y="397"/>
                    <a:pt x="477" y="397"/>
                    <a:pt x="477" y="397"/>
                  </a:cubicBezTo>
                  <a:cubicBezTo>
                    <a:pt x="515" y="407"/>
                    <a:pt x="556" y="415"/>
                    <a:pt x="598" y="421"/>
                  </a:cubicBezTo>
                  <a:cubicBezTo>
                    <a:pt x="598" y="567"/>
                    <a:pt x="598" y="567"/>
                    <a:pt x="598" y="567"/>
                  </a:cubicBezTo>
                  <a:cubicBezTo>
                    <a:pt x="552" y="560"/>
                    <a:pt x="511" y="551"/>
                    <a:pt x="477" y="541"/>
                  </a:cubicBezTo>
                  <a:close/>
                  <a:moveTo>
                    <a:pt x="689" y="579"/>
                  </a:moveTo>
                  <a:cubicBezTo>
                    <a:pt x="689" y="431"/>
                    <a:pt x="689" y="431"/>
                    <a:pt x="689" y="431"/>
                  </a:cubicBezTo>
                  <a:cubicBezTo>
                    <a:pt x="729" y="435"/>
                    <a:pt x="770" y="437"/>
                    <a:pt x="811" y="438"/>
                  </a:cubicBezTo>
                  <a:cubicBezTo>
                    <a:pt x="811" y="585"/>
                    <a:pt x="811" y="585"/>
                    <a:pt x="811" y="585"/>
                  </a:cubicBezTo>
                  <a:cubicBezTo>
                    <a:pt x="767" y="584"/>
                    <a:pt x="726" y="582"/>
                    <a:pt x="689" y="579"/>
                  </a:cubicBezTo>
                  <a:close/>
                  <a:moveTo>
                    <a:pt x="901" y="585"/>
                  </a:moveTo>
                  <a:cubicBezTo>
                    <a:pt x="901" y="438"/>
                    <a:pt x="901" y="438"/>
                    <a:pt x="901" y="438"/>
                  </a:cubicBezTo>
                  <a:cubicBezTo>
                    <a:pt x="942" y="437"/>
                    <a:pt x="983" y="435"/>
                    <a:pt x="1023" y="431"/>
                  </a:cubicBezTo>
                  <a:cubicBezTo>
                    <a:pt x="1023" y="579"/>
                    <a:pt x="1023" y="579"/>
                    <a:pt x="1023" y="579"/>
                  </a:cubicBezTo>
                  <a:cubicBezTo>
                    <a:pt x="985" y="582"/>
                    <a:pt x="945" y="584"/>
                    <a:pt x="901" y="585"/>
                  </a:cubicBezTo>
                  <a:close/>
                  <a:moveTo>
                    <a:pt x="1163" y="897"/>
                  </a:moveTo>
                  <a:cubicBezTo>
                    <a:pt x="1163" y="758"/>
                    <a:pt x="1163" y="758"/>
                    <a:pt x="1163" y="758"/>
                  </a:cubicBezTo>
                  <a:cubicBezTo>
                    <a:pt x="1186" y="749"/>
                    <a:pt x="1206" y="739"/>
                    <a:pt x="1224" y="729"/>
                  </a:cubicBezTo>
                  <a:cubicBezTo>
                    <a:pt x="1224" y="846"/>
                    <a:pt x="1224" y="846"/>
                    <a:pt x="1224" y="846"/>
                  </a:cubicBezTo>
                  <a:cubicBezTo>
                    <a:pt x="1224" y="859"/>
                    <a:pt x="1203" y="878"/>
                    <a:pt x="1163" y="897"/>
                  </a:cubicBezTo>
                  <a:close/>
                  <a:moveTo>
                    <a:pt x="1235" y="541"/>
                  </a:moveTo>
                  <a:cubicBezTo>
                    <a:pt x="1200" y="551"/>
                    <a:pt x="1160" y="560"/>
                    <a:pt x="1113" y="567"/>
                  </a:cubicBezTo>
                  <a:cubicBezTo>
                    <a:pt x="1113" y="421"/>
                    <a:pt x="1113" y="421"/>
                    <a:pt x="1113" y="421"/>
                  </a:cubicBezTo>
                  <a:cubicBezTo>
                    <a:pt x="1156" y="415"/>
                    <a:pt x="1197" y="407"/>
                    <a:pt x="1235" y="397"/>
                  </a:cubicBezTo>
                  <a:lnTo>
                    <a:pt x="1235" y="541"/>
                  </a:lnTo>
                  <a:close/>
                  <a:moveTo>
                    <a:pt x="1073" y="786"/>
                  </a:moveTo>
                  <a:cubicBezTo>
                    <a:pt x="1073" y="930"/>
                    <a:pt x="1073" y="930"/>
                    <a:pt x="1073" y="930"/>
                  </a:cubicBezTo>
                  <a:cubicBezTo>
                    <a:pt x="1038" y="939"/>
                    <a:pt x="997" y="948"/>
                    <a:pt x="951" y="956"/>
                  </a:cubicBezTo>
                  <a:cubicBezTo>
                    <a:pt x="951" y="809"/>
                    <a:pt x="951" y="809"/>
                    <a:pt x="951" y="809"/>
                  </a:cubicBezTo>
                  <a:cubicBezTo>
                    <a:pt x="994" y="803"/>
                    <a:pt x="1035" y="795"/>
                    <a:pt x="1073" y="786"/>
                  </a:cubicBezTo>
                  <a:close/>
                  <a:moveTo>
                    <a:pt x="860" y="820"/>
                  </a:moveTo>
                  <a:cubicBezTo>
                    <a:pt x="860" y="967"/>
                    <a:pt x="860" y="967"/>
                    <a:pt x="860" y="967"/>
                  </a:cubicBezTo>
                  <a:cubicBezTo>
                    <a:pt x="823" y="971"/>
                    <a:pt x="782" y="973"/>
                    <a:pt x="739" y="974"/>
                  </a:cubicBezTo>
                  <a:cubicBezTo>
                    <a:pt x="739" y="826"/>
                    <a:pt x="739" y="826"/>
                    <a:pt x="739" y="826"/>
                  </a:cubicBezTo>
                  <a:cubicBezTo>
                    <a:pt x="779" y="825"/>
                    <a:pt x="820" y="823"/>
                    <a:pt x="860" y="820"/>
                  </a:cubicBezTo>
                  <a:close/>
                  <a:moveTo>
                    <a:pt x="648" y="826"/>
                  </a:moveTo>
                  <a:cubicBezTo>
                    <a:pt x="648" y="974"/>
                    <a:pt x="648" y="974"/>
                    <a:pt x="648" y="974"/>
                  </a:cubicBezTo>
                  <a:cubicBezTo>
                    <a:pt x="605" y="973"/>
                    <a:pt x="564" y="971"/>
                    <a:pt x="526" y="967"/>
                  </a:cubicBezTo>
                  <a:cubicBezTo>
                    <a:pt x="526" y="820"/>
                    <a:pt x="526" y="820"/>
                    <a:pt x="526" y="820"/>
                  </a:cubicBezTo>
                  <a:cubicBezTo>
                    <a:pt x="566" y="823"/>
                    <a:pt x="607" y="825"/>
                    <a:pt x="648" y="826"/>
                  </a:cubicBezTo>
                  <a:close/>
                  <a:moveTo>
                    <a:pt x="436" y="809"/>
                  </a:moveTo>
                  <a:cubicBezTo>
                    <a:pt x="436" y="956"/>
                    <a:pt x="436" y="956"/>
                    <a:pt x="436" y="956"/>
                  </a:cubicBezTo>
                  <a:cubicBezTo>
                    <a:pt x="389" y="948"/>
                    <a:pt x="349" y="939"/>
                    <a:pt x="314" y="930"/>
                  </a:cubicBezTo>
                  <a:cubicBezTo>
                    <a:pt x="314" y="786"/>
                    <a:pt x="314" y="786"/>
                    <a:pt x="314" y="786"/>
                  </a:cubicBezTo>
                  <a:cubicBezTo>
                    <a:pt x="352" y="795"/>
                    <a:pt x="393" y="803"/>
                    <a:pt x="436" y="809"/>
                  </a:cubicBezTo>
                  <a:close/>
                  <a:moveTo>
                    <a:pt x="163" y="729"/>
                  </a:moveTo>
                  <a:cubicBezTo>
                    <a:pt x="181" y="739"/>
                    <a:pt x="201" y="749"/>
                    <a:pt x="223" y="758"/>
                  </a:cubicBezTo>
                  <a:cubicBezTo>
                    <a:pt x="223" y="897"/>
                    <a:pt x="223" y="897"/>
                    <a:pt x="223" y="897"/>
                  </a:cubicBezTo>
                  <a:cubicBezTo>
                    <a:pt x="183" y="878"/>
                    <a:pt x="163" y="859"/>
                    <a:pt x="163" y="846"/>
                  </a:cubicBezTo>
                  <a:lnTo>
                    <a:pt x="163" y="729"/>
                  </a:lnTo>
                  <a:close/>
                  <a:moveTo>
                    <a:pt x="253" y="1126"/>
                  </a:moveTo>
                  <a:cubicBezTo>
                    <a:pt x="271" y="1136"/>
                    <a:pt x="291" y="1146"/>
                    <a:pt x="314" y="1154"/>
                  </a:cubicBezTo>
                  <a:cubicBezTo>
                    <a:pt x="314" y="1293"/>
                    <a:pt x="314" y="1293"/>
                    <a:pt x="314" y="1293"/>
                  </a:cubicBezTo>
                  <a:cubicBezTo>
                    <a:pt x="274" y="1274"/>
                    <a:pt x="253" y="1256"/>
                    <a:pt x="253" y="1243"/>
                  </a:cubicBezTo>
                  <a:lnTo>
                    <a:pt x="253" y="1126"/>
                  </a:lnTo>
                  <a:close/>
                  <a:moveTo>
                    <a:pt x="151" y="1682"/>
                  </a:moveTo>
                  <a:cubicBezTo>
                    <a:pt x="111" y="1663"/>
                    <a:pt x="91" y="1644"/>
                    <a:pt x="91" y="1631"/>
                  </a:cubicBezTo>
                  <a:cubicBezTo>
                    <a:pt x="91" y="1514"/>
                    <a:pt x="91" y="1514"/>
                    <a:pt x="91" y="1514"/>
                  </a:cubicBezTo>
                  <a:cubicBezTo>
                    <a:pt x="109" y="1524"/>
                    <a:pt x="129" y="1534"/>
                    <a:pt x="151" y="1543"/>
                  </a:cubicBezTo>
                  <a:lnTo>
                    <a:pt x="151" y="1682"/>
                  </a:lnTo>
                  <a:close/>
                  <a:moveTo>
                    <a:pt x="364" y="1741"/>
                  </a:moveTo>
                  <a:cubicBezTo>
                    <a:pt x="317" y="1733"/>
                    <a:pt x="277" y="1724"/>
                    <a:pt x="242" y="1715"/>
                  </a:cubicBezTo>
                  <a:cubicBezTo>
                    <a:pt x="242" y="1571"/>
                    <a:pt x="242" y="1571"/>
                    <a:pt x="242" y="1571"/>
                  </a:cubicBezTo>
                  <a:cubicBezTo>
                    <a:pt x="280" y="1580"/>
                    <a:pt x="321" y="1588"/>
                    <a:pt x="364" y="1594"/>
                  </a:cubicBezTo>
                  <a:lnTo>
                    <a:pt x="364" y="1741"/>
                  </a:lnTo>
                  <a:close/>
                  <a:moveTo>
                    <a:pt x="576" y="1759"/>
                  </a:moveTo>
                  <a:cubicBezTo>
                    <a:pt x="533" y="1758"/>
                    <a:pt x="492" y="1756"/>
                    <a:pt x="454" y="1752"/>
                  </a:cubicBezTo>
                  <a:cubicBezTo>
                    <a:pt x="454" y="1605"/>
                    <a:pt x="454" y="1605"/>
                    <a:pt x="454" y="1605"/>
                  </a:cubicBezTo>
                  <a:cubicBezTo>
                    <a:pt x="494" y="1608"/>
                    <a:pt x="535" y="1610"/>
                    <a:pt x="576" y="1611"/>
                  </a:cubicBezTo>
                  <a:lnTo>
                    <a:pt x="576" y="1759"/>
                  </a:lnTo>
                  <a:close/>
                  <a:moveTo>
                    <a:pt x="91" y="1393"/>
                  </a:moveTo>
                  <a:cubicBezTo>
                    <a:pt x="91" y="1384"/>
                    <a:pt x="112" y="1354"/>
                    <a:pt x="199" y="1323"/>
                  </a:cubicBezTo>
                  <a:cubicBezTo>
                    <a:pt x="291" y="1418"/>
                    <a:pt x="544" y="1462"/>
                    <a:pt x="784" y="1462"/>
                  </a:cubicBezTo>
                  <a:cubicBezTo>
                    <a:pt x="897" y="1462"/>
                    <a:pt x="1013" y="1452"/>
                    <a:pt x="1114" y="1432"/>
                  </a:cubicBezTo>
                  <a:cubicBezTo>
                    <a:pt x="1044" y="1473"/>
                    <a:pt x="879" y="1521"/>
                    <a:pt x="621" y="1521"/>
                  </a:cubicBezTo>
                  <a:cubicBezTo>
                    <a:pt x="271" y="1521"/>
                    <a:pt x="91" y="1431"/>
                    <a:pt x="91" y="1393"/>
                  </a:cubicBezTo>
                  <a:close/>
                  <a:moveTo>
                    <a:pt x="404" y="1326"/>
                  </a:moveTo>
                  <a:cubicBezTo>
                    <a:pt x="404" y="1182"/>
                    <a:pt x="404" y="1182"/>
                    <a:pt x="404" y="1182"/>
                  </a:cubicBezTo>
                  <a:cubicBezTo>
                    <a:pt x="442" y="1192"/>
                    <a:pt x="483" y="1200"/>
                    <a:pt x="526" y="1206"/>
                  </a:cubicBezTo>
                  <a:cubicBezTo>
                    <a:pt x="526" y="1352"/>
                    <a:pt x="526" y="1352"/>
                    <a:pt x="526" y="1352"/>
                  </a:cubicBezTo>
                  <a:cubicBezTo>
                    <a:pt x="480" y="1345"/>
                    <a:pt x="439" y="1336"/>
                    <a:pt x="404" y="1326"/>
                  </a:cubicBezTo>
                  <a:close/>
                  <a:moveTo>
                    <a:pt x="617" y="1364"/>
                  </a:moveTo>
                  <a:cubicBezTo>
                    <a:pt x="617" y="1216"/>
                    <a:pt x="617" y="1216"/>
                    <a:pt x="617" y="1216"/>
                  </a:cubicBezTo>
                  <a:cubicBezTo>
                    <a:pt x="657" y="1220"/>
                    <a:pt x="698" y="1222"/>
                    <a:pt x="738" y="1223"/>
                  </a:cubicBezTo>
                  <a:cubicBezTo>
                    <a:pt x="738" y="1370"/>
                    <a:pt x="738" y="1370"/>
                    <a:pt x="738" y="1370"/>
                  </a:cubicBezTo>
                  <a:cubicBezTo>
                    <a:pt x="695" y="1369"/>
                    <a:pt x="654" y="1367"/>
                    <a:pt x="617" y="1364"/>
                  </a:cubicBezTo>
                  <a:close/>
                  <a:moveTo>
                    <a:pt x="829" y="1370"/>
                  </a:moveTo>
                  <a:cubicBezTo>
                    <a:pt x="829" y="1223"/>
                    <a:pt x="829" y="1223"/>
                    <a:pt x="829" y="1223"/>
                  </a:cubicBezTo>
                  <a:cubicBezTo>
                    <a:pt x="870" y="1222"/>
                    <a:pt x="911" y="1220"/>
                    <a:pt x="951" y="1216"/>
                  </a:cubicBezTo>
                  <a:cubicBezTo>
                    <a:pt x="951" y="1364"/>
                    <a:pt x="951" y="1364"/>
                    <a:pt x="951" y="1364"/>
                  </a:cubicBezTo>
                  <a:cubicBezTo>
                    <a:pt x="913" y="1367"/>
                    <a:pt x="872" y="1369"/>
                    <a:pt x="829" y="1370"/>
                  </a:cubicBezTo>
                  <a:close/>
                  <a:moveTo>
                    <a:pt x="788" y="1752"/>
                  </a:moveTo>
                  <a:cubicBezTo>
                    <a:pt x="751" y="1756"/>
                    <a:pt x="710" y="1758"/>
                    <a:pt x="667" y="1759"/>
                  </a:cubicBezTo>
                  <a:cubicBezTo>
                    <a:pt x="667" y="1611"/>
                    <a:pt x="667" y="1611"/>
                    <a:pt x="667" y="1611"/>
                  </a:cubicBezTo>
                  <a:cubicBezTo>
                    <a:pt x="707" y="1610"/>
                    <a:pt x="748" y="1608"/>
                    <a:pt x="788" y="1605"/>
                  </a:cubicBezTo>
                  <a:lnTo>
                    <a:pt x="788" y="1752"/>
                  </a:lnTo>
                  <a:close/>
                  <a:moveTo>
                    <a:pt x="1000" y="1715"/>
                  </a:moveTo>
                  <a:cubicBezTo>
                    <a:pt x="966" y="1724"/>
                    <a:pt x="925" y="1733"/>
                    <a:pt x="879" y="1741"/>
                  </a:cubicBezTo>
                  <a:cubicBezTo>
                    <a:pt x="879" y="1594"/>
                    <a:pt x="879" y="1594"/>
                    <a:pt x="879" y="1594"/>
                  </a:cubicBezTo>
                  <a:cubicBezTo>
                    <a:pt x="921" y="1588"/>
                    <a:pt x="963" y="1580"/>
                    <a:pt x="1000" y="1571"/>
                  </a:cubicBezTo>
                  <a:lnTo>
                    <a:pt x="1000" y="1715"/>
                  </a:lnTo>
                  <a:close/>
                  <a:moveTo>
                    <a:pt x="1152" y="1631"/>
                  </a:moveTo>
                  <a:cubicBezTo>
                    <a:pt x="1152" y="1644"/>
                    <a:pt x="1131" y="1663"/>
                    <a:pt x="1091" y="1682"/>
                  </a:cubicBezTo>
                  <a:cubicBezTo>
                    <a:pt x="1091" y="1543"/>
                    <a:pt x="1091" y="1543"/>
                    <a:pt x="1091" y="1543"/>
                  </a:cubicBezTo>
                  <a:cubicBezTo>
                    <a:pt x="1113" y="1534"/>
                    <a:pt x="1134" y="1524"/>
                    <a:pt x="1152" y="1514"/>
                  </a:cubicBezTo>
                  <a:lnTo>
                    <a:pt x="1152" y="1631"/>
                  </a:lnTo>
                  <a:close/>
                  <a:moveTo>
                    <a:pt x="1163" y="1326"/>
                  </a:moveTo>
                  <a:cubicBezTo>
                    <a:pt x="1128" y="1336"/>
                    <a:pt x="1088" y="1345"/>
                    <a:pt x="1041" y="1352"/>
                  </a:cubicBezTo>
                  <a:cubicBezTo>
                    <a:pt x="1041" y="1206"/>
                    <a:pt x="1041" y="1206"/>
                    <a:pt x="1041" y="1206"/>
                  </a:cubicBezTo>
                  <a:cubicBezTo>
                    <a:pt x="1084" y="1200"/>
                    <a:pt x="1125" y="1192"/>
                    <a:pt x="1163" y="1182"/>
                  </a:cubicBezTo>
                  <a:lnTo>
                    <a:pt x="1163" y="1326"/>
                  </a:lnTo>
                  <a:close/>
                  <a:moveTo>
                    <a:pt x="1314" y="1243"/>
                  </a:moveTo>
                  <a:cubicBezTo>
                    <a:pt x="1314" y="1256"/>
                    <a:pt x="1294" y="1274"/>
                    <a:pt x="1254" y="1293"/>
                  </a:cubicBezTo>
                  <a:cubicBezTo>
                    <a:pt x="1254" y="1154"/>
                    <a:pt x="1254" y="1154"/>
                    <a:pt x="1254" y="1154"/>
                  </a:cubicBezTo>
                  <a:cubicBezTo>
                    <a:pt x="1276" y="1146"/>
                    <a:pt x="1296" y="1136"/>
                    <a:pt x="1314" y="1126"/>
                  </a:cubicBezTo>
                  <a:lnTo>
                    <a:pt x="1314" y="1243"/>
                  </a:lnTo>
                  <a:close/>
                  <a:moveTo>
                    <a:pt x="784" y="1133"/>
                  </a:moveTo>
                  <a:cubicBezTo>
                    <a:pt x="439" y="1133"/>
                    <a:pt x="259" y="1046"/>
                    <a:pt x="254" y="1006"/>
                  </a:cubicBezTo>
                  <a:cubicBezTo>
                    <a:pt x="373" y="1046"/>
                    <a:pt x="536" y="1065"/>
                    <a:pt x="693" y="1065"/>
                  </a:cubicBezTo>
                  <a:cubicBezTo>
                    <a:pt x="911" y="1065"/>
                    <a:pt x="1139" y="1029"/>
                    <a:pt x="1249" y="951"/>
                  </a:cubicBezTo>
                  <a:cubicBezTo>
                    <a:pt x="1302" y="976"/>
                    <a:pt x="1314" y="998"/>
                    <a:pt x="1314" y="1005"/>
                  </a:cubicBezTo>
                  <a:cubicBezTo>
                    <a:pt x="1314" y="1043"/>
                    <a:pt x="1134" y="1133"/>
                    <a:pt x="784" y="1133"/>
                  </a:cubicBezTo>
                  <a:close/>
                  <a:moveTo>
                    <a:pt x="1386" y="458"/>
                  </a:moveTo>
                  <a:cubicBezTo>
                    <a:pt x="1386" y="471"/>
                    <a:pt x="1366" y="489"/>
                    <a:pt x="1326" y="508"/>
                  </a:cubicBezTo>
                  <a:cubicBezTo>
                    <a:pt x="1326" y="369"/>
                    <a:pt x="1326" y="369"/>
                    <a:pt x="1326" y="369"/>
                  </a:cubicBezTo>
                  <a:cubicBezTo>
                    <a:pt x="1348" y="361"/>
                    <a:pt x="1368" y="351"/>
                    <a:pt x="1386" y="341"/>
                  </a:cubicBezTo>
                  <a:lnTo>
                    <a:pt x="1386" y="458"/>
                  </a:lnTo>
                  <a:close/>
                  <a:moveTo>
                    <a:pt x="856" y="348"/>
                  </a:moveTo>
                  <a:cubicBezTo>
                    <a:pt x="506" y="348"/>
                    <a:pt x="325" y="258"/>
                    <a:pt x="325" y="220"/>
                  </a:cubicBezTo>
                  <a:cubicBezTo>
                    <a:pt x="325" y="181"/>
                    <a:pt x="506" y="91"/>
                    <a:pt x="856" y="91"/>
                  </a:cubicBezTo>
                  <a:cubicBezTo>
                    <a:pt x="1206" y="91"/>
                    <a:pt x="1386" y="181"/>
                    <a:pt x="1386" y="220"/>
                  </a:cubicBezTo>
                  <a:cubicBezTo>
                    <a:pt x="1386" y="258"/>
                    <a:pt x="1206" y="348"/>
                    <a:pt x="856" y="3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-33903" y="4800344"/>
            <a:ext cx="817227" cy="475253"/>
            <a:chOff x="2222420" y="5306143"/>
            <a:chExt cx="817227" cy="475253"/>
          </a:xfrm>
        </p:grpSpPr>
        <p:grpSp>
          <p:nvGrpSpPr>
            <p:cNvPr id="123" name="Группа 122"/>
            <p:cNvGrpSpPr/>
            <p:nvPr/>
          </p:nvGrpSpPr>
          <p:grpSpPr>
            <a:xfrm>
              <a:off x="2222420" y="5306143"/>
              <a:ext cx="817227" cy="475253"/>
              <a:chOff x="-843745" y="4058400"/>
              <a:chExt cx="817227" cy="475253"/>
            </a:xfrm>
          </p:grpSpPr>
          <p:sp>
            <p:nvSpPr>
              <p:cNvPr id="128" name="Овал 127"/>
              <p:cNvSpPr/>
              <p:nvPr/>
            </p:nvSpPr>
            <p:spPr>
              <a:xfrm>
                <a:off x="-674763" y="4058400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Прямоугольник 128"/>
              <p:cNvSpPr/>
              <p:nvPr/>
            </p:nvSpPr>
            <p:spPr>
              <a:xfrm>
                <a:off x="-843745" y="4243216"/>
                <a:ext cx="817227" cy="25448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срок</a:t>
                </a:r>
              </a:p>
            </p:txBody>
          </p:sp>
        </p:grpSp>
        <p:grpSp>
          <p:nvGrpSpPr>
            <p:cNvPr id="124" name="Group 39"/>
            <p:cNvGrpSpPr>
              <a:grpSpLocks noChangeAspect="1"/>
            </p:cNvGrpSpPr>
            <p:nvPr/>
          </p:nvGrpSpPr>
          <p:grpSpPr bwMode="auto">
            <a:xfrm>
              <a:off x="2577678" y="5399902"/>
              <a:ext cx="138603" cy="143868"/>
              <a:chOff x="-294" y="1572"/>
              <a:chExt cx="395" cy="410"/>
            </a:xfrm>
            <a:solidFill>
              <a:schemeClr val="bg1"/>
            </a:solidFill>
          </p:grpSpPr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-294" y="1572"/>
                <a:ext cx="374" cy="410"/>
              </a:xfrm>
              <a:custGeom>
                <a:avLst/>
                <a:gdLst>
                  <a:gd name="T0" fmla="*/ 148 w 155"/>
                  <a:gd name="T1" fmla="*/ 0 h 170"/>
                  <a:gd name="T2" fmla="*/ 142 w 155"/>
                  <a:gd name="T3" fmla="*/ 16 h 170"/>
                  <a:gd name="T4" fmla="*/ 108 w 155"/>
                  <a:gd name="T5" fmla="*/ 85 h 170"/>
                  <a:gd name="T6" fmla="*/ 142 w 155"/>
                  <a:gd name="T7" fmla="*/ 153 h 170"/>
                  <a:gd name="T8" fmla="*/ 149 w 155"/>
                  <a:gd name="T9" fmla="*/ 156 h 170"/>
                  <a:gd name="T10" fmla="*/ 152 w 155"/>
                  <a:gd name="T11" fmla="*/ 163 h 170"/>
                  <a:gd name="T12" fmla="*/ 146 w 155"/>
                  <a:gd name="T13" fmla="*/ 169 h 170"/>
                  <a:gd name="T14" fmla="*/ 141 w 155"/>
                  <a:gd name="T15" fmla="*/ 169 h 170"/>
                  <a:gd name="T16" fmla="*/ 15 w 155"/>
                  <a:gd name="T17" fmla="*/ 169 h 170"/>
                  <a:gd name="T18" fmla="*/ 3 w 155"/>
                  <a:gd name="T19" fmla="*/ 162 h 170"/>
                  <a:gd name="T20" fmla="*/ 13 w 155"/>
                  <a:gd name="T21" fmla="*/ 153 h 170"/>
                  <a:gd name="T22" fmla="*/ 47 w 155"/>
                  <a:gd name="T23" fmla="*/ 85 h 170"/>
                  <a:gd name="T24" fmla="*/ 13 w 155"/>
                  <a:gd name="T25" fmla="*/ 16 h 170"/>
                  <a:gd name="T26" fmla="*/ 8 w 155"/>
                  <a:gd name="T27" fmla="*/ 0 h 170"/>
                  <a:gd name="T28" fmla="*/ 148 w 155"/>
                  <a:gd name="T29" fmla="*/ 0 h 170"/>
                  <a:gd name="T30" fmla="*/ 127 w 155"/>
                  <a:gd name="T31" fmla="*/ 153 h 170"/>
                  <a:gd name="T32" fmla="*/ 126 w 155"/>
                  <a:gd name="T33" fmla="*/ 146 h 170"/>
                  <a:gd name="T34" fmla="*/ 96 w 155"/>
                  <a:gd name="T35" fmla="*/ 93 h 170"/>
                  <a:gd name="T36" fmla="*/ 96 w 155"/>
                  <a:gd name="T37" fmla="*/ 76 h 170"/>
                  <a:gd name="T38" fmla="*/ 124 w 155"/>
                  <a:gd name="T39" fmla="*/ 32 h 170"/>
                  <a:gd name="T40" fmla="*/ 128 w 155"/>
                  <a:gd name="T41" fmla="*/ 16 h 170"/>
                  <a:gd name="T42" fmla="*/ 28 w 155"/>
                  <a:gd name="T43" fmla="*/ 16 h 170"/>
                  <a:gd name="T44" fmla="*/ 29 w 155"/>
                  <a:gd name="T45" fmla="*/ 23 h 170"/>
                  <a:gd name="T46" fmla="*/ 59 w 155"/>
                  <a:gd name="T47" fmla="*/ 76 h 170"/>
                  <a:gd name="T48" fmla="*/ 59 w 155"/>
                  <a:gd name="T49" fmla="*/ 93 h 170"/>
                  <a:gd name="T50" fmla="*/ 32 w 155"/>
                  <a:gd name="T51" fmla="*/ 137 h 170"/>
                  <a:gd name="T52" fmla="*/ 28 w 155"/>
                  <a:gd name="T53" fmla="*/ 153 h 170"/>
                  <a:gd name="T54" fmla="*/ 127 w 155"/>
                  <a:gd name="T55" fmla="*/ 15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5" h="170">
                    <a:moveTo>
                      <a:pt x="148" y="0"/>
                    </a:moveTo>
                    <a:cubicBezTo>
                      <a:pt x="155" y="8"/>
                      <a:pt x="153" y="13"/>
                      <a:pt x="142" y="16"/>
                    </a:cubicBezTo>
                    <a:cubicBezTo>
                      <a:pt x="139" y="43"/>
                      <a:pt x="126" y="64"/>
                      <a:pt x="108" y="85"/>
                    </a:cubicBezTo>
                    <a:cubicBezTo>
                      <a:pt x="125" y="105"/>
                      <a:pt x="139" y="126"/>
                      <a:pt x="142" y="153"/>
                    </a:cubicBezTo>
                    <a:cubicBezTo>
                      <a:pt x="145" y="154"/>
                      <a:pt x="147" y="154"/>
                      <a:pt x="149" y="156"/>
                    </a:cubicBezTo>
                    <a:cubicBezTo>
                      <a:pt x="150" y="158"/>
                      <a:pt x="152" y="161"/>
                      <a:pt x="152" y="163"/>
                    </a:cubicBezTo>
                    <a:cubicBezTo>
                      <a:pt x="151" y="165"/>
                      <a:pt x="148" y="167"/>
                      <a:pt x="146" y="169"/>
                    </a:cubicBezTo>
                    <a:cubicBezTo>
                      <a:pt x="144" y="170"/>
                      <a:pt x="142" y="169"/>
                      <a:pt x="141" y="169"/>
                    </a:cubicBezTo>
                    <a:cubicBezTo>
                      <a:pt x="99" y="169"/>
                      <a:pt x="57" y="169"/>
                      <a:pt x="15" y="169"/>
                    </a:cubicBezTo>
                    <a:cubicBezTo>
                      <a:pt x="9" y="169"/>
                      <a:pt x="4" y="169"/>
                      <a:pt x="3" y="162"/>
                    </a:cubicBezTo>
                    <a:cubicBezTo>
                      <a:pt x="3" y="156"/>
                      <a:pt x="8" y="154"/>
                      <a:pt x="13" y="153"/>
                    </a:cubicBezTo>
                    <a:cubicBezTo>
                      <a:pt x="16" y="127"/>
                      <a:pt x="30" y="105"/>
                      <a:pt x="47" y="85"/>
                    </a:cubicBezTo>
                    <a:cubicBezTo>
                      <a:pt x="30" y="65"/>
                      <a:pt x="16" y="43"/>
                      <a:pt x="13" y="16"/>
                    </a:cubicBezTo>
                    <a:cubicBezTo>
                      <a:pt x="2" y="13"/>
                      <a:pt x="0" y="8"/>
                      <a:pt x="8" y="0"/>
                    </a:cubicBezTo>
                    <a:cubicBezTo>
                      <a:pt x="54" y="0"/>
                      <a:pt x="101" y="0"/>
                      <a:pt x="148" y="0"/>
                    </a:cubicBezTo>
                    <a:close/>
                    <a:moveTo>
                      <a:pt x="127" y="153"/>
                    </a:moveTo>
                    <a:cubicBezTo>
                      <a:pt x="127" y="151"/>
                      <a:pt x="127" y="149"/>
                      <a:pt x="126" y="146"/>
                    </a:cubicBezTo>
                    <a:cubicBezTo>
                      <a:pt x="122" y="125"/>
                      <a:pt x="110" y="109"/>
                      <a:pt x="96" y="93"/>
                    </a:cubicBezTo>
                    <a:cubicBezTo>
                      <a:pt x="90" y="86"/>
                      <a:pt x="90" y="83"/>
                      <a:pt x="96" y="76"/>
                    </a:cubicBezTo>
                    <a:cubicBezTo>
                      <a:pt x="107" y="63"/>
                      <a:pt x="118" y="49"/>
                      <a:pt x="124" y="32"/>
                    </a:cubicBezTo>
                    <a:cubicBezTo>
                      <a:pt x="125" y="27"/>
                      <a:pt x="126" y="22"/>
                      <a:pt x="128" y="16"/>
                    </a:cubicBezTo>
                    <a:cubicBezTo>
                      <a:pt x="94" y="16"/>
                      <a:pt x="61" y="16"/>
                      <a:pt x="28" y="16"/>
                    </a:cubicBezTo>
                    <a:cubicBezTo>
                      <a:pt x="28" y="19"/>
                      <a:pt x="29" y="21"/>
                      <a:pt x="29" y="23"/>
                    </a:cubicBezTo>
                    <a:cubicBezTo>
                      <a:pt x="33" y="44"/>
                      <a:pt x="46" y="60"/>
                      <a:pt x="59" y="76"/>
                    </a:cubicBezTo>
                    <a:cubicBezTo>
                      <a:pt x="65" y="84"/>
                      <a:pt x="65" y="86"/>
                      <a:pt x="59" y="93"/>
                    </a:cubicBezTo>
                    <a:cubicBezTo>
                      <a:pt x="48" y="106"/>
                      <a:pt x="37" y="120"/>
                      <a:pt x="32" y="137"/>
                    </a:cubicBezTo>
                    <a:cubicBezTo>
                      <a:pt x="30" y="142"/>
                      <a:pt x="29" y="148"/>
                      <a:pt x="28" y="153"/>
                    </a:cubicBezTo>
                    <a:cubicBezTo>
                      <a:pt x="61" y="153"/>
                      <a:pt x="94" y="153"/>
                      <a:pt x="127" y="1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Freeform 41"/>
              <p:cNvSpPr>
                <a:spLocks/>
              </p:cNvSpPr>
              <p:nvPr/>
            </p:nvSpPr>
            <p:spPr bwMode="auto">
              <a:xfrm>
                <a:off x="-99" y="1796"/>
                <a:ext cx="200" cy="133"/>
              </a:xfrm>
              <a:custGeom>
                <a:avLst/>
                <a:gdLst>
                  <a:gd name="T0" fmla="*/ 41 w 83"/>
                  <a:gd name="T1" fmla="*/ 55 h 55"/>
                  <a:gd name="T2" fmla="*/ 8 w 83"/>
                  <a:gd name="T3" fmla="*/ 55 h 55"/>
                  <a:gd name="T4" fmla="*/ 0 w 83"/>
                  <a:gd name="T5" fmla="*/ 53 h 55"/>
                  <a:gd name="T6" fmla="*/ 3 w 83"/>
                  <a:gd name="T7" fmla="*/ 45 h 55"/>
                  <a:gd name="T8" fmla="*/ 25 w 83"/>
                  <a:gd name="T9" fmla="*/ 22 h 55"/>
                  <a:gd name="T10" fmla="*/ 38 w 83"/>
                  <a:gd name="T11" fmla="*/ 4 h 55"/>
                  <a:gd name="T12" fmla="*/ 41 w 83"/>
                  <a:gd name="T13" fmla="*/ 0 h 55"/>
                  <a:gd name="T14" fmla="*/ 45 w 83"/>
                  <a:gd name="T15" fmla="*/ 4 h 55"/>
                  <a:gd name="T16" fmla="*/ 58 w 83"/>
                  <a:gd name="T17" fmla="*/ 22 h 55"/>
                  <a:gd name="T18" fmla="*/ 81 w 83"/>
                  <a:gd name="T19" fmla="*/ 46 h 55"/>
                  <a:gd name="T20" fmla="*/ 83 w 83"/>
                  <a:gd name="T21" fmla="*/ 53 h 55"/>
                  <a:gd name="T22" fmla="*/ 77 w 83"/>
                  <a:gd name="T23" fmla="*/ 55 h 55"/>
                  <a:gd name="T24" fmla="*/ 41 w 83"/>
                  <a:gd name="T2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55">
                    <a:moveTo>
                      <a:pt x="41" y="55"/>
                    </a:moveTo>
                    <a:cubicBezTo>
                      <a:pt x="30" y="55"/>
                      <a:pt x="19" y="55"/>
                      <a:pt x="8" y="55"/>
                    </a:cubicBezTo>
                    <a:cubicBezTo>
                      <a:pt x="5" y="55"/>
                      <a:pt x="3" y="53"/>
                      <a:pt x="0" y="53"/>
                    </a:cubicBezTo>
                    <a:cubicBezTo>
                      <a:pt x="1" y="50"/>
                      <a:pt x="1" y="47"/>
                      <a:pt x="3" y="45"/>
                    </a:cubicBezTo>
                    <a:cubicBezTo>
                      <a:pt x="10" y="37"/>
                      <a:pt x="17" y="29"/>
                      <a:pt x="25" y="22"/>
                    </a:cubicBezTo>
                    <a:cubicBezTo>
                      <a:pt x="31" y="16"/>
                      <a:pt x="37" y="12"/>
                      <a:pt x="38" y="4"/>
                    </a:cubicBezTo>
                    <a:cubicBezTo>
                      <a:pt x="39" y="2"/>
                      <a:pt x="40" y="1"/>
                      <a:pt x="41" y="0"/>
                    </a:cubicBezTo>
                    <a:cubicBezTo>
                      <a:pt x="43" y="1"/>
                      <a:pt x="45" y="2"/>
                      <a:pt x="45" y="4"/>
                    </a:cubicBezTo>
                    <a:cubicBezTo>
                      <a:pt x="46" y="12"/>
                      <a:pt x="52" y="16"/>
                      <a:pt x="58" y="22"/>
                    </a:cubicBezTo>
                    <a:cubicBezTo>
                      <a:pt x="66" y="29"/>
                      <a:pt x="74" y="38"/>
                      <a:pt x="81" y="46"/>
                    </a:cubicBezTo>
                    <a:cubicBezTo>
                      <a:pt x="82" y="48"/>
                      <a:pt x="83" y="51"/>
                      <a:pt x="83" y="53"/>
                    </a:cubicBezTo>
                    <a:cubicBezTo>
                      <a:pt x="82" y="54"/>
                      <a:pt x="79" y="55"/>
                      <a:pt x="77" y="55"/>
                    </a:cubicBezTo>
                    <a:cubicBezTo>
                      <a:pt x="65" y="55"/>
                      <a:pt x="53" y="55"/>
                      <a:pt x="4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" name="Freeform 42"/>
              <p:cNvSpPr>
                <a:spLocks/>
              </p:cNvSpPr>
              <p:nvPr/>
            </p:nvSpPr>
            <p:spPr bwMode="auto">
              <a:xfrm>
                <a:off x="-55" y="1666"/>
                <a:ext cx="115" cy="109"/>
              </a:xfrm>
              <a:custGeom>
                <a:avLst/>
                <a:gdLst>
                  <a:gd name="T0" fmla="*/ 24 w 48"/>
                  <a:gd name="T1" fmla="*/ 0 h 45"/>
                  <a:gd name="T2" fmla="*/ 41 w 48"/>
                  <a:gd name="T3" fmla="*/ 0 h 45"/>
                  <a:gd name="T4" fmla="*/ 45 w 48"/>
                  <a:gd name="T5" fmla="*/ 7 h 45"/>
                  <a:gd name="T6" fmla="*/ 35 w 48"/>
                  <a:gd name="T7" fmla="*/ 25 h 45"/>
                  <a:gd name="T8" fmla="*/ 27 w 48"/>
                  <a:gd name="T9" fmla="*/ 41 h 45"/>
                  <a:gd name="T10" fmla="*/ 24 w 48"/>
                  <a:gd name="T11" fmla="*/ 45 h 45"/>
                  <a:gd name="T12" fmla="*/ 21 w 48"/>
                  <a:gd name="T13" fmla="*/ 43 h 45"/>
                  <a:gd name="T14" fmla="*/ 7 w 48"/>
                  <a:gd name="T15" fmla="*/ 18 h 45"/>
                  <a:gd name="T16" fmla="*/ 2 w 48"/>
                  <a:gd name="T17" fmla="*/ 7 h 45"/>
                  <a:gd name="T18" fmla="*/ 6 w 48"/>
                  <a:gd name="T19" fmla="*/ 0 h 45"/>
                  <a:gd name="T20" fmla="*/ 24 w 48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5">
                    <a:moveTo>
                      <a:pt x="24" y="0"/>
                    </a:moveTo>
                    <a:cubicBezTo>
                      <a:pt x="30" y="0"/>
                      <a:pt x="35" y="0"/>
                      <a:pt x="41" y="0"/>
                    </a:cubicBezTo>
                    <a:cubicBezTo>
                      <a:pt x="45" y="0"/>
                      <a:pt x="48" y="2"/>
                      <a:pt x="45" y="7"/>
                    </a:cubicBezTo>
                    <a:cubicBezTo>
                      <a:pt x="42" y="13"/>
                      <a:pt x="39" y="19"/>
                      <a:pt x="35" y="25"/>
                    </a:cubicBezTo>
                    <a:cubicBezTo>
                      <a:pt x="33" y="30"/>
                      <a:pt x="30" y="36"/>
                      <a:pt x="27" y="41"/>
                    </a:cubicBezTo>
                    <a:cubicBezTo>
                      <a:pt x="26" y="43"/>
                      <a:pt x="25" y="44"/>
                      <a:pt x="24" y="45"/>
                    </a:cubicBezTo>
                    <a:cubicBezTo>
                      <a:pt x="23" y="45"/>
                      <a:pt x="21" y="43"/>
                      <a:pt x="21" y="43"/>
                    </a:cubicBezTo>
                    <a:cubicBezTo>
                      <a:pt x="20" y="32"/>
                      <a:pt x="12" y="26"/>
                      <a:pt x="7" y="18"/>
                    </a:cubicBezTo>
                    <a:cubicBezTo>
                      <a:pt x="5" y="14"/>
                      <a:pt x="4" y="10"/>
                      <a:pt x="2" y="7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2" y="0"/>
                      <a:pt x="1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30" name="Группа 129"/>
          <p:cNvGrpSpPr/>
          <p:nvPr/>
        </p:nvGrpSpPr>
        <p:grpSpPr>
          <a:xfrm>
            <a:off x="-18017" y="5347213"/>
            <a:ext cx="817227" cy="475253"/>
            <a:chOff x="-795017" y="2692105"/>
            <a:chExt cx="817227" cy="475253"/>
          </a:xfrm>
        </p:grpSpPr>
        <p:grpSp>
          <p:nvGrpSpPr>
            <p:cNvPr id="131" name="Группа 130"/>
            <p:cNvGrpSpPr/>
            <p:nvPr/>
          </p:nvGrpSpPr>
          <p:grpSpPr>
            <a:xfrm>
              <a:off x="-795017" y="2692105"/>
              <a:ext cx="817227" cy="475253"/>
              <a:chOff x="-792725" y="4047737"/>
              <a:chExt cx="817227" cy="475253"/>
            </a:xfrm>
          </p:grpSpPr>
          <p:sp>
            <p:nvSpPr>
              <p:cNvPr id="139" name="Овал 138"/>
              <p:cNvSpPr/>
              <p:nvPr/>
            </p:nvSpPr>
            <p:spPr>
              <a:xfrm>
                <a:off x="-624029" y="4047737"/>
                <a:ext cx="475253" cy="475253"/>
              </a:xfrm>
              <a:prstGeom prst="ellipse">
                <a:avLst/>
              </a:prstGeom>
              <a:solidFill>
                <a:srgbClr val="2B60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>
                <a:off x="-792725" y="4253256"/>
                <a:ext cx="817227" cy="2443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5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обеспечение</a:t>
                </a:r>
              </a:p>
            </p:txBody>
          </p:sp>
        </p:grpSp>
        <p:grpSp>
          <p:nvGrpSpPr>
            <p:cNvPr id="132" name="Group 1462"/>
            <p:cNvGrpSpPr/>
            <p:nvPr/>
          </p:nvGrpSpPr>
          <p:grpSpPr>
            <a:xfrm>
              <a:off x="-464841" y="2793202"/>
              <a:ext cx="153095" cy="161033"/>
              <a:chOff x="2489201" y="17492663"/>
              <a:chExt cx="379413" cy="500063"/>
            </a:xfrm>
            <a:solidFill>
              <a:schemeClr val="bg1"/>
            </a:solidFill>
          </p:grpSpPr>
          <p:sp>
            <p:nvSpPr>
              <p:cNvPr id="133" name="Freeform 584"/>
              <p:cNvSpPr>
                <a:spLocks/>
              </p:cNvSpPr>
              <p:nvPr/>
            </p:nvSpPr>
            <p:spPr bwMode="auto">
              <a:xfrm>
                <a:off x="2555876" y="17681575"/>
                <a:ext cx="246063" cy="36513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585"/>
              <p:cNvSpPr>
                <a:spLocks/>
              </p:cNvSpPr>
              <p:nvPr/>
            </p:nvSpPr>
            <p:spPr bwMode="auto">
              <a:xfrm>
                <a:off x="2555876" y="17740313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586"/>
              <p:cNvSpPr>
                <a:spLocks/>
              </p:cNvSpPr>
              <p:nvPr/>
            </p:nvSpPr>
            <p:spPr bwMode="auto">
              <a:xfrm>
                <a:off x="2555876" y="17799050"/>
                <a:ext cx="246063" cy="34925"/>
              </a:xfrm>
              <a:custGeom>
                <a:avLst/>
                <a:gdLst>
                  <a:gd name="T0" fmla="*/ 78 w 84"/>
                  <a:gd name="T1" fmla="*/ 12 h 12"/>
                  <a:gd name="T2" fmla="*/ 6 w 84"/>
                  <a:gd name="T3" fmla="*/ 12 h 12"/>
                  <a:gd name="T4" fmla="*/ 0 w 84"/>
                  <a:gd name="T5" fmla="*/ 6 h 12"/>
                  <a:gd name="T6" fmla="*/ 6 w 84"/>
                  <a:gd name="T7" fmla="*/ 0 h 12"/>
                  <a:gd name="T8" fmla="*/ 78 w 84"/>
                  <a:gd name="T9" fmla="*/ 0 h 12"/>
                  <a:gd name="T10" fmla="*/ 84 w 84"/>
                  <a:gd name="T11" fmla="*/ 6 h 12"/>
                  <a:gd name="T12" fmla="*/ 78 w 8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12">
                    <a:moveTo>
                      <a:pt x="7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10"/>
                      <a:pt x="81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587"/>
              <p:cNvSpPr>
                <a:spLocks/>
              </p:cNvSpPr>
              <p:nvPr/>
            </p:nvSpPr>
            <p:spPr bwMode="auto">
              <a:xfrm>
                <a:off x="2555876" y="17860963"/>
                <a:ext cx="141288" cy="34925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2"/>
                      <a:pt x="48" y="6"/>
                    </a:cubicBezTo>
                    <a:cubicBezTo>
                      <a:pt x="48" y="9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88"/>
              <p:cNvSpPr>
                <a:spLocks/>
              </p:cNvSpPr>
              <p:nvPr/>
            </p:nvSpPr>
            <p:spPr bwMode="auto">
              <a:xfrm>
                <a:off x="2489201" y="17492663"/>
                <a:ext cx="379413" cy="500063"/>
              </a:xfrm>
              <a:custGeom>
                <a:avLst/>
                <a:gdLst>
                  <a:gd name="T0" fmla="*/ 112 w 130"/>
                  <a:gd name="T1" fmla="*/ 171 h 171"/>
                  <a:gd name="T2" fmla="*/ 17 w 130"/>
                  <a:gd name="T3" fmla="*/ 171 h 171"/>
                  <a:gd name="T4" fmla="*/ 0 w 130"/>
                  <a:gd name="T5" fmla="*/ 153 h 171"/>
                  <a:gd name="T6" fmla="*/ 0 w 130"/>
                  <a:gd name="T7" fmla="*/ 18 h 171"/>
                  <a:gd name="T8" fmla="*/ 17 w 130"/>
                  <a:gd name="T9" fmla="*/ 0 h 171"/>
                  <a:gd name="T10" fmla="*/ 23 w 130"/>
                  <a:gd name="T11" fmla="*/ 6 h 171"/>
                  <a:gd name="T12" fmla="*/ 17 w 130"/>
                  <a:gd name="T13" fmla="*/ 12 h 171"/>
                  <a:gd name="T14" fmla="*/ 12 w 130"/>
                  <a:gd name="T15" fmla="*/ 18 h 171"/>
                  <a:gd name="T16" fmla="*/ 12 w 130"/>
                  <a:gd name="T17" fmla="*/ 153 h 171"/>
                  <a:gd name="T18" fmla="*/ 17 w 130"/>
                  <a:gd name="T19" fmla="*/ 159 h 171"/>
                  <a:gd name="T20" fmla="*/ 112 w 130"/>
                  <a:gd name="T21" fmla="*/ 159 h 171"/>
                  <a:gd name="T22" fmla="*/ 118 w 130"/>
                  <a:gd name="T23" fmla="*/ 153 h 171"/>
                  <a:gd name="T24" fmla="*/ 118 w 130"/>
                  <a:gd name="T25" fmla="*/ 18 h 171"/>
                  <a:gd name="T26" fmla="*/ 112 w 130"/>
                  <a:gd name="T27" fmla="*/ 12 h 171"/>
                  <a:gd name="T28" fmla="*/ 89 w 130"/>
                  <a:gd name="T29" fmla="*/ 12 h 171"/>
                  <a:gd name="T30" fmla="*/ 83 w 130"/>
                  <a:gd name="T31" fmla="*/ 6 h 171"/>
                  <a:gd name="T32" fmla="*/ 89 w 130"/>
                  <a:gd name="T33" fmla="*/ 0 h 171"/>
                  <a:gd name="T34" fmla="*/ 112 w 130"/>
                  <a:gd name="T35" fmla="*/ 0 h 171"/>
                  <a:gd name="T36" fmla="*/ 130 w 130"/>
                  <a:gd name="T37" fmla="*/ 18 h 171"/>
                  <a:gd name="T38" fmla="*/ 130 w 130"/>
                  <a:gd name="T39" fmla="*/ 153 h 171"/>
                  <a:gd name="T40" fmla="*/ 112 w 130"/>
                  <a:gd name="T4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71">
                    <a:moveTo>
                      <a:pt x="112" y="171"/>
                    </a:moveTo>
                    <a:cubicBezTo>
                      <a:pt x="17" y="171"/>
                      <a:pt x="17" y="171"/>
                      <a:pt x="17" y="171"/>
                    </a:cubicBezTo>
                    <a:cubicBezTo>
                      <a:pt x="8" y="171"/>
                      <a:pt x="0" y="163"/>
                      <a:pt x="0" y="1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1" y="0"/>
                      <a:pt x="23" y="3"/>
                      <a:pt x="23" y="6"/>
                    </a:cubicBezTo>
                    <a:cubicBezTo>
                      <a:pt x="23" y="9"/>
                      <a:pt x="21" y="12"/>
                      <a:pt x="17" y="12"/>
                    </a:cubicBezTo>
                    <a:cubicBezTo>
                      <a:pt x="14" y="12"/>
                      <a:pt x="12" y="14"/>
                      <a:pt x="12" y="18"/>
                    </a:cubicBezTo>
                    <a:cubicBezTo>
                      <a:pt x="12" y="153"/>
                      <a:pt x="12" y="153"/>
                      <a:pt x="12" y="153"/>
                    </a:cubicBezTo>
                    <a:cubicBezTo>
                      <a:pt x="12" y="156"/>
                      <a:pt x="14" y="159"/>
                      <a:pt x="17" y="159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6" y="159"/>
                      <a:pt x="118" y="156"/>
                      <a:pt x="118" y="15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4"/>
                      <a:pt x="116" y="12"/>
                      <a:pt x="112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6" y="12"/>
                      <a:pt x="83" y="9"/>
                      <a:pt x="83" y="6"/>
                    </a:cubicBezTo>
                    <a:cubicBezTo>
                      <a:pt x="83" y="3"/>
                      <a:pt x="86" y="0"/>
                      <a:pt x="8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2" y="0"/>
                      <a:pt x="130" y="8"/>
                      <a:pt x="130" y="18"/>
                    </a:cubicBezTo>
                    <a:cubicBezTo>
                      <a:pt x="130" y="153"/>
                      <a:pt x="130" y="153"/>
                      <a:pt x="130" y="153"/>
                    </a:cubicBezTo>
                    <a:cubicBezTo>
                      <a:pt x="130" y="163"/>
                      <a:pt x="122" y="171"/>
                      <a:pt x="11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589"/>
              <p:cNvSpPr>
                <a:spLocks/>
              </p:cNvSpPr>
              <p:nvPr/>
            </p:nvSpPr>
            <p:spPr bwMode="auto">
              <a:xfrm>
                <a:off x="2573338" y="17492663"/>
                <a:ext cx="141288" cy="142875"/>
              </a:xfrm>
              <a:custGeom>
                <a:avLst/>
                <a:gdLst>
                  <a:gd name="T0" fmla="*/ 32 w 48"/>
                  <a:gd name="T1" fmla="*/ 49 h 49"/>
                  <a:gd name="T2" fmla="*/ 16 w 48"/>
                  <a:gd name="T3" fmla="*/ 49 h 49"/>
                  <a:gd name="T4" fmla="*/ 0 w 48"/>
                  <a:gd name="T5" fmla="*/ 32 h 49"/>
                  <a:gd name="T6" fmla="*/ 0 w 48"/>
                  <a:gd name="T7" fmla="*/ 6 h 49"/>
                  <a:gd name="T8" fmla="*/ 6 w 48"/>
                  <a:gd name="T9" fmla="*/ 0 h 49"/>
                  <a:gd name="T10" fmla="*/ 12 w 48"/>
                  <a:gd name="T11" fmla="*/ 6 h 49"/>
                  <a:gd name="T12" fmla="*/ 12 w 48"/>
                  <a:gd name="T13" fmla="*/ 32 h 49"/>
                  <a:gd name="T14" fmla="*/ 16 w 48"/>
                  <a:gd name="T15" fmla="*/ 37 h 49"/>
                  <a:gd name="T16" fmla="*/ 32 w 48"/>
                  <a:gd name="T17" fmla="*/ 37 h 49"/>
                  <a:gd name="T18" fmla="*/ 36 w 48"/>
                  <a:gd name="T19" fmla="*/ 32 h 49"/>
                  <a:gd name="T20" fmla="*/ 36 w 48"/>
                  <a:gd name="T21" fmla="*/ 6 h 49"/>
                  <a:gd name="T22" fmla="*/ 42 w 48"/>
                  <a:gd name="T23" fmla="*/ 0 h 49"/>
                  <a:gd name="T24" fmla="*/ 48 w 48"/>
                  <a:gd name="T25" fmla="*/ 6 h 49"/>
                  <a:gd name="T26" fmla="*/ 48 w 48"/>
                  <a:gd name="T27" fmla="*/ 32 h 49"/>
                  <a:gd name="T28" fmla="*/ 32 w 48"/>
                  <a:gd name="T2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49">
                    <a:moveTo>
                      <a:pt x="32" y="49"/>
                    </a:moveTo>
                    <a:cubicBezTo>
                      <a:pt x="16" y="49"/>
                      <a:pt x="16" y="49"/>
                      <a:pt x="16" y="49"/>
                    </a:cubicBezTo>
                    <a:cubicBezTo>
                      <a:pt x="7" y="49"/>
                      <a:pt x="0" y="42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5"/>
                      <a:pt x="14" y="37"/>
                      <a:pt x="16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4" y="37"/>
                      <a:pt x="36" y="35"/>
                      <a:pt x="36" y="3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42"/>
                      <a:pt x="41" y="49"/>
                      <a:pt x="3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9533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defTabSz="1020833"/>
                <a:endParaRPr lang="en-US" sz="2073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5" name="Прямоугольник 54"/>
          <p:cNvSpPr/>
          <p:nvPr/>
        </p:nvSpPr>
        <p:spPr>
          <a:xfrm>
            <a:off x="5208557" y="3250581"/>
            <a:ext cx="3998286" cy="29312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Формат использования -</a:t>
            </a:r>
            <a:r>
              <a:rPr lang="ru-RU" sz="900" b="1" dirty="0">
                <a:solidFill>
                  <a:srgbClr val="2B6030"/>
                </a:solidFill>
              </a:rPr>
              <a:t>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</a:t>
            </a:r>
            <a:r>
              <a:rPr lang="en-US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</a:t>
            </a:r>
            <a:r>
              <a:rPr lang="ru-RU" sz="9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-терминалы, сеть-интернет, для снятия наличных через </a:t>
            </a: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банкоматы Банка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Льготный период – до 55 календарных дней с даты операции и не позднее 25 числа следующего месяца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Минимальный платеж – 10% от суммы основного долга и проценты за период пользования заемными средствами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упрощенной процедуры кредитования клиентов сегмента </a:t>
            </a:r>
            <a:r>
              <a:rPr lang="ru-RU" sz="9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микробизнеса</a:t>
            </a:r>
            <a:endParaRPr lang="ru-RU" sz="9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выпуска к счету Бизнес-карты двух Бизнес-карт.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 установления авторизированных лимитов держателям Бизнес-карт</a:t>
            </a:r>
          </a:p>
          <a:p>
            <a:pPr marL="180000" indent="-1800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9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увеличение лимита через 6 календарных месяцев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666736" y="3079600"/>
            <a:ext cx="4240086" cy="621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8000" lvl="0" indent="-108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Юридическое лицо (в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СПК)</a:t>
            </a:r>
            <a:r>
              <a:rPr lang="en-US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  <a:p>
            <a:pPr marL="108000" lvl="0" indent="-1080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Индивидуальный предприниматель (в </a:t>
            </a:r>
            <a:r>
              <a:rPr lang="ru-RU" sz="1000" b="1" dirty="0" err="1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ИП - главы КФХ)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826326" y="4247735"/>
            <a:ext cx="3629111" cy="4953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 более 3 млн. руб. - действующий заемщик банка </a:t>
            </a:r>
          </a:p>
          <a:p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 более 700 тыс. руб. - клиент на РКО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826326" y="5208947"/>
            <a:ext cx="2853071" cy="621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алоговое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не требуется.</a:t>
            </a:r>
          </a:p>
          <a:p>
            <a:pPr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оручительство не предусмотрено.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826326" y="4875594"/>
            <a:ext cx="3811888" cy="376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206"/>
            <a:endParaRPr lang="ru-RU" sz="1000" b="1" dirty="0" smtClean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206"/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en-US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месяцев – срок действия кредитного лимита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69089" y="5962644"/>
            <a:ext cx="4807686" cy="558544"/>
          </a:xfrm>
          <a:prstGeom prst="rect">
            <a:avLst/>
          </a:prstGeom>
        </p:spPr>
        <p:txBody>
          <a:bodyPr wrap="square" lIns="65462" tIns="32731" rIns="65462" bIns="32731">
            <a:spAutoFit/>
          </a:bodyPr>
          <a:lstStyle/>
          <a:p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* За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исключением кредитных организаций,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ГУП и МУП,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гарантийного фонда (одним из учредителей которого является субъект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РФ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или орган местного самоуправления, основным видом деятельности которого является предоставление поручительств по Кредитным сделкам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субъектов МСП), КПК,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в том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числе СКПК </a:t>
            </a:r>
          </a:p>
        </p:txBody>
      </p:sp>
      <p:sp>
        <p:nvSpPr>
          <p:cNvPr id="57" name="Овал 56"/>
          <p:cNvSpPr/>
          <p:nvPr/>
        </p:nvSpPr>
        <p:spPr>
          <a:xfrm>
            <a:off x="169089" y="3686466"/>
            <a:ext cx="475253" cy="475253"/>
          </a:xfrm>
          <a:prstGeom prst="ellipse">
            <a:avLst/>
          </a:prstGeom>
          <a:solidFill>
            <a:srgbClr val="2B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9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2299" y="3873195"/>
            <a:ext cx="750007" cy="131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валюта</a:t>
            </a: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864570" y="3800996"/>
            <a:ext cx="3435746" cy="373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819136" y="3664183"/>
            <a:ext cx="4109352" cy="649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spcBef>
                <a:spcPts val="600"/>
              </a:spcBef>
              <a:defRPr/>
            </a:pPr>
            <a:r>
              <a:rPr lang="ru-RU" sz="1000" b="1" dirty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smtClean="0">
                <a:solidFill>
                  <a:srgbClr val="2B60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Рубли РФ</a:t>
            </a:r>
            <a:endParaRPr lang="ru-RU" sz="1000" b="1" dirty="0">
              <a:solidFill>
                <a:srgbClr val="2B60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674129" y="1656827"/>
            <a:ext cx="3619020" cy="11079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endParaRPr lang="ru-RU" sz="11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Текущие расходы по бизнесу соответствующие целям финансово-хозяйственной деятельности Клиента, включающие оплату командировочных и представительских расходов </a:t>
            </a:r>
          </a:p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территории РФ и за ее пределами.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51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US Presi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StartDate xmlns="http://schemas.microsoft.com/sharepoint/v3" xsi:nil="true"/>
    <PublishingExpirationDate xmlns="http://schemas.microsoft.com/sharepoint/v3" xsi:nil="true"/>
    <wic_System_Copyright xmlns="http://schemas.microsoft.com/sharepoint/v3/fields" xsi:nil="true"/>
    <ImageCreateDate xmlns="B6DEA529-459D-44E0-A3FC-7891F9DB054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Изображение" ma:contentTypeID="0x0101009148F5A04DDD49CBA7127AADA5FB792B00AADE34325A8B49CDA8BB4DB53328F214000B77C7EAA3886347B799B95AF8F01A0F" ma:contentTypeVersion="1" ma:contentTypeDescription="Отправка изображения." ma:contentTypeScope="" ma:versionID="5b14081e3ee9edaeacce629394cd5eda">
  <xsd:schema xmlns:xsd="http://www.w3.org/2001/XMLSchema" xmlns:xs="http://www.w3.org/2001/XMLSchema" xmlns:p="http://schemas.microsoft.com/office/2006/metadata/properties" xmlns:ns1="http://schemas.microsoft.com/sharepoint/v3" xmlns:ns2="B6DEA529-459D-44E0-A3FC-7891F9DB0540" xmlns:ns3="http://schemas.microsoft.com/sharepoint/v3/fields" targetNamespace="http://schemas.microsoft.com/office/2006/metadata/properties" ma:root="true" ma:fieldsID="55e4e75814986849e4b028bd881b9411" ns1:_="" ns2:_="" ns3:_="">
    <xsd:import namespace="http://schemas.microsoft.com/sharepoint/v3"/>
    <xsd:import namespace="B6DEA529-459D-44E0-A3FC-7891F9DB0540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Путь URL-адреса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Тип файла" ma:hidden="true" ma:internalName="File_x0020_Type" ma:readOnly="true">
      <xsd:simpleType>
        <xsd:restriction base="dms:Text"/>
      </xsd:simpleType>
    </xsd:element>
    <xsd:element name="HTML_x0020_File_x0020_Type" ma:index="10" nillable="true" ma:displayName="Тип HTML-файла" ma:hidden="true" ma:internalName="HTML_x0020_File_x0020_Type" ma:readOnly="true">
      <xsd:simpleType>
        <xsd:restriction base="dms:Text"/>
      </xsd:simpleType>
    </xsd:element>
    <xsd:element name="FSObjType" ma:index="11" nillable="true" ma:displayName="Тип элемента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Дата начала расписания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Дата окончания расписания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DEA529-459D-44E0-A3FC-7891F9DB0540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Эскиз существует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Изображение для просмотра существует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Ширина" ma:internalName="ImageWidth" ma:readOnly="true">
      <xsd:simpleType>
        <xsd:restriction base="dms:Unknown"/>
      </xsd:simpleType>
    </xsd:element>
    <xsd:element name="ImageHeight" ma:index="22" nillable="true" ma:displayName="Высота" ma:internalName="ImageHeight" ma:readOnly="true">
      <xsd:simpleType>
        <xsd:restriction base="dms:Unknown"/>
      </xsd:simpleType>
    </xsd:element>
    <xsd:element name="ImageCreateDate" ma:index="25" nillable="true" ma:displayName="Дата создания рисунка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Авторские права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Автор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 ma:index="23" ma:displayName="Заметки"/>
        <xsd:element name="keywords" minOccurs="0" maxOccurs="1" type="xsd:string" ma:index="14" ma:displayName="Ключевые слова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A4F4E3-DB57-47E7-92A1-A3764CBF62B4}">
  <ds:schemaRefs>
    <ds:schemaRef ds:uri="http://www.w3.org/XML/1998/namespace"/>
    <ds:schemaRef ds:uri="http://schemas.microsoft.com/sharepoint/v3"/>
    <ds:schemaRef ds:uri="http://schemas.microsoft.com/office/infopath/2007/PartnerControls"/>
    <ds:schemaRef ds:uri="B6DEA529-459D-44E0-A3FC-7891F9DB0540"/>
    <ds:schemaRef ds:uri="http://schemas.microsoft.com/sharepoint/v3/field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CF79592-E689-4AB0-961C-3F408E4B18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08382D-CD43-44D1-973E-785C82DAD1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DEA529-459D-44E0-A3FC-7891F9DB0540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52529</TotalTime>
  <Words>944</Words>
  <Application>Microsoft Office PowerPoint</Application>
  <PresentationFormat>Экран (4:3)</PresentationFormat>
  <Paragraphs>114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Wingdings</vt:lpstr>
      <vt:lpstr>RUS Presi Template</vt:lpstr>
      <vt:lpstr>КРЕДИТНЫЕ ПРОДУКТЫ АО «РОССЕЛЬХОЗБАНК» ДЛЯ КЛИЕНТОВ АПК СЕГМЕНТА МИКРО</vt:lpstr>
      <vt:lpstr>ПРИОРИТЕТНАЯ ПОДДЕРЖКА ФЕРМЕРСТВА</vt:lpstr>
      <vt:lpstr>ПРИОРИТЕТНАЯ ПОДДЕРЖКА ФЕРМЕРСТВА</vt:lpstr>
      <vt:lpstr>БЕЗЗАЛОГОВОЕ КРЕДИТОВАНИЕ</vt:lpstr>
      <vt:lpstr>БЕЗЗАЛОГОВОЕ КРЕДИТОВАНИЕ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Беляков Александр Алексеевич</dc:creator>
  <cp:keywords/>
  <dc:description/>
  <cp:lastModifiedBy>Высиканцева Алёна Владимировна</cp:lastModifiedBy>
  <cp:revision>2261</cp:revision>
  <cp:lastPrinted>2022-07-06T12:12:50Z</cp:lastPrinted>
  <dcterms:created xsi:type="dcterms:W3CDTF">2013-08-28T13:08:37Z</dcterms:created>
  <dcterms:modified xsi:type="dcterms:W3CDTF">2023-02-01T04:26:42Z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0x0101009148F5A04DDD49CBA7127AADA5FB792B00AADE34325A8B49CDA8BB4DB53328F214000B77C7EAA3886347B799B95AF8F01A0F</vt:lpwstr>
  </property>
</Properties>
</file>