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82" r:id="rId2"/>
    <p:sldId id="292" r:id="rId3"/>
    <p:sldId id="301" r:id="rId4"/>
    <p:sldId id="302" r:id="rId5"/>
    <p:sldId id="303" r:id="rId6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Хамардюк Анна Владимировна" initials="ХАВ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E8FF"/>
    <a:srgbClr val="00B0F0"/>
    <a:srgbClr val="A7E2FF"/>
    <a:srgbClr val="66CCFF"/>
    <a:srgbClr val="009ED6"/>
    <a:srgbClr val="0070C0"/>
    <a:srgbClr val="4F81BD"/>
    <a:srgbClr val="E9EDF4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36" autoAdjust="0"/>
    <p:restoredTop sz="94673" autoAdjust="0"/>
  </p:normalViewPr>
  <p:slideViewPr>
    <p:cSldViewPr snapToGrid="0">
      <p:cViewPr>
        <p:scale>
          <a:sx n="100" d="100"/>
          <a:sy n="100" d="100"/>
        </p:scale>
        <p:origin x="-648" y="-162"/>
      </p:cViewPr>
      <p:guideLst>
        <p:guide orient="horz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0" d="100"/>
        <a:sy n="2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3512B-37D0-4251-ADEC-A06FD4BD0287}" type="datetimeFigureOut">
              <a:rPr lang="ru-RU" smtClean="0"/>
              <a:t>20.06.2019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5629"/>
            <a:ext cx="5438775" cy="44679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49A84-AFBA-4E05-A43C-2379792F4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676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49A84-AFBA-4E05-A43C-2379792F44A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975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49A84-AFBA-4E05-A43C-2379792F44A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9759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49A84-AFBA-4E05-A43C-2379792F44A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9759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49A84-AFBA-4E05-A43C-2379792F44A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975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585ACEA-AD5C-469D-9EE2-3FD8BABC55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302171" y="392588"/>
            <a:ext cx="530575" cy="678498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5EA306B7-7481-4E4D-A98B-28AC777BAB0D}"/>
              </a:ext>
            </a:extLst>
          </p:cNvPr>
          <p:cNvSpPr/>
          <p:nvPr userDrawn="1"/>
        </p:nvSpPr>
        <p:spPr>
          <a:xfrm>
            <a:off x="457200" y="923924"/>
            <a:ext cx="7699025" cy="92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30998" cy="649286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 sz="12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1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05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BC8BC777-2EF7-4F34-8021-20EAE8944863}"/>
              </a:ext>
            </a:extLst>
          </p:cNvPr>
          <p:cNvSpPr/>
          <p:nvPr userDrawn="1"/>
        </p:nvSpPr>
        <p:spPr>
          <a:xfrm>
            <a:off x="8333921" y="6126163"/>
            <a:ext cx="467179" cy="467179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0FEDE5E-C35E-40AC-892C-1FCF350A33D1}"/>
              </a:ext>
            </a:extLst>
          </p:cNvPr>
          <p:cNvSpPr txBox="1"/>
          <p:nvPr userDrawn="1"/>
        </p:nvSpPr>
        <p:spPr>
          <a:xfrm>
            <a:off x="8298898" y="6191760"/>
            <a:ext cx="530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0A15F720-E54B-473A-B671-02B4A2D0721C}" type="slidenum">
              <a:rPr lang="ru-RU" sz="1400" smtClean="0">
                <a:solidFill>
                  <a:srgbClr val="00B0F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400" dirty="0">
              <a:solidFill>
                <a:srgbClr val="00B0F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874BF-70B1-4619-8E83-A885DAEB3A69}" type="datetimeFigureOut">
              <a:rPr lang="ru-RU" smtClean="0"/>
              <a:pPr/>
              <a:t>20.06.2019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261BA-3E61-43A2-AE08-91F29E6C07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14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1pPr>
      <a:lvl2pPr marL="457200" indent="0" algn="l" defTabSz="914400" rtl="0" eaLnBrk="1" latinLnBrk="0" hangingPunct="1">
        <a:spcBef>
          <a:spcPct val="20000"/>
        </a:spcBef>
        <a:buFont typeface="Arial" pitchFamily="34" charset="0"/>
        <a:buNone/>
        <a:defRPr sz="12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2pPr>
      <a:lvl3pPr marL="914400" indent="0" algn="l" defTabSz="914400" rtl="0" eaLnBrk="1" latinLnBrk="0" hangingPunct="1">
        <a:spcBef>
          <a:spcPct val="20000"/>
        </a:spcBef>
        <a:buFont typeface="Arial" pitchFamily="34" charset="0"/>
        <a:buNone/>
        <a:defRPr sz="11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3pPr>
      <a:lvl4pPr marL="1371600" indent="0" algn="l" defTabSz="914400" rtl="0" eaLnBrk="1" latinLnBrk="0" hangingPunct="1">
        <a:spcBef>
          <a:spcPct val="20000"/>
        </a:spcBef>
        <a:buFont typeface="Arial" pitchFamily="34" charset="0"/>
        <a:buNone/>
        <a:defRPr sz="105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4pPr>
      <a:lvl5pPr marL="1828800" indent="0" algn="l" defTabSz="914400" rtl="0" eaLnBrk="1" latinLnBrk="0" hangingPunct="1">
        <a:spcBef>
          <a:spcPct val="20000"/>
        </a:spcBef>
        <a:buFont typeface="Arial" pitchFamily="34" charset="0"/>
        <a:buNone/>
        <a:defRPr sz="105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A31C46E-BEF1-48B5-8B3E-3DB8EA2B178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96100" y="1029818"/>
            <a:ext cx="1675389" cy="2142483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F5C2332-5309-4435-B45C-F923A7250E5A}"/>
              </a:ext>
            </a:extLst>
          </p:cNvPr>
          <p:cNvSpPr/>
          <p:nvPr/>
        </p:nvSpPr>
        <p:spPr>
          <a:xfrm>
            <a:off x="557517" y="2693885"/>
            <a:ext cx="6028102" cy="28241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1391" y="2690077"/>
            <a:ext cx="5895653" cy="296592"/>
          </a:xfrm>
        </p:spPr>
        <p:txBody>
          <a:bodyPr>
            <a:normAutofit/>
          </a:bodyPr>
          <a:lstStyle/>
          <a:p>
            <a:r>
              <a:rPr lang="ru-R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Дата начала: 01 </a:t>
            </a:r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ноября 2018                        </a:t>
            </a:r>
            <a:r>
              <a:rPr lang="ru-R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Дата окончания: 31 декабря 2024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7" b="7564"/>
          <a:stretch/>
        </p:blipFill>
        <p:spPr>
          <a:xfrm>
            <a:off x="108490" y="4975934"/>
            <a:ext cx="8964488" cy="1882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557515" y="1311383"/>
            <a:ext cx="6683109" cy="95160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 реализации регионального проекта «Поддержка семей, имеющих детей»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-364269" y="243962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11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DF5C2332-5309-4435-B45C-F923A7250E5A}"/>
              </a:ext>
            </a:extLst>
          </p:cNvPr>
          <p:cNvSpPr/>
          <p:nvPr/>
        </p:nvSpPr>
        <p:spPr>
          <a:xfrm>
            <a:off x="519416" y="3237654"/>
            <a:ext cx="7938783" cy="142959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дзаголовок 2"/>
          <p:cNvSpPr txBox="1">
            <a:spLocks/>
          </p:cNvSpPr>
          <p:nvPr/>
        </p:nvSpPr>
        <p:spPr>
          <a:xfrm>
            <a:off x="557515" y="3223476"/>
            <a:ext cx="7900683" cy="14342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50" kern="12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50" kern="12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008000" algn="just">
              <a:lnSpc>
                <a:spcPct val="106000"/>
              </a:lnSpc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проекта: создание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условий для повышения компетентности родителей обучающихся в вопросах образования и воспитания, в том числе для раннего развития детей в возрасте до трех лет, путем предоставления услуг психолого-педагогической, методической и консультативной помощи родителям (законным представителям) детей, а также гражданам, желающим принять на воспитание детей, оставшихся без попечения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родителей.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9122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916024"/>
            <a:ext cx="451530" cy="133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4653136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23" name="Заголовок 1">
            <a:extLst>
              <a:ext uri="{FF2B5EF4-FFF2-40B4-BE49-F238E27FC236}">
                <a16:creationId xmlns=""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5838086" y="167151"/>
            <a:ext cx="2734970" cy="28209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r"/>
            <a:r>
              <a:rPr lang="ru-RU" sz="1200" b="1" i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Поддержка семей, имеющих детей</a:t>
            </a:r>
            <a:endParaRPr lang="ru-RU" sz="12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12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-396552" y="134834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25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3154398" y="511839"/>
            <a:ext cx="2861461" cy="37247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18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КООРДИНАТОРЫ ПРОЕКТА</a:t>
            </a:r>
            <a:endParaRPr lang="ru-RU" sz="18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18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11534" y="1097437"/>
            <a:ext cx="3600000" cy="471190"/>
          </a:xfrm>
          <a:prstGeom prst="roundRect">
            <a:avLst/>
          </a:prstGeom>
          <a:solidFill>
            <a:srgbClr val="4F81BD"/>
          </a:solidFill>
          <a:ln>
            <a:solidFill>
              <a:srgbClr val="E9ED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300" b="1" dirty="0" smtClean="0">
                <a:solidFill>
                  <a:srgbClr val="FFFFFF"/>
                </a:solidFill>
              </a:rPr>
              <a:t>Министерство образования и молодежной политики Камчатского края</a:t>
            </a:r>
            <a:endParaRPr lang="ru-RU" sz="1300" b="1" dirty="0">
              <a:solidFill>
                <a:srgbClr val="FFFFFF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815236" y="1106228"/>
            <a:ext cx="3600000" cy="471191"/>
          </a:xfrm>
          <a:prstGeom prst="roundRect">
            <a:avLst/>
          </a:prstGeom>
          <a:solidFill>
            <a:srgbClr val="4F81BD"/>
          </a:solidFill>
          <a:ln>
            <a:solidFill>
              <a:srgbClr val="E9ED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300" b="1" dirty="0" smtClean="0">
                <a:solidFill>
                  <a:srgbClr val="FFFFFF"/>
                </a:solidFill>
              </a:rPr>
              <a:t>Камчатский институт </a:t>
            </a:r>
          </a:p>
          <a:p>
            <a:pPr algn="ctr"/>
            <a:r>
              <a:rPr lang="ru-RU" sz="1300" b="1" dirty="0" smtClean="0">
                <a:solidFill>
                  <a:srgbClr val="FFFFFF"/>
                </a:solidFill>
              </a:rPr>
              <a:t>развития образования</a:t>
            </a:r>
            <a:endParaRPr lang="ru-RU" sz="1300" b="1" dirty="0">
              <a:solidFill>
                <a:srgbClr val="FFFFFF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64635" y="2047614"/>
            <a:ext cx="1669630" cy="288000"/>
          </a:xfrm>
          <a:prstGeom prst="roundRect">
            <a:avLst/>
          </a:prstGeom>
          <a:solidFill>
            <a:srgbClr val="4F81BD"/>
          </a:solidFill>
          <a:ln>
            <a:solidFill>
              <a:srgbClr val="E9ED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400" b="1" dirty="0" smtClean="0">
                <a:solidFill>
                  <a:srgbClr val="FFFFFF"/>
                </a:solidFill>
              </a:rPr>
              <a:t>Муниципалитеты</a:t>
            </a:r>
            <a:endParaRPr lang="ru-RU" sz="1400" b="1" dirty="0">
              <a:solidFill>
                <a:srgbClr val="FFFFFF"/>
              </a:solidFill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=""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708112" y="1541325"/>
            <a:ext cx="3603422" cy="5627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1200" b="1" dirty="0">
                <a:solidFill>
                  <a:schemeClr val="tx1"/>
                </a:solidFill>
                <a:latin typeface="+mn-lt"/>
              </a:rPr>
              <a:t>Нифонтова Тамара </a:t>
            </a:r>
            <a:r>
              <a:rPr lang="ru-RU" sz="1200" b="1" dirty="0" smtClean="0">
                <a:solidFill>
                  <a:schemeClr val="tx1"/>
                </a:solidFill>
                <a:latin typeface="+mn-lt"/>
              </a:rPr>
              <a:t>Васильевна,</a:t>
            </a:r>
            <a:endParaRPr lang="ru-RU" sz="1200" b="1" dirty="0">
              <a:solidFill>
                <a:schemeClr val="tx1"/>
              </a:solidFill>
              <a:latin typeface="+mn-lt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+mn-lt"/>
              </a:rPr>
              <a:t>главный специалист-эксперт 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+mn-lt"/>
              </a:rPr>
              <a:t>отдела </a:t>
            </a:r>
            <a:r>
              <a:rPr lang="ru-RU" sz="1200" dirty="0">
                <a:solidFill>
                  <a:schemeClr val="tx1"/>
                </a:solidFill>
                <a:latin typeface="+mn-lt"/>
              </a:rPr>
              <a:t>защиты </a:t>
            </a:r>
            <a:r>
              <a:rPr lang="ru-RU" sz="1200" dirty="0" smtClean="0">
                <a:solidFill>
                  <a:schemeClr val="tx1"/>
                </a:solidFill>
                <a:latin typeface="+mn-lt"/>
              </a:rPr>
              <a:t>прав </a:t>
            </a:r>
            <a:r>
              <a:rPr lang="ru-RU" sz="1200" dirty="0">
                <a:solidFill>
                  <a:schemeClr val="tx1"/>
                </a:solidFill>
                <a:latin typeface="+mn-lt"/>
              </a:rPr>
              <a:t>детства</a:t>
            </a:r>
            <a:br>
              <a:rPr lang="ru-RU" sz="1200" dirty="0">
                <a:solidFill>
                  <a:schemeClr val="tx1"/>
                </a:solidFill>
                <a:latin typeface="+mn-lt"/>
              </a:rPr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endParaRPr lang="ru-RU" sz="18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Заголовок 1">
            <a:extLst>
              <a:ext uri="{FF2B5EF4-FFF2-40B4-BE49-F238E27FC236}">
                <a16:creationId xmlns=""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4777235" y="1550242"/>
            <a:ext cx="3638001" cy="69778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+mn-lt"/>
              </a:rPr>
              <a:t>Поддубная Светлана Владимировна,</a:t>
            </a:r>
            <a:endParaRPr lang="ru-RU" sz="1200" b="1" dirty="0">
              <a:solidFill>
                <a:schemeClr val="tx1"/>
              </a:solidFill>
              <a:latin typeface="+mn-lt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+mn-lt"/>
              </a:rPr>
              <a:t>старший методист отдела сопровождения проектов 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+mn-lt"/>
              </a:rPr>
              <a:t>и программ в области образования</a:t>
            </a:r>
            <a:r>
              <a:rPr lang="ru-RU" sz="1200" dirty="0">
                <a:latin typeface="+mn-lt"/>
              </a:rPr>
              <a:t/>
            </a:r>
            <a:br>
              <a:rPr lang="ru-RU" sz="1200" dirty="0">
                <a:latin typeface="+mn-lt"/>
              </a:rPr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endParaRPr lang="ru-RU" sz="18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118603"/>
              </p:ext>
            </p:extLst>
          </p:nvPr>
        </p:nvGraphicFramePr>
        <p:xfrm>
          <a:off x="263770" y="2426120"/>
          <a:ext cx="8625252" cy="4310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0538"/>
                <a:gridCol w="1320077"/>
                <a:gridCol w="5634637"/>
              </a:tblGrid>
              <a:tr h="2456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400" dirty="0" smtClean="0">
                          <a:effectLst/>
                        </a:rPr>
                        <a:t>ПКГО</a:t>
                      </a:r>
                      <a:endParaRPr lang="ru-RU" sz="1200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4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Федорова </a:t>
                      </a:r>
                      <a:r>
                        <a:rPr lang="ru-RU" sz="1200" b="1" kern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Ю.А.</a:t>
                      </a:r>
                      <a:endParaRPr lang="ru-RU" sz="1200" b="1" kern="14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121" marR="46121" marT="0" marB="0" anchor="ctr"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4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и.о</a:t>
                      </a:r>
                      <a:r>
                        <a:rPr lang="ru-RU" sz="1200" b="0" kern="14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начальника отдела опеки и </a:t>
                      </a:r>
                      <a:r>
                        <a:rPr lang="ru-RU" sz="1200" b="0" kern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попечительства</a:t>
                      </a:r>
                      <a:endParaRPr lang="ru-RU" sz="1200" b="0" kern="14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121" marR="46121" marT="0" marB="0" anchor="ctr"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885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 err="1">
                          <a:effectLst/>
                        </a:rPr>
                        <a:t>Вилючинский</a:t>
                      </a:r>
                      <a:r>
                        <a:rPr lang="ru-RU" sz="1200" kern="1400" dirty="0">
                          <a:effectLst/>
                        </a:rPr>
                        <a:t> ГО</a:t>
                      </a:r>
                      <a:endParaRPr lang="ru-RU" sz="1200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400" dirty="0">
                          <a:effectLst/>
                        </a:rPr>
                        <a:t>Суслова </a:t>
                      </a:r>
                      <a:r>
                        <a:rPr lang="ru-RU" sz="1200" b="1" kern="1400" dirty="0" smtClean="0">
                          <a:effectLst/>
                        </a:rPr>
                        <a:t>Н.Н.</a:t>
                      </a:r>
                      <a:endParaRPr lang="ru-RU" sz="1200" b="1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>
                          <a:effectLst/>
                        </a:rPr>
                        <a:t>ведущий консультант отдела образования администрации </a:t>
                      </a:r>
                      <a:r>
                        <a:rPr lang="ru-RU" sz="1200" kern="1400" dirty="0" err="1">
                          <a:effectLst/>
                        </a:rPr>
                        <a:t>Вилючинского</a:t>
                      </a:r>
                      <a:r>
                        <a:rPr lang="ru-RU" sz="1200" kern="1400" dirty="0">
                          <a:effectLst/>
                        </a:rPr>
                        <a:t> ГО</a:t>
                      </a:r>
                      <a:endParaRPr lang="ru-RU" sz="1200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88514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 err="1">
                          <a:effectLst/>
                        </a:rPr>
                        <a:t>Елизовский</a:t>
                      </a:r>
                      <a:r>
                        <a:rPr lang="ru-RU" sz="1200" kern="1400" dirty="0">
                          <a:effectLst/>
                        </a:rPr>
                        <a:t> МР</a:t>
                      </a:r>
                      <a:endParaRPr lang="ru-RU" sz="1200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400" dirty="0" err="1">
                          <a:effectLst/>
                        </a:rPr>
                        <a:t>Ярмак</a:t>
                      </a:r>
                      <a:r>
                        <a:rPr lang="ru-RU" sz="1200" b="1" kern="1400" dirty="0">
                          <a:effectLst/>
                        </a:rPr>
                        <a:t> </a:t>
                      </a:r>
                      <a:r>
                        <a:rPr lang="ru-RU" sz="1200" b="1" kern="1400" dirty="0" smtClean="0">
                          <a:effectLst/>
                        </a:rPr>
                        <a:t>Н.А.</a:t>
                      </a:r>
                      <a:endParaRPr lang="ru-RU" sz="1200" b="1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>
                          <a:effectLst/>
                        </a:rPr>
                        <a:t>консультант отдела общего образования Управления образования </a:t>
                      </a:r>
                      <a:r>
                        <a:rPr lang="ru-RU" sz="1200" kern="1400" dirty="0" err="1">
                          <a:effectLst/>
                        </a:rPr>
                        <a:t>Елизовского</a:t>
                      </a:r>
                      <a:r>
                        <a:rPr lang="ru-RU" sz="1200" kern="1400" dirty="0">
                          <a:effectLst/>
                        </a:rPr>
                        <a:t> МР</a:t>
                      </a:r>
                      <a:endParaRPr lang="ru-RU" sz="1200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</a:tr>
              <a:tr h="2410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400" dirty="0" err="1">
                          <a:effectLst/>
                        </a:rPr>
                        <a:t>Шумская</a:t>
                      </a:r>
                      <a:r>
                        <a:rPr lang="ru-RU" sz="1200" b="1" kern="1400" dirty="0">
                          <a:effectLst/>
                        </a:rPr>
                        <a:t> </a:t>
                      </a:r>
                      <a:r>
                        <a:rPr lang="ru-RU" sz="1200" b="1" kern="1400" dirty="0" smtClean="0">
                          <a:effectLst/>
                        </a:rPr>
                        <a:t>Н.Н.</a:t>
                      </a:r>
                      <a:endParaRPr lang="ru-RU" sz="1200" b="1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 smtClean="0">
                          <a:effectLst/>
                        </a:rPr>
                        <a:t>начальник </a:t>
                      </a:r>
                      <a:r>
                        <a:rPr lang="ru-RU" sz="1200" kern="1400" dirty="0">
                          <a:effectLst/>
                        </a:rPr>
                        <a:t>отдела опеки, попечительства и охраны прав </a:t>
                      </a:r>
                      <a:r>
                        <a:rPr lang="ru-RU" sz="1200" kern="1400" dirty="0" smtClean="0">
                          <a:effectLst/>
                        </a:rPr>
                        <a:t>несовершеннолетних</a:t>
                      </a:r>
                      <a:endParaRPr lang="ru-RU" sz="1200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</a:tr>
              <a:tr h="4374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 err="1">
                          <a:effectLst/>
                        </a:rPr>
                        <a:t>Карагинский</a:t>
                      </a:r>
                      <a:r>
                        <a:rPr lang="ru-RU" sz="1200" kern="1400" dirty="0">
                          <a:effectLst/>
                        </a:rPr>
                        <a:t> МР</a:t>
                      </a:r>
                      <a:endParaRPr lang="ru-RU" sz="1200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400" dirty="0" err="1">
                          <a:effectLst/>
                        </a:rPr>
                        <a:t>Плешивенко</a:t>
                      </a:r>
                      <a:r>
                        <a:rPr lang="ru-RU" sz="1200" b="1" kern="1400" dirty="0">
                          <a:effectLst/>
                        </a:rPr>
                        <a:t> </a:t>
                      </a:r>
                      <a:r>
                        <a:rPr lang="ru-RU" sz="1200" b="1" kern="1400" dirty="0" smtClean="0">
                          <a:effectLst/>
                        </a:rPr>
                        <a:t>Н.Н.</a:t>
                      </a:r>
                      <a:endParaRPr lang="ru-RU" sz="1200" b="1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>
                          <a:effectLst/>
                        </a:rPr>
                        <a:t>специалист МКУ Управления </a:t>
                      </a:r>
                      <a:r>
                        <a:rPr lang="ru-RU" sz="1200" kern="1400" dirty="0" smtClean="0">
                          <a:effectLst/>
                        </a:rPr>
                        <a:t>образования, главный </a:t>
                      </a:r>
                      <a:r>
                        <a:rPr lang="ru-RU" sz="1200" kern="1400" dirty="0">
                          <a:effectLst/>
                        </a:rPr>
                        <a:t>специалист сектора опеки </a:t>
                      </a:r>
                      <a:endParaRPr lang="ru-RU" sz="1200" kern="1400" dirty="0" smtClean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 smtClean="0">
                          <a:effectLst/>
                        </a:rPr>
                        <a:t>и </a:t>
                      </a:r>
                      <a:r>
                        <a:rPr lang="ru-RU" sz="1200" kern="1400" dirty="0">
                          <a:effectLst/>
                        </a:rPr>
                        <a:t>попечительства несовершеннолетних и </a:t>
                      </a:r>
                      <a:r>
                        <a:rPr lang="ru-RU" sz="1200" kern="1400" dirty="0" smtClean="0">
                          <a:effectLst/>
                        </a:rPr>
                        <a:t>совершеннолетних</a:t>
                      </a:r>
                      <a:endParaRPr lang="ru-RU" sz="1200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</a:tr>
              <a:tr h="4154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 err="1">
                          <a:effectLst/>
                        </a:rPr>
                        <a:t>Усть</a:t>
                      </a:r>
                      <a:r>
                        <a:rPr lang="ru-RU" sz="1200" kern="1400" dirty="0">
                          <a:effectLst/>
                        </a:rPr>
                        <a:t>-Камчатский МР</a:t>
                      </a:r>
                      <a:endParaRPr lang="ru-RU" sz="1200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400" dirty="0">
                          <a:effectLst/>
                        </a:rPr>
                        <a:t>Рамазанова </a:t>
                      </a:r>
                      <a:r>
                        <a:rPr lang="ru-RU" sz="1200" b="1" kern="1400" dirty="0" smtClean="0">
                          <a:effectLst/>
                        </a:rPr>
                        <a:t>Ю.В.</a:t>
                      </a:r>
                      <a:endParaRPr lang="ru-RU" sz="1200" b="1" kern="14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121" marR="4612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 smtClean="0">
                          <a:effectLst/>
                        </a:rPr>
                        <a:t>главный </a:t>
                      </a:r>
                      <a:r>
                        <a:rPr lang="ru-RU" sz="1200" kern="1400" dirty="0">
                          <a:effectLst/>
                        </a:rPr>
                        <a:t>специалист-эксперт отдела опеки, попечительства и защиты прав несовершеннолетних </a:t>
                      </a:r>
                      <a:endParaRPr lang="ru-RU" sz="1200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</a:tr>
              <a:tr h="4327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 err="1">
                          <a:effectLst/>
                        </a:rPr>
                        <a:t>Усть</a:t>
                      </a:r>
                      <a:r>
                        <a:rPr lang="ru-RU" sz="1200" kern="1400" dirty="0">
                          <a:effectLst/>
                        </a:rPr>
                        <a:t>-Большерецкий МР</a:t>
                      </a:r>
                      <a:endParaRPr lang="ru-RU" sz="1200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400" dirty="0">
                          <a:effectLst/>
                        </a:rPr>
                        <a:t>Лунева </a:t>
                      </a:r>
                      <a:r>
                        <a:rPr lang="ru-RU" sz="1200" b="1" kern="1400" dirty="0" smtClean="0">
                          <a:effectLst/>
                        </a:rPr>
                        <a:t>О.А.</a:t>
                      </a:r>
                      <a:endParaRPr lang="ru-RU" sz="1200" b="1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>
                          <a:effectLst/>
                        </a:rPr>
                        <a:t>консультант отдела воспитания и доп. образования детей, опеки и попечительства над несовершеннолетними</a:t>
                      </a:r>
                      <a:endParaRPr lang="ru-RU" sz="1200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</a:tr>
              <a:tr h="2009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 err="1">
                          <a:effectLst/>
                        </a:rPr>
                        <a:t>Тигильский</a:t>
                      </a:r>
                      <a:r>
                        <a:rPr lang="ru-RU" sz="1200" kern="1400" dirty="0">
                          <a:effectLst/>
                        </a:rPr>
                        <a:t> МР</a:t>
                      </a:r>
                      <a:endParaRPr lang="ru-RU" sz="1200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400" dirty="0" err="1">
                          <a:effectLst/>
                        </a:rPr>
                        <a:t>Майнагашева</a:t>
                      </a:r>
                      <a:r>
                        <a:rPr lang="ru-RU" sz="1200" b="1" kern="1400" dirty="0">
                          <a:effectLst/>
                        </a:rPr>
                        <a:t> </a:t>
                      </a:r>
                      <a:r>
                        <a:rPr lang="ru-RU" sz="1200" b="1" kern="1400" dirty="0" smtClean="0">
                          <a:effectLst/>
                        </a:rPr>
                        <a:t>А.П.</a:t>
                      </a:r>
                      <a:endParaRPr lang="ru-RU" sz="1200" b="1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>
                          <a:effectLst/>
                        </a:rPr>
                        <a:t>ведущий специалист Управления образования</a:t>
                      </a:r>
                      <a:endParaRPr lang="ru-RU" sz="1200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</a:tr>
              <a:tr h="2196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>
                          <a:effectLst/>
                        </a:rPr>
                        <a:t>Соболевский МР</a:t>
                      </a:r>
                      <a:endParaRPr lang="ru-RU" sz="1200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400" dirty="0" err="1">
                          <a:effectLst/>
                        </a:rPr>
                        <a:t>Коллегова</a:t>
                      </a:r>
                      <a:r>
                        <a:rPr lang="ru-RU" sz="1200" b="1" kern="1400" dirty="0">
                          <a:effectLst/>
                        </a:rPr>
                        <a:t> </a:t>
                      </a:r>
                      <a:r>
                        <a:rPr lang="ru-RU" sz="1200" b="1" kern="1400" dirty="0" smtClean="0">
                          <a:effectLst/>
                        </a:rPr>
                        <a:t>А.Г.</a:t>
                      </a:r>
                      <a:endParaRPr lang="ru-RU" sz="1200" b="1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>
                          <a:effectLst/>
                        </a:rPr>
                        <a:t>начальник отдела по образовательным вопросам, молодежной политики и спорту</a:t>
                      </a:r>
                      <a:endParaRPr lang="ru-RU" sz="1200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</a:tr>
              <a:tr h="2009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 err="1">
                          <a:effectLst/>
                        </a:rPr>
                        <a:t>Пенжинский</a:t>
                      </a:r>
                      <a:r>
                        <a:rPr lang="ru-RU" sz="1200" kern="1400" dirty="0">
                          <a:effectLst/>
                        </a:rPr>
                        <a:t> МР</a:t>
                      </a:r>
                      <a:endParaRPr lang="ru-RU" sz="1200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400" dirty="0" err="1">
                          <a:effectLst/>
                        </a:rPr>
                        <a:t>Ускова</a:t>
                      </a:r>
                      <a:r>
                        <a:rPr lang="ru-RU" sz="1200" b="1" kern="1400" dirty="0">
                          <a:effectLst/>
                        </a:rPr>
                        <a:t> </a:t>
                      </a:r>
                      <a:r>
                        <a:rPr lang="ru-RU" sz="1200" b="1" kern="1400" dirty="0" smtClean="0">
                          <a:effectLst/>
                        </a:rPr>
                        <a:t>А.А.</a:t>
                      </a:r>
                      <a:endParaRPr lang="ru-RU" sz="1200" b="1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>
                          <a:effectLst/>
                        </a:rPr>
                        <a:t>гл. специалист-эксперт по опеке и попечительству детей</a:t>
                      </a:r>
                      <a:endParaRPr lang="ru-RU" sz="1200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</a:tr>
              <a:tr h="2338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 err="1">
                          <a:effectLst/>
                        </a:rPr>
                        <a:t>Олюторский</a:t>
                      </a:r>
                      <a:r>
                        <a:rPr lang="ru-RU" sz="1200" kern="1400" dirty="0">
                          <a:effectLst/>
                        </a:rPr>
                        <a:t> МР</a:t>
                      </a:r>
                      <a:endParaRPr lang="ru-RU" sz="1200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400" dirty="0" err="1">
                          <a:effectLst/>
                        </a:rPr>
                        <a:t>Кангина</a:t>
                      </a:r>
                      <a:r>
                        <a:rPr lang="ru-RU" sz="1200" b="1" kern="1400" dirty="0">
                          <a:effectLst/>
                        </a:rPr>
                        <a:t> </a:t>
                      </a:r>
                      <a:r>
                        <a:rPr lang="ru-RU" sz="1200" b="1" kern="1400" dirty="0" smtClean="0">
                          <a:effectLst/>
                        </a:rPr>
                        <a:t>О.Ю.</a:t>
                      </a:r>
                      <a:endParaRPr lang="ru-RU" sz="1200" b="1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>
                          <a:effectLst/>
                        </a:rPr>
                        <a:t>консультант по опеке и попечительству несовершеннолетних </a:t>
                      </a:r>
                      <a:endParaRPr lang="ru-RU" sz="1200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</a:tr>
              <a:tr h="164984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 err="1">
                          <a:effectLst/>
                        </a:rPr>
                        <a:t>Мильковский</a:t>
                      </a:r>
                      <a:r>
                        <a:rPr lang="ru-RU" sz="1200" kern="1400" dirty="0">
                          <a:effectLst/>
                        </a:rPr>
                        <a:t> МР </a:t>
                      </a:r>
                      <a:endParaRPr lang="ru-RU" sz="1200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400" dirty="0">
                          <a:effectLst/>
                        </a:rPr>
                        <a:t>Проценко </a:t>
                      </a:r>
                      <a:r>
                        <a:rPr lang="ru-RU" sz="1200" b="1" kern="1400" dirty="0" smtClean="0">
                          <a:effectLst/>
                        </a:rPr>
                        <a:t>Н.А.</a:t>
                      </a:r>
                      <a:endParaRPr lang="ru-RU" sz="1200" b="1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>
                          <a:effectLst/>
                        </a:rPr>
                        <a:t>консультант Управления образования </a:t>
                      </a:r>
                      <a:r>
                        <a:rPr lang="ru-RU" sz="1200" kern="14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администрации</a:t>
                      </a:r>
                      <a:r>
                        <a:rPr lang="ru-RU" sz="1200" kern="1400" dirty="0">
                          <a:effectLst/>
                        </a:rPr>
                        <a:t> </a:t>
                      </a:r>
                      <a:r>
                        <a:rPr lang="ru-RU" sz="1200" kern="1400" dirty="0" err="1">
                          <a:effectLst/>
                        </a:rPr>
                        <a:t>Мильковского</a:t>
                      </a:r>
                      <a:r>
                        <a:rPr lang="ru-RU" sz="1200" kern="1400" dirty="0">
                          <a:effectLst/>
                        </a:rPr>
                        <a:t> МР</a:t>
                      </a:r>
                      <a:endParaRPr lang="ru-RU" sz="1200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</a:tr>
              <a:tr h="2405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400" dirty="0" err="1">
                          <a:effectLst/>
                        </a:rPr>
                        <a:t>Кисиленко</a:t>
                      </a:r>
                      <a:r>
                        <a:rPr lang="ru-RU" sz="1200" b="1" kern="1400" dirty="0">
                          <a:effectLst/>
                        </a:rPr>
                        <a:t> </a:t>
                      </a:r>
                      <a:r>
                        <a:rPr lang="ru-RU" sz="1200" b="1" kern="1400" dirty="0" smtClean="0">
                          <a:effectLst/>
                        </a:rPr>
                        <a:t>Л.В.</a:t>
                      </a:r>
                      <a:endParaRPr lang="ru-RU" sz="1200" b="1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>
                          <a:effectLst/>
                        </a:rPr>
                        <a:t>ст. методист информационно-методического </a:t>
                      </a:r>
                      <a:r>
                        <a:rPr lang="ru-RU" sz="1200" kern="1400" dirty="0" smtClean="0">
                          <a:effectLst/>
                        </a:rPr>
                        <a:t>кабинета</a:t>
                      </a:r>
                      <a:endParaRPr lang="ru-RU" sz="1200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</a:tr>
              <a:tr h="2009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 err="1">
                          <a:effectLst/>
                        </a:rPr>
                        <a:t>Быстринский</a:t>
                      </a:r>
                      <a:r>
                        <a:rPr lang="ru-RU" sz="1200" kern="1400" dirty="0">
                          <a:effectLst/>
                        </a:rPr>
                        <a:t> МР</a:t>
                      </a:r>
                      <a:endParaRPr lang="ru-RU" sz="1200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400" dirty="0">
                          <a:effectLst/>
                        </a:rPr>
                        <a:t>Левин </a:t>
                      </a:r>
                      <a:r>
                        <a:rPr lang="ru-RU" sz="1200" b="1" kern="1400" dirty="0" smtClean="0">
                          <a:effectLst/>
                        </a:rPr>
                        <a:t>И.В.</a:t>
                      </a:r>
                      <a:endParaRPr lang="ru-RU" sz="1200" b="1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>
                          <a:effectLst/>
                        </a:rPr>
                        <a:t>консультант по опеке и попечительству</a:t>
                      </a:r>
                      <a:endParaRPr lang="ru-RU" sz="1200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</a:tr>
              <a:tr h="2009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 smtClean="0">
                          <a:effectLst/>
                        </a:rPr>
                        <a:t>Алеутский МР</a:t>
                      </a:r>
                      <a:endParaRPr lang="ru-RU" sz="1200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400" dirty="0">
                          <a:effectLst/>
                        </a:rPr>
                        <a:t>Фомина </a:t>
                      </a:r>
                      <a:r>
                        <a:rPr lang="ru-RU" sz="1200" b="1" kern="1400" dirty="0" smtClean="0">
                          <a:effectLst/>
                        </a:rPr>
                        <a:t>А.В.</a:t>
                      </a:r>
                      <a:endParaRPr lang="ru-RU" sz="1200" b="1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>
                          <a:effectLst/>
                        </a:rPr>
                        <a:t>консультант администрации АМР</a:t>
                      </a:r>
                      <a:endParaRPr lang="ru-RU" sz="1200" kern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121" marR="46121" marT="0" marB="0" anchor="ctr"/>
                </a:tc>
              </a:tr>
              <a:tr h="2009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4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пгт</a:t>
                      </a:r>
                      <a:r>
                        <a:rPr lang="ru-RU" sz="1200" b="1" kern="14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Палана</a:t>
                      </a:r>
                      <a:endParaRPr lang="ru-RU" sz="1200" b="1" kern="14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121" marR="4612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Толкачева А.А.</a:t>
                      </a:r>
                      <a:endParaRPr lang="ru-RU" sz="1200" b="1" kern="14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121" marR="4612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ведущий специалист отдела образования, социальной защиты культуры и спорта </a:t>
                      </a:r>
                      <a:endParaRPr lang="ru-RU" sz="1200" kern="14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121" marR="46121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47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916024"/>
            <a:ext cx="451530" cy="133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046" y="5584687"/>
            <a:ext cx="8095463" cy="1221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Заголовок 1">
            <a:extLst>
              <a:ext uri="{FF2B5EF4-FFF2-40B4-BE49-F238E27FC236}">
                <a16:creationId xmlns=""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5838086" y="167151"/>
            <a:ext cx="2734970" cy="28209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r"/>
            <a:r>
              <a:rPr lang="ru-RU" sz="1200" b="1" i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Поддержка семей, имеющих детей</a:t>
            </a:r>
            <a:endParaRPr lang="ru-RU" sz="12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12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-396552" y="134834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25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1652954" y="500937"/>
            <a:ext cx="4537785" cy="37247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18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РЕЗУЛЬТАТЫ И МЕРОПРИЯТИЯ ПРОЕКТА</a:t>
            </a:r>
            <a:endParaRPr lang="ru-RU" sz="18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18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=""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1796804" y="1187364"/>
            <a:ext cx="3944574" cy="209502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just"/>
            <a:r>
              <a:rPr lang="ru-RU" sz="1300" dirty="0" smtClean="0"/>
              <a:t>В крае внедрена целевая модель информационно-просветительской </a:t>
            </a:r>
            <a:r>
              <a:rPr lang="ru-RU" sz="1300" dirty="0"/>
              <a:t>поддержки </a:t>
            </a:r>
            <a:r>
              <a:rPr lang="ru-RU" sz="1300" dirty="0" smtClean="0"/>
              <a:t>родителей</a:t>
            </a:r>
            <a:r>
              <a:rPr lang="ru-RU" sz="1300" dirty="0"/>
              <a:t>, </a:t>
            </a:r>
            <a:r>
              <a:rPr lang="ru-RU" sz="1300" dirty="0" smtClean="0"/>
              <a:t>включающая </a:t>
            </a:r>
            <a:r>
              <a:rPr lang="ru-RU" sz="1300" dirty="0"/>
              <a:t>создание, в том числе в дошкольных образовательных и </a:t>
            </a:r>
            <a:r>
              <a:rPr lang="ru-RU" sz="1300" dirty="0" err="1" smtClean="0"/>
              <a:t>общеобразо-вательных</a:t>
            </a:r>
            <a:r>
              <a:rPr lang="ru-RU" sz="1300" dirty="0" smtClean="0"/>
              <a:t> </a:t>
            </a:r>
            <a:r>
              <a:rPr lang="ru-RU" sz="1300" dirty="0"/>
              <a:t>организациях, </a:t>
            </a:r>
            <a:r>
              <a:rPr lang="ru-RU" sz="1300" b="1" dirty="0">
                <a:solidFill>
                  <a:srgbClr val="00B0F0"/>
                </a:solidFill>
              </a:rPr>
              <a:t>консультационных центров</a:t>
            </a:r>
            <a:r>
              <a:rPr lang="ru-RU" sz="1300" dirty="0"/>
              <a:t>, </a:t>
            </a:r>
            <a:r>
              <a:rPr lang="ru-RU" sz="1300" dirty="0" smtClean="0"/>
              <a:t>обеспечивающих </a:t>
            </a:r>
            <a:r>
              <a:rPr lang="ru-RU" sz="1300" dirty="0"/>
              <a:t>получение </a:t>
            </a:r>
            <a:r>
              <a:rPr lang="ru-RU" sz="1300" b="1" dirty="0">
                <a:solidFill>
                  <a:srgbClr val="00B0F0"/>
                </a:solidFill>
              </a:rPr>
              <a:t>родителями</a:t>
            </a:r>
            <a:r>
              <a:rPr lang="ru-RU" sz="1300" dirty="0"/>
              <a:t> детей дошкольного возраста методической, </a:t>
            </a:r>
            <a:r>
              <a:rPr lang="ru-RU" sz="1300" dirty="0" smtClean="0"/>
              <a:t>психолого-педагогической</a:t>
            </a:r>
            <a:r>
              <a:rPr lang="ru-RU" sz="1300" dirty="0"/>
              <a:t>, в том числе диагностической и консультативной, помощи </a:t>
            </a:r>
            <a:r>
              <a:rPr lang="ru-RU" sz="1300" b="1" dirty="0">
                <a:solidFill>
                  <a:srgbClr val="00B0F0"/>
                </a:solidFill>
              </a:rPr>
              <a:t>на</a:t>
            </a:r>
            <a:r>
              <a:rPr lang="ru-RU" sz="1300" dirty="0">
                <a:solidFill>
                  <a:srgbClr val="00B0F0"/>
                </a:solidFill>
              </a:rPr>
              <a:t> </a:t>
            </a:r>
            <a:r>
              <a:rPr lang="ru-RU" sz="1300" b="1" dirty="0">
                <a:solidFill>
                  <a:srgbClr val="00B0F0"/>
                </a:solidFill>
              </a:rPr>
              <a:t>безвозмездной основе</a:t>
            </a:r>
            <a:r>
              <a:rPr lang="ru-RU" sz="1300" dirty="0" smtClean="0"/>
              <a:t>.</a:t>
            </a:r>
          </a:p>
          <a:p>
            <a:pPr algn="just"/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endParaRPr lang="ru-RU" sz="18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Заголовок 1">
            <a:extLst>
              <a:ext uri="{FF2B5EF4-FFF2-40B4-BE49-F238E27FC236}">
                <a16:creationId xmlns=""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5838086" y="1220810"/>
            <a:ext cx="2826460" cy="206157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just"/>
            <a:r>
              <a:rPr lang="ru-RU" sz="1300" dirty="0"/>
              <a:t>Оказано не менее </a:t>
            </a:r>
            <a:r>
              <a:rPr lang="ru-RU" sz="1300" b="1" dirty="0">
                <a:solidFill>
                  <a:srgbClr val="00B0F0"/>
                </a:solidFill>
              </a:rPr>
              <a:t>7,6 тыс. усл</a:t>
            </a:r>
            <a:r>
              <a:rPr lang="ru-RU" sz="1300" dirty="0">
                <a:solidFill>
                  <a:srgbClr val="00B0F0"/>
                </a:solidFill>
              </a:rPr>
              <a:t>уг </a:t>
            </a:r>
            <a:r>
              <a:rPr lang="ru-RU" sz="1300" dirty="0" smtClean="0"/>
              <a:t>психолого-педагогической, </a:t>
            </a:r>
            <a:r>
              <a:rPr lang="ru-RU" sz="1300" dirty="0" err="1" smtClean="0"/>
              <a:t>мето-дической</a:t>
            </a:r>
            <a:r>
              <a:rPr lang="ru-RU" sz="1300" dirty="0" smtClean="0"/>
              <a:t> </a:t>
            </a:r>
            <a:r>
              <a:rPr lang="ru-RU" sz="1300" dirty="0"/>
              <a:t>и консультативной </a:t>
            </a:r>
            <a:r>
              <a:rPr lang="ru-RU" sz="1300" dirty="0" smtClean="0"/>
              <a:t>помощи родителям (законным представителям) детей, </a:t>
            </a:r>
            <a:r>
              <a:rPr lang="ru-RU" sz="1300" dirty="0"/>
              <a:t>а также оказана поддержка гражданам, желающим принять на </a:t>
            </a:r>
            <a:r>
              <a:rPr lang="ru-RU" sz="1300" dirty="0" err="1" smtClean="0"/>
              <a:t>воспи-тание</a:t>
            </a:r>
            <a:r>
              <a:rPr lang="ru-RU" sz="1300" dirty="0" smtClean="0"/>
              <a:t> </a:t>
            </a:r>
            <a:r>
              <a:rPr lang="ru-RU" sz="1300" dirty="0"/>
              <a:t>в свои семьи детей, оставшихся без </a:t>
            </a:r>
            <a:r>
              <a:rPr lang="ru-RU" sz="1300" dirty="0" smtClean="0"/>
              <a:t>попечения родителей.</a:t>
            </a:r>
          </a:p>
          <a:p>
            <a:pPr algn="just"/>
            <a:r>
              <a:rPr lang="ru-RU" sz="1300" dirty="0"/>
              <a:t/>
            </a:r>
            <a:br>
              <a:rPr lang="ru-RU" sz="1300" dirty="0"/>
            </a:br>
            <a:endParaRPr lang="ru-RU" sz="1300" dirty="0" smtClean="0"/>
          </a:p>
          <a:p>
            <a:pPr algn="just"/>
            <a:endParaRPr lang="ru-RU" sz="18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Пятиугольник 1"/>
          <p:cNvSpPr/>
          <p:nvPr/>
        </p:nvSpPr>
        <p:spPr>
          <a:xfrm>
            <a:off x="141340" y="1626573"/>
            <a:ext cx="1511614" cy="1080000"/>
          </a:xfrm>
          <a:prstGeom prst="homePlate">
            <a:avLst/>
          </a:prstGeom>
          <a:solidFill>
            <a:srgbClr val="4F81BD"/>
          </a:solidFill>
          <a:ln>
            <a:solidFill>
              <a:srgbClr val="E9ED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FFFF"/>
                </a:solidFill>
              </a:rPr>
              <a:t>Основные результаты проекта </a:t>
            </a:r>
          </a:p>
          <a:p>
            <a:pPr algn="ctr"/>
            <a:r>
              <a:rPr lang="ru-RU" sz="1400" b="1" dirty="0" smtClean="0">
                <a:solidFill>
                  <a:srgbClr val="FFFFFF"/>
                </a:solidFill>
              </a:rPr>
              <a:t>к </a:t>
            </a:r>
            <a:r>
              <a:rPr lang="ru-RU" sz="1400" b="1" dirty="0">
                <a:solidFill>
                  <a:srgbClr val="FFFFFF"/>
                </a:solidFill>
              </a:rPr>
              <a:t>2024 </a:t>
            </a:r>
            <a:r>
              <a:rPr lang="ru-RU" sz="1400" dirty="0" smtClean="0"/>
              <a:t>г.</a:t>
            </a:r>
            <a:endParaRPr lang="ru-RU" sz="1400" dirty="0"/>
          </a:p>
        </p:txBody>
      </p:sp>
      <p:sp>
        <p:nvSpPr>
          <p:cNvPr id="6" name="Овал 5"/>
          <p:cNvSpPr/>
          <p:nvPr/>
        </p:nvSpPr>
        <p:spPr>
          <a:xfrm>
            <a:off x="8229600" y="6022731"/>
            <a:ext cx="703385" cy="685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ятиугольник 29"/>
          <p:cNvSpPr/>
          <p:nvPr/>
        </p:nvSpPr>
        <p:spPr>
          <a:xfrm>
            <a:off x="137274" y="4044467"/>
            <a:ext cx="1515680" cy="1080000"/>
          </a:xfrm>
          <a:prstGeom prst="homePlate">
            <a:avLst/>
          </a:prstGeom>
          <a:solidFill>
            <a:srgbClr val="4F81BD"/>
          </a:solidFill>
          <a:ln>
            <a:solidFill>
              <a:srgbClr val="E9ED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FFFF"/>
                </a:solidFill>
              </a:rPr>
              <a:t>Основные мероприятия проекта</a:t>
            </a:r>
            <a:endParaRPr 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41340" y="3455369"/>
            <a:ext cx="8523207" cy="0"/>
          </a:xfrm>
          <a:prstGeom prst="line">
            <a:avLst/>
          </a:prstGeom>
          <a:ln w="22225">
            <a:solidFill>
              <a:schemeClr val="tx2">
                <a:lumMod val="40000"/>
                <a:lumOff val="6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785338" y="1278475"/>
            <a:ext cx="0" cy="2003911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Группа 43"/>
          <p:cNvGrpSpPr/>
          <p:nvPr/>
        </p:nvGrpSpPr>
        <p:grpSpPr>
          <a:xfrm>
            <a:off x="1747427" y="3634081"/>
            <a:ext cx="6948743" cy="2456116"/>
            <a:chOff x="1747427" y="3537369"/>
            <a:chExt cx="6948743" cy="2456116"/>
          </a:xfrm>
        </p:grpSpPr>
        <p:sp>
          <p:nvSpPr>
            <p:cNvPr id="31" name="Заголовок 1">
              <a:extLst>
                <a:ext uri="{FF2B5EF4-FFF2-40B4-BE49-F238E27FC236}">
                  <a16:creationId xmlns="" xmlns:a16="http://schemas.microsoft.com/office/drawing/2014/main" id="{71C9FD27-D63B-4934-B221-B340CD9687D9}"/>
                </a:ext>
              </a:extLst>
            </p:cNvPr>
            <p:cNvSpPr txBox="1">
              <a:spLocks/>
            </p:cNvSpPr>
            <p:nvPr/>
          </p:nvSpPr>
          <p:spPr>
            <a:xfrm>
              <a:off x="1973769" y="3537369"/>
              <a:ext cx="6722401" cy="2456116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defRPr>
              </a:lvl1pPr>
            </a:lstStyle>
            <a:p>
              <a:pPr>
                <a:lnSpc>
                  <a:spcPct val="114000"/>
                </a:lnSpc>
              </a:pPr>
              <a:r>
                <a:rPr lang="ru-RU" sz="1300" b="1" dirty="0" smtClean="0">
                  <a:solidFill>
                    <a:srgbClr val="0070C0"/>
                  </a:solidFill>
                </a:rPr>
                <a:t>Консультационные центры</a:t>
              </a:r>
              <a:r>
                <a:rPr lang="ru-RU" sz="1300" dirty="0" smtClean="0">
                  <a:solidFill>
                    <a:srgbClr val="0070C0"/>
                  </a:solidFill>
                </a:rPr>
                <a:t> </a:t>
              </a:r>
            </a:p>
            <a:p>
              <a:pPr>
                <a:lnSpc>
                  <a:spcPct val="114000"/>
                </a:lnSpc>
              </a:pPr>
              <a:r>
                <a:rPr lang="ru-RU" sz="1300" b="1" dirty="0" smtClean="0">
                  <a:solidFill>
                    <a:srgbClr val="0070C0"/>
                  </a:solidFill>
                </a:rPr>
                <a:t>Консультативная помощь </a:t>
              </a:r>
              <a:endParaRPr lang="ru-RU" sz="1300" dirty="0" smtClean="0">
                <a:solidFill>
                  <a:srgbClr val="0070C0"/>
                </a:solidFill>
              </a:endParaRPr>
            </a:p>
            <a:p>
              <a:pPr>
                <a:lnSpc>
                  <a:spcPct val="114000"/>
                </a:lnSpc>
              </a:pPr>
              <a:r>
                <a:rPr lang="ru-RU" sz="1300" b="1" dirty="0" smtClean="0">
                  <a:solidFill>
                    <a:srgbClr val="0070C0"/>
                  </a:solidFill>
                </a:rPr>
                <a:t>Повышение </a:t>
              </a:r>
              <a:r>
                <a:rPr lang="ru-RU" sz="1300" b="1" dirty="0">
                  <a:solidFill>
                    <a:srgbClr val="0070C0"/>
                  </a:solidFill>
                </a:rPr>
                <a:t>квалификации</a:t>
              </a:r>
              <a:r>
                <a:rPr lang="ru-RU" sz="1300" dirty="0">
                  <a:solidFill>
                    <a:srgbClr val="0070C0"/>
                  </a:solidFill>
                </a:rPr>
                <a:t> </a:t>
              </a:r>
              <a:endParaRPr lang="ru-RU" sz="1300" dirty="0" smtClean="0">
                <a:solidFill>
                  <a:srgbClr val="0070C0"/>
                </a:solidFill>
              </a:endParaRPr>
            </a:p>
            <a:p>
              <a:pPr marL="720000" indent="-285750">
                <a:lnSpc>
                  <a:spcPct val="114000"/>
                </a:lnSpc>
                <a:buFontTx/>
                <a:buChar char="-"/>
              </a:pPr>
              <a:r>
                <a:rPr lang="ru-RU" sz="1300" dirty="0" smtClean="0"/>
                <a:t>«</a:t>
              </a:r>
              <a:r>
                <a:rPr lang="ru-RU" sz="1300" dirty="0"/>
                <a:t>Нормативно-правовое сопровождение детей-сирот и детей, оставшихся без попечения родителей». </a:t>
              </a:r>
              <a:endParaRPr lang="ru-RU" sz="1300" dirty="0" smtClean="0"/>
            </a:p>
            <a:p>
              <a:pPr marL="720000" indent="-285750">
                <a:lnSpc>
                  <a:spcPct val="114000"/>
                </a:lnSpc>
                <a:buFontTx/>
                <a:buChar char="-"/>
              </a:pPr>
              <a:r>
                <a:rPr lang="ru-RU" sz="1300" dirty="0" smtClean="0"/>
                <a:t>«</a:t>
              </a:r>
              <a:r>
                <a:rPr lang="ru-RU" sz="1300" dirty="0"/>
                <a:t>Формирование ответственного и позитивного </a:t>
              </a:r>
              <a:r>
                <a:rPr lang="ru-RU" sz="1300" dirty="0" err="1"/>
                <a:t>родительства</a:t>
              </a:r>
              <a:r>
                <a:rPr lang="ru-RU" sz="1300" dirty="0"/>
                <a:t> в условиях образовательной организации».</a:t>
              </a:r>
            </a:p>
            <a:p>
              <a:pPr>
                <a:lnSpc>
                  <a:spcPct val="114000"/>
                </a:lnSpc>
              </a:pPr>
              <a:r>
                <a:rPr lang="ru-RU" sz="1300" b="1" dirty="0">
                  <a:solidFill>
                    <a:srgbClr val="0070C0"/>
                  </a:solidFill>
                </a:rPr>
                <a:t>Информационная кампания</a:t>
              </a:r>
              <a:r>
                <a:rPr lang="ru-RU" sz="1300" dirty="0">
                  <a:solidFill>
                    <a:srgbClr val="0070C0"/>
                  </a:solidFill>
                </a:rPr>
                <a:t> </a:t>
              </a:r>
              <a:endParaRPr lang="ru-RU" sz="1300" dirty="0" smtClean="0">
                <a:solidFill>
                  <a:srgbClr val="0070C0"/>
                </a:solidFill>
              </a:endParaRPr>
            </a:p>
            <a:p>
              <a:pPr>
                <a:lnSpc>
                  <a:spcPct val="114000"/>
                </a:lnSpc>
              </a:pPr>
              <a:r>
                <a:rPr lang="ru-RU" sz="1300" dirty="0" smtClean="0"/>
                <a:t>Обеспечение </a:t>
              </a:r>
              <a:r>
                <a:rPr lang="ru-RU" sz="1300" dirty="0"/>
                <a:t>функционирования </a:t>
              </a:r>
              <a:r>
                <a:rPr lang="ru-RU" sz="1300" b="1" dirty="0">
                  <a:solidFill>
                    <a:srgbClr val="0070C0"/>
                  </a:solidFill>
                </a:rPr>
                <a:t>«Школы приемных родителей»</a:t>
              </a:r>
              <a:r>
                <a:rPr lang="ru-RU" sz="1300" dirty="0"/>
                <a:t>, и </a:t>
              </a:r>
              <a:r>
                <a:rPr lang="ru-RU" sz="1300" b="1" dirty="0">
                  <a:solidFill>
                    <a:srgbClr val="0070C0"/>
                  </a:solidFill>
                </a:rPr>
                <a:t>«Клуба родные люди</a:t>
              </a:r>
              <a:r>
                <a:rPr lang="ru-RU" sz="1300" b="1" dirty="0" smtClean="0">
                  <a:solidFill>
                    <a:srgbClr val="0070C0"/>
                  </a:solidFill>
                </a:rPr>
                <a:t>»</a:t>
              </a:r>
              <a:r>
                <a:rPr lang="ru-RU" sz="1300" dirty="0"/>
                <a:t/>
              </a:r>
              <a:br>
                <a:rPr lang="ru-RU" sz="1300" dirty="0"/>
              </a:br>
              <a:endParaRPr lang="ru-RU" sz="1300" dirty="0" smtClean="0"/>
            </a:p>
            <a:p>
              <a:pPr algn="just"/>
              <a:endParaRPr lang="ru-RU" sz="18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grpSp>
          <p:nvGrpSpPr>
            <p:cNvPr id="43" name="Группа 42"/>
            <p:cNvGrpSpPr/>
            <p:nvPr/>
          </p:nvGrpSpPr>
          <p:grpSpPr>
            <a:xfrm>
              <a:off x="1747427" y="3654639"/>
              <a:ext cx="83728" cy="1930048"/>
              <a:chOff x="1747427" y="3707391"/>
              <a:chExt cx="83728" cy="1930048"/>
            </a:xfrm>
          </p:grpSpPr>
          <p:sp>
            <p:nvSpPr>
              <p:cNvPr id="33" name="Овал 32"/>
              <p:cNvSpPr/>
              <p:nvPr/>
            </p:nvSpPr>
            <p:spPr>
              <a:xfrm>
                <a:off x="1747427" y="3707391"/>
                <a:ext cx="72000" cy="72000"/>
              </a:xfrm>
              <a:prstGeom prst="ellipse">
                <a:avLst/>
              </a:prstGeom>
              <a:solidFill>
                <a:srgbClr val="009E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n>
                    <a:solidFill>
                      <a:srgbClr val="E9EDF4"/>
                    </a:solidFill>
                  </a:ln>
                </a:endParaRPr>
              </a:p>
            </p:txBody>
          </p:sp>
          <p:sp>
            <p:nvSpPr>
              <p:cNvPr id="34" name="Овал 33"/>
              <p:cNvSpPr/>
              <p:nvPr/>
            </p:nvSpPr>
            <p:spPr>
              <a:xfrm>
                <a:off x="1747427" y="3935983"/>
                <a:ext cx="72000" cy="72000"/>
              </a:xfrm>
              <a:prstGeom prst="ellipse">
                <a:avLst/>
              </a:prstGeom>
              <a:solidFill>
                <a:srgbClr val="009E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n>
                    <a:solidFill>
                      <a:srgbClr val="E9EDF4"/>
                    </a:solidFill>
                  </a:ln>
                </a:endParaRPr>
              </a:p>
            </p:txBody>
          </p:sp>
          <p:sp>
            <p:nvSpPr>
              <p:cNvPr id="35" name="Овал 34"/>
              <p:cNvSpPr/>
              <p:nvPr/>
            </p:nvSpPr>
            <p:spPr>
              <a:xfrm>
                <a:off x="1750363" y="5565439"/>
                <a:ext cx="72000" cy="72000"/>
              </a:xfrm>
              <a:prstGeom prst="ellipse">
                <a:avLst/>
              </a:prstGeom>
              <a:solidFill>
                <a:srgbClr val="009E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n>
                    <a:solidFill>
                      <a:srgbClr val="E9EDF4"/>
                    </a:solidFill>
                  </a:ln>
                </a:endParaRPr>
              </a:p>
            </p:txBody>
          </p:sp>
          <p:sp>
            <p:nvSpPr>
              <p:cNvPr id="36" name="Овал 35"/>
              <p:cNvSpPr/>
              <p:nvPr/>
            </p:nvSpPr>
            <p:spPr>
              <a:xfrm>
                <a:off x="1753299" y="5260655"/>
                <a:ext cx="72000" cy="72000"/>
              </a:xfrm>
              <a:prstGeom prst="ellipse">
                <a:avLst/>
              </a:prstGeom>
              <a:solidFill>
                <a:srgbClr val="009E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n>
                    <a:solidFill>
                      <a:srgbClr val="E9EDF4"/>
                    </a:solidFill>
                  </a:ln>
                </a:endParaRPr>
              </a:p>
            </p:txBody>
          </p:sp>
          <p:sp>
            <p:nvSpPr>
              <p:cNvPr id="42" name="Овал 41"/>
              <p:cNvSpPr/>
              <p:nvPr/>
            </p:nvSpPr>
            <p:spPr>
              <a:xfrm>
                <a:off x="1759155" y="4158719"/>
                <a:ext cx="72000" cy="72000"/>
              </a:xfrm>
              <a:prstGeom prst="ellipse">
                <a:avLst/>
              </a:prstGeom>
              <a:solidFill>
                <a:srgbClr val="009E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n>
                    <a:solidFill>
                      <a:srgbClr val="E9EDF4"/>
                    </a:solidFill>
                  </a:ln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2745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916024"/>
            <a:ext cx="451530" cy="133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949" y="5600700"/>
            <a:ext cx="8095463" cy="1257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Заголовок 1">
            <a:extLst>
              <a:ext uri="{FF2B5EF4-FFF2-40B4-BE49-F238E27FC236}">
                <a16:creationId xmlns=""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5838086" y="167151"/>
            <a:ext cx="2734970" cy="28209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r"/>
            <a:r>
              <a:rPr lang="ru-RU" sz="1200" b="1" i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Поддержка семей, имеющих детей</a:t>
            </a:r>
            <a:endParaRPr lang="ru-RU" sz="12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12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-396552" y="134834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25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292391" y="4157675"/>
            <a:ext cx="4215580" cy="37247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1800" b="1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УЧАСТИЕ В </a:t>
            </a:r>
            <a:r>
              <a:rPr lang="ru-RU" sz="18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ФЕДЕРАЛЬНЫХ КОНКУРСАХ</a:t>
            </a:r>
            <a:endParaRPr lang="ru-RU" sz="1800" b="1" dirty="0">
              <a:solidFill>
                <a:srgbClr val="0070C0"/>
              </a:solidFill>
              <a:latin typeface="+mn-lt"/>
              <a:ea typeface="+mn-ea"/>
              <a:cs typeface="+mn-cs"/>
            </a:endParaRPr>
          </a:p>
          <a:p>
            <a:endParaRPr lang="ru-RU" sz="18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229600" y="6022731"/>
            <a:ext cx="703385" cy="685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11151" y="1239695"/>
            <a:ext cx="847883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180000" algn="just">
              <a:buFont typeface="Arial" pitchFamily="34" charset="0"/>
              <a:buChar char="•"/>
            </a:pPr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родители детей дошкольного возраста, не посещающие детские сады</a:t>
            </a:r>
          </a:p>
          <a:p>
            <a:pPr marL="285750" indent="-180000" algn="just">
              <a:buFont typeface="Arial" pitchFamily="34" charset="0"/>
              <a:buChar char="•"/>
            </a:pPr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родители, чьи дети находятся на семейном обучении</a:t>
            </a:r>
          </a:p>
          <a:p>
            <a:pPr marL="285750" indent="-180000" algn="just">
              <a:buFont typeface="Arial" pitchFamily="34" charset="0"/>
              <a:buChar char="•"/>
            </a:pPr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родители детей с ОВЗ и инвалидностью, в первую очередь раннего возраста</a:t>
            </a:r>
          </a:p>
          <a:p>
            <a:pPr marL="285750" indent="-180000" algn="just">
              <a:buFont typeface="Arial" pitchFamily="34" charset="0"/>
              <a:buChar char="•"/>
            </a:pPr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родители, нуждающиеся в помощи при воспитании детей, имеющих различные проблемы в поведении, развитии, социализации</a:t>
            </a:r>
          </a:p>
          <a:p>
            <a:pPr marL="285750" indent="-180000" algn="just">
              <a:buFont typeface="Arial" pitchFamily="34" charset="0"/>
              <a:buChar char="•"/>
            </a:pPr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граждане, желающие принять на воспитание в свои семьи детей, оставшихся без попечения родителей</a:t>
            </a:r>
            <a:endParaRPr lang="ru-RU" sz="1300" dirty="0">
              <a:solidFill>
                <a:schemeClr val="accent1">
                  <a:lumMod val="75000"/>
                </a:schemeClr>
              </a:solidFill>
              <a:ea typeface="+mj-ea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46818" y="2484857"/>
            <a:ext cx="3933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Консультационные центры </a:t>
            </a: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на базе организаций дошкольного образования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35256" y="3204176"/>
            <a:ext cx="65084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КГАУ «Камчатский центр психолого-педагогической реабилитации и коррекции»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38049" y="3462189"/>
            <a:ext cx="699095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КГАУ «Камчатский ресурсный центр содействия развитию семейных форм устройства»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32252" y="2939959"/>
            <a:ext cx="70332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Региональный консультационный </a:t>
            </a: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центр на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базе КГОАУ «Центр образования «</a:t>
            </a: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Эврика»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41682" y="3722138"/>
            <a:ext cx="1846052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5750"/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Клуб «Родные люди»</a:t>
            </a:r>
            <a:endParaRPr lang="ru-RU" sz="1300" dirty="0">
              <a:solidFill>
                <a:schemeClr val="accent1">
                  <a:lumMod val="75000"/>
                </a:schemeClr>
              </a:solidFill>
              <a:ea typeface="+mj-ea"/>
              <a:cs typeface="Arial" panose="020B06040202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883772" y="3710247"/>
            <a:ext cx="233582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5750" algn="just"/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Школа приемных родителей</a:t>
            </a:r>
            <a:endParaRPr lang="ru-RU" sz="1300" dirty="0">
              <a:solidFill>
                <a:schemeClr val="accent1">
                  <a:lumMod val="75000"/>
                </a:schemeClr>
              </a:solidFill>
              <a:ea typeface="+mj-ea"/>
              <a:cs typeface="Arial" panose="020B0604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303939" y="2513432"/>
            <a:ext cx="46222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00B0F0"/>
                </a:solidFill>
              </a:rPr>
              <a:t>ПКГО, </a:t>
            </a:r>
            <a:r>
              <a:rPr lang="ru-RU" sz="1400" i="1" dirty="0" err="1" smtClean="0">
                <a:solidFill>
                  <a:srgbClr val="00B0F0"/>
                </a:solidFill>
              </a:rPr>
              <a:t>Елизовский</a:t>
            </a:r>
            <a:r>
              <a:rPr lang="ru-RU" sz="1400" i="1" dirty="0" smtClean="0">
                <a:solidFill>
                  <a:srgbClr val="00B0F0"/>
                </a:solidFill>
              </a:rPr>
              <a:t> МР, </a:t>
            </a:r>
            <a:r>
              <a:rPr lang="ru-RU" sz="1400" i="1" dirty="0" err="1" smtClean="0">
                <a:solidFill>
                  <a:srgbClr val="00B0F0"/>
                </a:solidFill>
              </a:rPr>
              <a:t>Вилючинский</a:t>
            </a:r>
            <a:r>
              <a:rPr lang="ru-RU" sz="1400" i="1" dirty="0" smtClean="0">
                <a:solidFill>
                  <a:srgbClr val="00B0F0"/>
                </a:solidFill>
              </a:rPr>
              <a:t> </a:t>
            </a:r>
            <a:r>
              <a:rPr lang="ru-RU" sz="1400" i="1" dirty="0" smtClean="0">
                <a:solidFill>
                  <a:srgbClr val="00B0F0"/>
                </a:solidFill>
              </a:rPr>
              <a:t>ГО, </a:t>
            </a:r>
            <a:r>
              <a:rPr lang="ru-RU" sz="1400" i="1" dirty="0" err="1" smtClean="0">
                <a:solidFill>
                  <a:srgbClr val="00B0F0"/>
                </a:solidFill>
              </a:rPr>
              <a:t>Мильковский</a:t>
            </a:r>
            <a:r>
              <a:rPr lang="ru-RU" sz="1400" i="1" dirty="0" smtClean="0">
                <a:solidFill>
                  <a:srgbClr val="00B0F0"/>
                </a:solidFill>
              </a:rPr>
              <a:t> МР</a:t>
            </a:r>
            <a:endParaRPr lang="ru-RU" sz="1400" i="1" dirty="0">
              <a:solidFill>
                <a:srgbClr val="00B0F0"/>
              </a:solidFill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141340" y="4021256"/>
            <a:ext cx="8648648" cy="0"/>
          </a:xfrm>
          <a:prstGeom prst="line">
            <a:avLst/>
          </a:prstGeom>
          <a:ln w="22225">
            <a:solidFill>
              <a:schemeClr val="tx2">
                <a:lumMod val="40000"/>
                <a:lumOff val="6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82958" y="4530151"/>
            <a:ext cx="442501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5750" algn="ctr"/>
            <a:r>
              <a:rPr lang="ru-RU" sz="1300" b="1" dirty="0" smtClean="0">
                <a:solidFill>
                  <a:srgbClr val="009ED6"/>
                </a:solidFill>
                <a:ea typeface="+mj-ea"/>
                <a:cs typeface="Arial" panose="020B0604020202020204" pitchFamily="34" charset="0"/>
              </a:rPr>
              <a:t>Федеральный проект </a:t>
            </a:r>
          </a:p>
          <a:p>
            <a:pPr marL="105750" algn="ctr"/>
            <a:r>
              <a:rPr lang="ru-RU" sz="1300" b="1" dirty="0" smtClean="0">
                <a:solidFill>
                  <a:srgbClr val="009ED6"/>
                </a:solidFill>
                <a:ea typeface="+mj-ea"/>
                <a:cs typeface="Arial" panose="020B0604020202020204" pitchFamily="34" charset="0"/>
              </a:rPr>
              <a:t>«Поддержка семей, имеющих детей»</a:t>
            </a:r>
          </a:p>
        </p:txBody>
      </p:sp>
      <p:sp>
        <p:nvSpPr>
          <p:cNvPr id="32" name="Заголовок 1">
            <a:extLst>
              <a:ext uri="{FF2B5EF4-FFF2-40B4-BE49-F238E27FC236}">
                <a16:creationId xmlns=""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1626634" y="500937"/>
            <a:ext cx="5552617" cy="37247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18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ОПЫТ РЕГИОНА. УЧАСТИЕ В КОНКУРСНЫХ ОТБОРАХ</a:t>
            </a:r>
            <a:endParaRPr lang="ru-RU" sz="18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18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747846" y="4071379"/>
            <a:ext cx="3916701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5750" algn="ctr"/>
            <a:r>
              <a:rPr lang="ru-RU" sz="1300" b="1" dirty="0" smtClean="0">
                <a:solidFill>
                  <a:srgbClr val="009ED6"/>
                </a:solidFill>
                <a:ea typeface="+mj-ea"/>
                <a:cs typeface="Arial" panose="020B0604020202020204" pitchFamily="34" charset="0"/>
              </a:rPr>
              <a:t>Ведомственная целевая программа </a:t>
            </a:r>
          </a:p>
          <a:p>
            <a:pPr marL="105750" algn="ctr"/>
            <a:r>
              <a:rPr lang="ru-RU" sz="1300" b="1" dirty="0" smtClean="0">
                <a:solidFill>
                  <a:srgbClr val="009ED6"/>
                </a:solidFill>
                <a:ea typeface="+mj-ea"/>
                <a:cs typeface="Arial" panose="020B0604020202020204" pitchFamily="34" charset="0"/>
              </a:rPr>
              <a:t>«Развитие </a:t>
            </a:r>
            <a:r>
              <a:rPr lang="ru-RU" sz="1300" b="1" dirty="0">
                <a:solidFill>
                  <a:srgbClr val="009ED6"/>
                </a:solidFill>
                <a:ea typeface="+mj-ea"/>
                <a:cs typeface="Arial" panose="020B0604020202020204" pitchFamily="34" charset="0"/>
              </a:rPr>
              <a:t>современных механизмов и технологий дошкольного и общего образования»</a:t>
            </a:r>
            <a:endParaRPr lang="ru-RU" sz="1300" b="1" dirty="0" smtClean="0">
              <a:solidFill>
                <a:srgbClr val="009ED6"/>
              </a:solidFill>
              <a:ea typeface="+mj-ea"/>
              <a:cs typeface="Arial" panose="020B06040202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92391" y="5022594"/>
            <a:ext cx="434994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5750" algn="just"/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Предоставление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грантов в форме субсидии из федерального бюджета юридическим лицам в целях оказания психолого-педагогической, методической и консультативной помощи гражданам, имеющим </a:t>
            </a:r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детей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4642339" y="4702332"/>
            <a:ext cx="4147649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5750" algn="just"/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Предоставление грантов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в форме субсидий на реализацию проектов, обеспечивающих создание инфраструктуры центров (служб) помощи родителям с детьми дошкольного возраста, в том числе от 0 до 3 лет, реализующих программы психолого-педагогической, диагностической, </a:t>
            </a:r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консультационной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помощи родителям с детьми дошкольного </a:t>
            </a:r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возраста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755432" y="1019736"/>
            <a:ext cx="16605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 smtClean="0">
                <a:solidFill>
                  <a:srgbClr val="00B0F0"/>
                </a:solidFill>
              </a:rPr>
              <a:t>Категории граждан</a:t>
            </a:r>
            <a:endParaRPr lang="ru-RU" sz="14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96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916024"/>
            <a:ext cx="451530" cy="133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949" y="5600700"/>
            <a:ext cx="8095463" cy="1257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Заголовок 1">
            <a:extLst>
              <a:ext uri="{FF2B5EF4-FFF2-40B4-BE49-F238E27FC236}">
                <a16:creationId xmlns=""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5838086" y="167151"/>
            <a:ext cx="2734970" cy="28209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r"/>
            <a:r>
              <a:rPr lang="ru-RU" sz="1200" b="1" i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Поддержка семей, имеющих детей</a:t>
            </a:r>
            <a:endParaRPr lang="ru-RU" sz="12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12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-396552" y="134834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25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sp>
        <p:nvSpPr>
          <p:cNvPr id="6" name="Овал 5"/>
          <p:cNvSpPr/>
          <p:nvPr/>
        </p:nvSpPr>
        <p:spPr>
          <a:xfrm>
            <a:off x="8229600" y="6022731"/>
            <a:ext cx="703385" cy="685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Заголовок 1">
            <a:extLst>
              <a:ext uri="{FF2B5EF4-FFF2-40B4-BE49-F238E27FC236}">
                <a16:creationId xmlns=""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847066" y="339191"/>
            <a:ext cx="7260346" cy="37247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18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ФЕДЕРАЛЬНЫЙ ПОРТАЛ </a:t>
            </a:r>
            <a:endParaRPr lang="ru-RU" sz="1800" b="1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ru-RU" sz="18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ИНФОРМАЦИОННО-ПРОСВЕТИТЕЛЬСКОЙ </a:t>
            </a:r>
            <a:r>
              <a:rPr lang="ru-RU" sz="18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ПОДДЕРЖКИ РОДИТЕЛЕЙ</a:t>
            </a:r>
          </a:p>
        </p:txBody>
      </p:sp>
      <p:pic>
        <p:nvPicPr>
          <p:cNvPr id="37" name="Picture 2" descr="C:\Users\poddubnaya-sv\Desktop\ФП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26" y="1409784"/>
            <a:ext cx="7184486" cy="3724436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616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4049</TotalTime>
  <Words>730</Words>
  <Application>Microsoft Office PowerPoint</Application>
  <PresentationFormat>Экран (4:3)</PresentationFormat>
  <Paragraphs>118</Paragraphs>
  <Slides>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Паспорт регионального проекта основных параметров реализации национального проекта «Образование» в /наименование субъекта РФ/</dc:title>
  <dc:creator>user</dc:creator>
  <cp:lastModifiedBy>Лобашевская Ирина Секпоновна</cp:lastModifiedBy>
  <cp:revision>295</cp:revision>
  <cp:lastPrinted>2019-06-19T04:54:06Z</cp:lastPrinted>
  <dcterms:created xsi:type="dcterms:W3CDTF">2018-11-16T09:12:54Z</dcterms:created>
  <dcterms:modified xsi:type="dcterms:W3CDTF">2019-06-20T03:48:42Z</dcterms:modified>
</cp:coreProperties>
</file>