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81" r:id="rId2"/>
    <p:sldId id="290" r:id="rId3"/>
    <p:sldId id="291" r:id="rId4"/>
    <p:sldId id="284" r:id="rId5"/>
    <p:sldId id="287" r:id="rId6"/>
    <p:sldId id="288" r:id="rId7"/>
  </p:sldIdLst>
  <p:sldSz cx="9144000" cy="6858000" type="screen4x3"/>
  <p:notesSz cx="6858000" cy="994727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Хамардюк Анна Владимировна" initials="ХАВ" lastIdx="7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6CCFF"/>
    <a:srgbClr val="A7E2FF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FD0F851-EC5A-4D38-B0AD-8093EC10F338}" styleName="Светлый стиль 1 - акцент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BC89EF96-8CEA-46FF-86C4-4CE0E7609802}" styleName="Светлый стиль 3 -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35758FB7-9AC5-4552-8A53-C91805E547FA}" styleName="Стиль из темы 1 - акцент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08FB837D-C827-4EFA-A057-4D05807E0F7C}" styleName="Стиль из темы 1 - акцент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284E427A-3D55-4303-BF80-6455036E1DE7}" styleName="Стиль из темы 1 - акцент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9D7B26C5-4107-4FEC-AEDC-1716B250A1EF}" styleName="Светлый стиль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74C1A8A3-306A-4EB7-A6B1-4F7E0EB9C5D6}" styleName="Средний стиль 3 - акцент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273" autoAdjust="0"/>
    <p:restoredTop sz="94673" autoAdjust="0"/>
  </p:normalViewPr>
  <p:slideViewPr>
    <p:cSldViewPr snapToGrid="0">
      <p:cViewPr varScale="1">
        <p:scale>
          <a:sx n="75" d="100"/>
          <a:sy n="75" d="100"/>
        </p:scale>
        <p:origin x="1368" y="5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200" d="100"/>
        <a:sy n="200" d="100"/>
      </p:scale>
      <p:origin x="0" y="0"/>
    </p:cViewPr>
  </p:notesText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commentAuthors" Target="comment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2547" cy="497921"/>
          </a:xfrm>
          <a:prstGeom prst="rect">
            <a:avLst/>
          </a:prstGeom>
        </p:spPr>
        <p:txBody>
          <a:bodyPr vert="horz" lIns="91870" tIns="45935" rIns="91870" bIns="45935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3852" y="0"/>
            <a:ext cx="2972547" cy="497921"/>
          </a:xfrm>
          <a:prstGeom prst="rect">
            <a:avLst/>
          </a:prstGeom>
        </p:spPr>
        <p:txBody>
          <a:bodyPr vert="horz" lIns="91870" tIns="45935" rIns="91870" bIns="45935" rtlCol="0"/>
          <a:lstStyle>
            <a:lvl1pPr algn="r">
              <a:defRPr sz="1200"/>
            </a:lvl1pPr>
          </a:lstStyle>
          <a:p>
            <a:fld id="{B253512B-37D0-4251-ADEC-A06FD4BD0287}" type="datetimeFigureOut">
              <a:rPr lang="ru-RU" smtClean="0"/>
              <a:t>20.06.2019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42975" y="746125"/>
            <a:ext cx="4972050" cy="372903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870" tIns="45935" rIns="91870" bIns="45935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480" y="4724678"/>
            <a:ext cx="5487041" cy="4476512"/>
          </a:xfrm>
          <a:prstGeom prst="rect">
            <a:avLst/>
          </a:prstGeom>
        </p:spPr>
        <p:txBody>
          <a:bodyPr vert="horz" lIns="91870" tIns="45935" rIns="91870" bIns="45935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764"/>
            <a:ext cx="2972547" cy="497920"/>
          </a:xfrm>
          <a:prstGeom prst="rect">
            <a:avLst/>
          </a:prstGeom>
        </p:spPr>
        <p:txBody>
          <a:bodyPr vert="horz" lIns="91870" tIns="45935" rIns="91870" bIns="45935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3852" y="9447764"/>
            <a:ext cx="2972547" cy="497920"/>
          </a:xfrm>
          <a:prstGeom prst="rect">
            <a:avLst/>
          </a:prstGeom>
        </p:spPr>
        <p:txBody>
          <a:bodyPr vert="horz" lIns="91870" tIns="45935" rIns="91870" bIns="45935" rtlCol="0" anchor="b"/>
          <a:lstStyle>
            <a:lvl1pPr algn="r">
              <a:defRPr sz="1200"/>
            </a:lvl1pPr>
          </a:lstStyle>
          <a:p>
            <a:fld id="{1D349A84-AFBA-4E05-A43C-2379792F44A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866764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349A84-AFBA-4E05-A43C-2379792F44A7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6699291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349A84-AFBA-4E05-A43C-2379792F44A7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6699291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349A84-AFBA-4E05-A43C-2379792F44A7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6699291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349A84-AFBA-4E05-A43C-2379792F44A7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6699291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349A84-AFBA-4E05-A43C-2379792F44A7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6699291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349A84-AFBA-4E05-A43C-2379792F44A7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669929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1585ACEA-AD5C-469D-9EE2-3FD8BABC55E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8302171" y="392588"/>
            <a:ext cx="530575" cy="678498"/>
          </a:xfrm>
          <a:prstGeom prst="rect">
            <a:avLst/>
          </a:prstGeom>
        </p:spPr>
      </p:pic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5EA306B7-7481-4E4D-A98B-28AC777BAB0D}"/>
              </a:ext>
            </a:extLst>
          </p:cNvPr>
          <p:cNvSpPr/>
          <p:nvPr userDrawn="1"/>
        </p:nvSpPr>
        <p:spPr>
          <a:xfrm>
            <a:off x="457200" y="923924"/>
            <a:ext cx="7699025" cy="92075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30998" cy="649286"/>
          </a:xfrm>
        </p:spPr>
        <p:txBody>
          <a:bodyPr/>
          <a:lstStyle>
            <a:lvl1pPr>
              <a:defRPr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lvl1pPr marL="0" indent="0">
              <a:buNone/>
              <a:defRPr sz="120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10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2pPr>
            <a:lvl3pPr marL="914400" indent="0">
              <a:buNone/>
              <a:defRPr sz="105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 sz="100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 sz="100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9" name="Овал 8">
            <a:extLst>
              <a:ext uri="{FF2B5EF4-FFF2-40B4-BE49-F238E27FC236}">
                <a16:creationId xmlns:a16="http://schemas.microsoft.com/office/drawing/2014/main" id="{BC8BC777-2EF7-4F34-8021-20EAE8944863}"/>
              </a:ext>
            </a:extLst>
          </p:cNvPr>
          <p:cNvSpPr/>
          <p:nvPr userDrawn="1"/>
        </p:nvSpPr>
        <p:spPr>
          <a:xfrm>
            <a:off x="8333921" y="6126163"/>
            <a:ext cx="467179" cy="467179"/>
          </a:xfrm>
          <a:prstGeom prst="ellipse">
            <a:avLst/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0FEDE5E-C35E-40AC-892C-1FCF350A33D1}"/>
              </a:ext>
            </a:extLst>
          </p:cNvPr>
          <p:cNvSpPr txBox="1"/>
          <p:nvPr userDrawn="1"/>
        </p:nvSpPr>
        <p:spPr>
          <a:xfrm>
            <a:off x="8298898" y="6191760"/>
            <a:ext cx="53057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0A15F720-E54B-473A-B671-02B4A2D0721C}" type="slidenum">
              <a:rPr lang="ru-RU" sz="1400" smtClean="0">
                <a:solidFill>
                  <a:srgbClr val="00B0F0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pPr algn="ctr"/>
              <a:t>‹#›</a:t>
            </a:fld>
            <a:endParaRPr lang="ru-RU" sz="1400" dirty="0">
              <a:solidFill>
                <a:srgbClr val="00B0F0"/>
              </a:solidFill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9874BF-70B1-4619-8E83-A885DAEB3A69}" type="datetimeFigureOut">
              <a:rPr lang="ru-RU" smtClean="0"/>
              <a:pPr/>
              <a:t>20.06.2019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F261BA-3E61-43A2-AE08-91F29E6C07B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l" defTabSz="914400" rtl="0" eaLnBrk="1" latinLnBrk="0" hangingPunct="1">
        <a:spcBef>
          <a:spcPct val="0"/>
        </a:spcBef>
        <a:buNone/>
        <a:defRPr sz="2800" kern="1200">
          <a:solidFill>
            <a:schemeClr val="tx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0" indent="0" algn="l" defTabSz="914400" rtl="0" eaLnBrk="1" latinLnBrk="0" hangingPunct="1">
        <a:spcBef>
          <a:spcPct val="20000"/>
        </a:spcBef>
        <a:buFont typeface="Arial" pitchFamily="34" charset="0"/>
        <a:buNone/>
        <a:defRPr sz="1400" kern="1200">
          <a:solidFill>
            <a:schemeClr val="tx1"/>
          </a:solidFill>
          <a:latin typeface="Arial" panose="020B0604020202020204" pitchFamily="34" charset="0"/>
          <a:ea typeface="Verdana" panose="020B0604030504040204" pitchFamily="34" charset="0"/>
          <a:cs typeface="Arial" panose="020B0604020202020204" pitchFamily="34" charset="0"/>
        </a:defRPr>
      </a:lvl1pPr>
      <a:lvl2pPr marL="457200" indent="0" algn="l" defTabSz="914400" rtl="0" eaLnBrk="1" latinLnBrk="0" hangingPunct="1">
        <a:spcBef>
          <a:spcPct val="20000"/>
        </a:spcBef>
        <a:buFont typeface="Arial" pitchFamily="34" charset="0"/>
        <a:buNone/>
        <a:defRPr sz="1200" kern="1200">
          <a:solidFill>
            <a:schemeClr val="tx1"/>
          </a:solidFill>
          <a:latin typeface="Arial" panose="020B0604020202020204" pitchFamily="34" charset="0"/>
          <a:ea typeface="Verdana" panose="020B0604030504040204" pitchFamily="34" charset="0"/>
          <a:cs typeface="Arial" panose="020B0604020202020204" pitchFamily="34" charset="0"/>
        </a:defRPr>
      </a:lvl2pPr>
      <a:lvl3pPr marL="914400" indent="0" algn="l" defTabSz="914400" rtl="0" eaLnBrk="1" latinLnBrk="0" hangingPunct="1">
        <a:spcBef>
          <a:spcPct val="20000"/>
        </a:spcBef>
        <a:buFont typeface="Arial" pitchFamily="34" charset="0"/>
        <a:buNone/>
        <a:defRPr sz="1100" kern="1200">
          <a:solidFill>
            <a:schemeClr val="tx1"/>
          </a:solidFill>
          <a:latin typeface="Arial" panose="020B0604020202020204" pitchFamily="34" charset="0"/>
          <a:ea typeface="Verdana" panose="020B0604030504040204" pitchFamily="34" charset="0"/>
          <a:cs typeface="Arial" panose="020B0604020202020204" pitchFamily="34" charset="0"/>
        </a:defRPr>
      </a:lvl3pPr>
      <a:lvl4pPr marL="1371600" indent="0" algn="l" defTabSz="914400" rtl="0" eaLnBrk="1" latinLnBrk="0" hangingPunct="1">
        <a:spcBef>
          <a:spcPct val="20000"/>
        </a:spcBef>
        <a:buFont typeface="Arial" pitchFamily="34" charset="0"/>
        <a:buNone/>
        <a:defRPr sz="1050" kern="1200">
          <a:solidFill>
            <a:schemeClr val="tx1"/>
          </a:solidFill>
          <a:latin typeface="Arial" panose="020B0604020202020204" pitchFamily="34" charset="0"/>
          <a:ea typeface="Verdana" panose="020B0604030504040204" pitchFamily="34" charset="0"/>
          <a:cs typeface="Arial" panose="020B0604020202020204" pitchFamily="34" charset="0"/>
        </a:defRPr>
      </a:lvl4pPr>
      <a:lvl5pPr marL="1828800" indent="0" algn="l" defTabSz="914400" rtl="0" eaLnBrk="1" latinLnBrk="0" hangingPunct="1">
        <a:spcBef>
          <a:spcPct val="20000"/>
        </a:spcBef>
        <a:buFont typeface="Arial" pitchFamily="34" charset="0"/>
        <a:buNone/>
        <a:defRPr sz="1050" kern="1200">
          <a:solidFill>
            <a:schemeClr val="tx1"/>
          </a:solidFill>
          <a:latin typeface="Arial" panose="020B0604020202020204" pitchFamily="34" charset="0"/>
          <a:ea typeface="Verdana" panose="020B0604030504040204" pitchFamily="34" charset="0"/>
          <a:cs typeface="Arial" panose="020B0604020202020204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microsoft.com/office/2007/relationships/hdphoto" Target="../media/hdphoto1.wdp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13" Type="http://schemas.openxmlformats.org/officeDocument/2006/relationships/image" Target="../media/image3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12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11" Type="http://schemas.openxmlformats.org/officeDocument/2006/relationships/image" Target="../media/image13.png"/><Relationship Id="rId5" Type="http://schemas.openxmlformats.org/officeDocument/2006/relationships/image" Target="../media/image7.png"/><Relationship Id="rId10" Type="http://schemas.openxmlformats.org/officeDocument/2006/relationships/image" Target="../media/image12.png"/><Relationship Id="rId4" Type="http://schemas.openxmlformats.org/officeDocument/2006/relationships/image" Target="../media/image6.png"/><Relationship Id="rId9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png"/><Relationship Id="rId5" Type="http://schemas.openxmlformats.org/officeDocument/2006/relationships/image" Target="../media/image15.png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Заголовок 1">
            <a:extLst>
              <a:ext uri="{FF2B5EF4-FFF2-40B4-BE49-F238E27FC236}">
                <a16:creationId xmlns:a16="http://schemas.microsoft.com/office/drawing/2014/main" id="{71C9FD27-D63B-4934-B221-B340CD9687D9}"/>
              </a:ext>
            </a:extLst>
          </p:cNvPr>
          <p:cNvSpPr txBox="1">
            <a:spLocks/>
          </p:cNvSpPr>
          <p:nvPr/>
        </p:nvSpPr>
        <p:spPr>
          <a:xfrm>
            <a:off x="892166" y="421688"/>
            <a:ext cx="7823200" cy="762617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ru-RU" sz="2400" b="1" dirty="0" smtClean="0">
                <a:solidFill>
                  <a:srgbClr val="0070C0"/>
                </a:solidFill>
                <a:latin typeface="Calibri" pitchFamily="34" charset="0"/>
                <a:cs typeface="Calibri" pitchFamily="34" charset="0"/>
              </a:rPr>
              <a:t>«Современная школа»</a:t>
            </a:r>
            <a:endParaRPr lang="ru-RU" sz="2400" b="1" dirty="0">
              <a:solidFill>
                <a:srgbClr val="0070C0"/>
              </a:solidFill>
              <a:latin typeface="Calibri" pitchFamily="34" charset="0"/>
              <a:cs typeface="Calibri" pitchFamily="34" charset="0"/>
            </a:endParaRPr>
          </a:p>
          <a:p>
            <a:endParaRPr lang="ru-RU" sz="2400" b="1" dirty="0">
              <a:solidFill>
                <a:srgbClr val="0070C0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91319" y="1049722"/>
            <a:ext cx="822404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b="1" dirty="0" smtClean="0">
                <a:solidFill>
                  <a:srgbClr val="C00000"/>
                </a:solidFill>
              </a:rPr>
              <a:t>Сроки </a:t>
            </a:r>
            <a:r>
              <a:rPr lang="ru-RU" b="1" dirty="0">
                <a:solidFill>
                  <a:srgbClr val="C00000"/>
                </a:solidFill>
              </a:rPr>
              <a:t>начала и окончания реализации проекта: </a:t>
            </a:r>
          </a:p>
          <a:p>
            <a:pPr lvl="0" algn="ctr"/>
            <a:r>
              <a:rPr lang="ru-RU" b="1" dirty="0" smtClean="0"/>
              <a:t>01.11.2018 </a:t>
            </a:r>
            <a:r>
              <a:rPr lang="ru-RU" b="1" dirty="0"/>
              <a:t>– 31.12.2024</a:t>
            </a:r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85052986"/>
              </p:ext>
            </p:extLst>
          </p:nvPr>
        </p:nvGraphicFramePr>
        <p:xfrm>
          <a:off x="379235" y="1830684"/>
          <a:ext cx="8448213" cy="1767840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409273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35548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37602">
                <a:tc gridSpan="2">
                  <a:txBody>
                    <a:bodyPr/>
                    <a:lstStyle/>
                    <a:p>
                      <a:pPr algn="ctr"/>
                      <a:r>
                        <a:rPr lang="ru-RU" sz="1600" baseline="0" dirty="0" smtClean="0">
                          <a:solidFill>
                            <a:schemeClr val="bg1"/>
                          </a:solidFill>
                        </a:rPr>
                        <a:t>Участники проекта</a:t>
                      </a:r>
                      <a:endParaRPr lang="ru-RU" sz="16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89068">
                <a:tc>
                  <a:txBody>
                    <a:bodyPr/>
                    <a:lstStyle/>
                    <a:p>
                      <a:pPr marL="285750" indent="-285750">
                        <a:buFont typeface="Wingdings" panose="05000000000000000000" pitchFamily="2" charset="2"/>
                        <a:buChar char="ü"/>
                      </a:pPr>
                      <a:r>
                        <a:rPr lang="ru-RU" sz="1400" b="0" i="0" dirty="0" smtClean="0"/>
                        <a:t>Министерство образования и молодежной политики Камчатского</a:t>
                      </a:r>
                      <a:r>
                        <a:rPr lang="ru-RU" sz="1400" b="0" i="0" baseline="0" dirty="0" smtClean="0"/>
                        <a:t> края</a:t>
                      </a:r>
                      <a:endParaRPr lang="ru-RU" sz="1400" b="0" i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8575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ü"/>
                        <a:tabLst/>
                        <a:defRPr/>
                      </a:pPr>
                      <a:r>
                        <a:rPr lang="ru-RU" sz="1400" dirty="0" smtClean="0"/>
                        <a:t>Профессиональные образовательные организации</a:t>
                      </a:r>
                      <a:endParaRPr lang="ru-RU" sz="1400" b="1" i="1" dirty="0" smtClean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87687">
                <a:tc>
                  <a:txBody>
                    <a:bodyPr/>
                    <a:lstStyle/>
                    <a:p>
                      <a:pPr marL="28575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ü"/>
                        <a:tabLst/>
                        <a:defRPr/>
                      </a:pPr>
                      <a:r>
                        <a:rPr lang="ru-RU" sz="1400" dirty="0" smtClean="0"/>
                        <a:t>Министерство строительства Камчатского края</a:t>
                      </a:r>
                      <a:endParaRPr lang="ru-RU" sz="1400" b="0" i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8575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ü"/>
                        <a:tabLst/>
                        <a:defRPr/>
                      </a:pPr>
                      <a:r>
                        <a:rPr lang="ru-RU" sz="1400" b="0" baseline="0" dirty="0" smtClean="0"/>
                        <a:t>«</a:t>
                      </a:r>
                      <a:r>
                        <a:rPr lang="ru-RU" sz="1400" b="0" baseline="0" dirty="0" err="1" smtClean="0"/>
                        <a:t>Кванториум</a:t>
                      </a:r>
                      <a:r>
                        <a:rPr lang="ru-RU" sz="1400" b="0" baseline="0" dirty="0" smtClean="0"/>
                        <a:t>-Камчатка» </a:t>
                      </a:r>
                      <a:endParaRPr lang="ru-RU" sz="1400" b="0" i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01739">
                <a:tc>
                  <a:txBody>
                    <a:bodyPr/>
                    <a:lstStyle/>
                    <a:p>
                      <a:pPr marL="28575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ü"/>
                        <a:tabLst/>
                        <a:defRPr/>
                      </a:pPr>
                      <a:r>
                        <a:rPr lang="ru-RU" sz="1400" b="0" i="0" dirty="0" smtClean="0"/>
                        <a:t>Общеобразовательные организации</a:t>
                      </a:r>
                      <a:endParaRPr lang="ru-RU" sz="1400" b="1" i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85750" indent="-285750">
                        <a:buFont typeface="Wingdings" panose="05000000000000000000" pitchFamily="2" charset="2"/>
                        <a:buChar char="ü"/>
                      </a:pPr>
                      <a:r>
                        <a:rPr lang="ru-RU" sz="1400" dirty="0" smtClean="0"/>
                        <a:t>КГАУ КЦИОКО</a:t>
                      </a:r>
                      <a:endParaRPr lang="ru-RU" sz="1400" b="1" i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87687">
                <a:tc>
                  <a:txBody>
                    <a:bodyPr/>
                    <a:lstStyle/>
                    <a:p>
                      <a:pPr marL="28575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ü"/>
                        <a:tabLst/>
                        <a:defRPr/>
                      </a:pPr>
                      <a:r>
                        <a:rPr lang="ru-RU" sz="1400" b="0" i="0" dirty="0" smtClean="0"/>
                        <a:t>Коррекционные</a:t>
                      </a:r>
                      <a:r>
                        <a:rPr lang="ru-RU" sz="1400" b="0" i="0" baseline="0" dirty="0" smtClean="0"/>
                        <a:t> школы</a:t>
                      </a:r>
                      <a:endParaRPr lang="ru-RU" sz="1400" b="1" i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8575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ü"/>
                        <a:tabLst/>
                        <a:defRPr/>
                      </a:pPr>
                      <a:r>
                        <a:rPr lang="ru-RU" sz="1400" b="0" i="0" dirty="0" smtClean="0"/>
                        <a:t>КГАУ ДПО «Камчатский ИРО»</a:t>
                      </a:r>
                      <a:endParaRPr lang="ru-RU" sz="1400" b="0" i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graphicFrame>
        <p:nvGraphicFramePr>
          <p:cNvPr id="12" name="Таблица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61758440"/>
              </p:ext>
            </p:extLst>
          </p:nvPr>
        </p:nvGraphicFramePr>
        <p:xfrm>
          <a:off x="379684" y="3845141"/>
          <a:ext cx="8447315" cy="2225040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360138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84593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49711">
                <a:tc gridSpan="2"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bg1"/>
                          </a:solidFill>
                        </a:rPr>
                        <a:t>Региональные координаторы</a:t>
                      </a:r>
                      <a:r>
                        <a:rPr lang="ru-RU" sz="1600" baseline="0" dirty="0" smtClean="0">
                          <a:solidFill>
                            <a:schemeClr val="bg1"/>
                          </a:solidFill>
                        </a:rPr>
                        <a:t> проекта</a:t>
                      </a:r>
                      <a:endParaRPr lang="ru-RU" sz="16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Координаторы проекта от Министерства образования и молодежной политики Камчатского края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400" b="1" i="1" dirty="0" err="1" smtClean="0"/>
                        <a:t>Сероветникова</a:t>
                      </a:r>
                      <a:r>
                        <a:rPr lang="ru-RU" sz="1400" b="1" i="1" dirty="0" smtClean="0"/>
                        <a:t> С.А., </a:t>
                      </a:r>
                      <a:r>
                        <a:rPr lang="ru-RU" sz="1400" dirty="0" smtClean="0"/>
                        <a:t>консультант отдела общего и профессионального образования</a:t>
                      </a:r>
                    </a:p>
                    <a:p>
                      <a:pPr algn="l"/>
                      <a:r>
                        <a:rPr lang="ru-RU" sz="1400" b="1" i="1" dirty="0" smtClean="0"/>
                        <a:t>Нифонтова Т.В., </a:t>
                      </a:r>
                      <a:r>
                        <a:rPr lang="ru-RU" sz="1400" dirty="0" smtClean="0"/>
                        <a:t>главный специалист-эксперт отдела</a:t>
                      </a:r>
                      <a:r>
                        <a:rPr lang="ru-RU" sz="1400" baseline="0" dirty="0" smtClean="0"/>
                        <a:t> защиты прав детства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Координаторы проекта от КГАУ ДПО «Камчатский институт развития образования»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400" b="1" i="1" dirty="0" smtClean="0"/>
                        <a:t>Огневая О.В.,</a:t>
                      </a:r>
                      <a:r>
                        <a:rPr lang="ru-RU" sz="1400" b="1" i="1" baseline="0" dirty="0" smtClean="0"/>
                        <a:t> </a:t>
                      </a:r>
                      <a:r>
                        <a:rPr lang="ru-RU" sz="1400" baseline="0" dirty="0" smtClean="0"/>
                        <a:t>старший методист отдела сопровождения проектов и программ в области образования</a:t>
                      </a:r>
                    </a:p>
                    <a:p>
                      <a:pPr algn="l"/>
                      <a:r>
                        <a:rPr lang="ru-RU" sz="1400" b="1" i="1" baseline="0" dirty="0" smtClean="0"/>
                        <a:t>Донцова Е.В., </a:t>
                      </a:r>
                      <a:r>
                        <a:rPr lang="ru-RU" sz="1400" baseline="0" dirty="0" smtClean="0"/>
                        <a:t>старший методист отдела сопровождения проектов и программ в области образования.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13" name="Picture 7" descr="C:\Users\saraikina-ov\Desktop\Белое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10020" y="6094028"/>
            <a:ext cx="619125" cy="600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7" descr="C:\Users\saraikina-ov\Desktop\Белое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3041" y="698686"/>
            <a:ext cx="619125" cy="600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49" name="Группа 48"/>
          <p:cNvGrpSpPr/>
          <p:nvPr/>
        </p:nvGrpSpPr>
        <p:grpSpPr>
          <a:xfrm>
            <a:off x="-300769" y="194503"/>
            <a:ext cx="1584176" cy="1029345"/>
            <a:chOff x="-324484" y="0"/>
            <a:chExt cx="1584176" cy="1029345"/>
          </a:xfrm>
          <a:effectLst>
            <a:outerShdw blurRad="50800" dist="38100" dir="5400000" algn="t" rotWithShape="0">
              <a:schemeClr val="tx1">
                <a:lumMod val="65000"/>
                <a:lumOff val="35000"/>
                <a:alpha val="40000"/>
              </a:schemeClr>
            </a:outerShdw>
          </a:effectLst>
        </p:grpSpPr>
        <p:sp>
          <p:nvSpPr>
            <p:cNvPr id="50" name="Заголовок 1"/>
            <p:cNvSpPr txBox="1">
              <a:spLocks/>
            </p:cNvSpPr>
            <p:nvPr/>
          </p:nvSpPr>
          <p:spPr bwMode="auto">
            <a:xfrm>
              <a:off x="-324484" y="800431"/>
              <a:ext cx="1584176" cy="228914"/>
            </a:xfrm>
            <a:prstGeom prst="rect">
              <a:avLst/>
            </a:prstGeom>
            <a:noFill/>
            <a:ln>
              <a:noFill/>
            </a:ln>
            <a:scene3d>
              <a:camera prst="orthographicFront"/>
              <a:lightRig rig="threePt" dir="t"/>
            </a:scene3d>
            <a:sp3d>
              <a:bevelT/>
            </a:sp3d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>
              <a:lvl1pPr algn="ctr" rtl="0" eaLnBrk="0" fontAlgn="base" hangingPunct="0">
                <a:spcBef>
                  <a:spcPct val="0"/>
                </a:spcBef>
                <a:spcAft>
                  <a:spcPct val="0"/>
                </a:spcAft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  <a:lvl2pPr algn="ctr" rtl="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" pitchFamily="34" charset="0"/>
                </a:defRPr>
              </a:lvl2pPr>
              <a:lvl3pPr algn="ctr" rtl="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" pitchFamily="34" charset="0"/>
                </a:defRPr>
              </a:lvl3pPr>
              <a:lvl4pPr algn="ctr" rtl="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" pitchFamily="34" charset="0"/>
                </a:defRPr>
              </a:lvl4pPr>
              <a:lvl5pPr algn="ctr" rtl="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" pitchFamily="34" charset="0"/>
                </a:defRPr>
              </a:lvl5pPr>
              <a:lvl6pPr marL="457200" algn="ctr" rtl="0" fontAlgn="base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" pitchFamily="34" charset="0"/>
                </a:defRPr>
              </a:lvl6pPr>
              <a:lvl7pPr marL="914400" algn="ctr" rtl="0" fontAlgn="base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" pitchFamily="34" charset="0"/>
                </a:defRPr>
              </a:lvl7pPr>
              <a:lvl8pPr marL="1371600" algn="ctr" rtl="0" fontAlgn="base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" pitchFamily="34" charset="0"/>
                </a:defRPr>
              </a:lvl8pPr>
              <a:lvl9pPr marL="1828800" algn="ctr" rtl="0" fontAlgn="base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defTabSz="957816" eaLnBrk="1" fontAlgn="auto" hangingPunct="1">
                <a:spcAft>
                  <a:spcPts val="0"/>
                </a:spcAft>
                <a:defRPr/>
              </a:pPr>
              <a:r>
                <a:rPr lang="ru-RU" sz="900" b="1" dirty="0" smtClean="0">
                  <a:solidFill>
                    <a:srgbClr val="2356A7"/>
                  </a:solidFill>
                  <a:latin typeface="Arial Narrow" panose="020B0606020202030204" pitchFamily="34" charset="0"/>
                </a:rPr>
                <a:t>КАМЧАТСКИЙ </a:t>
              </a:r>
            </a:p>
            <a:p>
              <a:pPr defTabSz="957816" eaLnBrk="1" fontAlgn="auto" hangingPunct="1">
                <a:spcAft>
                  <a:spcPts val="0"/>
                </a:spcAft>
                <a:defRPr/>
              </a:pPr>
              <a:r>
                <a:rPr lang="ru-RU" sz="900" b="1" dirty="0" smtClean="0">
                  <a:solidFill>
                    <a:srgbClr val="2356A7"/>
                  </a:solidFill>
                  <a:latin typeface="Arial Narrow" panose="020B0606020202030204" pitchFamily="34" charset="0"/>
                </a:rPr>
                <a:t>КРАЙ</a:t>
              </a:r>
              <a:endParaRPr lang="ru-RU" sz="900" b="1" dirty="0">
                <a:solidFill>
                  <a:srgbClr val="2356A7"/>
                </a:solidFill>
                <a:latin typeface="Arial Narrow" panose="020B0606020202030204" pitchFamily="34" charset="0"/>
              </a:endParaRPr>
            </a:p>
          </p:txBody>
        </p:sp>
        <p:pic>
          <p:nvPicPr>
            <p:cNvPr id="51" name="Рисунок 50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5028" y="0"/>
              <a:ext cx="625152" cy="781190"/>
            </a:xfrm>
            <a:prstGeom prst="rect">
              <a:avLst/>
            </a:prstGeom>
            <a:noFill/>
            <a:ln>
              <a:noFill/>
            </a:ln>
            <a:scene3d>
              <a:camera prst="orthographicFront"/>
              <a:lightRig rig="threePt" dir="t"/>
            </a:scene3d>
            <a:sp3d>
              <a:bevelT/>
            </a:sp3d>
          </p:spPr>
        </p:pic>
      </p:grpSp>
    </p:spTree>
    <p:extLst>
      <p:ext uri="{BB962C8B-B14F-4D97-AF65-F5344CB8AC3E}">
        <p14:creationId xmlns:p14="http://schemas.microsoft.com/office/powerpoint/2010/main" val="33495962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Заголовок 1">
            <a:extLst>
              <a:ext uri="{FF2B5EF4-FFF2-40B4-BE49-F238E27FC236}">
                <a16:creationId xmlns:a16="http://schemas.microsoft.com/office/drawing/2014/main" id="{71C9FD27-D63B-4934-B221-B340CD9687D9}"/>
              </a:ext>
            </a:extLst>
          </p:cNvPr>
          <p:cNvSpPr txBox="1">
            <a:spLocks/>
          </p:cNvSpPr>
          <p:nvPr/>
        </p:nvSpPr>
        <p:spPr>
          <a:xfrm>
            <a:off x="892166" y="427922"/>
            <a:ext cx="7823200" cy="651698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ru-RU" sz="2400" b="1" dirty="0" smtClean="0">
                <a:solidFill>
                  <a:srgbClr val="0070C0"/>
                </a:solidFill>
                <a:latin typeface="Calibri" pitchFamily="34" charset="0"/>
                <a:cs typeface="Calibri" pitchFamily="34" charset="0"/>
              </a:rPr>
              <a:t>«Современная школа»</a:t>
            </a:r>
            <a:endParaRPr lang="ru-RU" sz="2400" b="1" dirty="0">
              <a:solidFill>
                <a:srgbClr val="0070C0"/>
              </a:solidFill>
              <a:latin typeface="Calibri" pitchFamily="34" charset="0"/>
              <a:cs typeface="Calibri" pitchFamily="34" charset="0"/>
            </a:endParaRPr>
          </a:p>
          <a:p>
            <a:endParaRPr lang="ru-RU" sz="2400" b="1" dirty="0">
              <a:solidFill>
                <a:srgbClr val="0070C0"/>
              </a:solidFill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13" name="Picture 7" descr="C:\Users\saraikina-ov\Desktop\Белое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10020" y="6070181"/>
            <a:ext cx="619125" cy="600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11" name="Таблица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91154040"/>
              </p:ext>
            </p:extLst>
          </p:nvPr>
        </p:nvGraphicFramePr>
        <p:xfrm>
          <a:off x="357016" y="1273119"/>
          <a:ext cx="8389235" cy="5397137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255449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83474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65019">
                <a:tc gridSpan="2">
                  <a:txBody>
                    <a:bodyPr/>
                    <a:lstStyle/>
                    <a:p>
                      <a:pPr algn="ctr"/>
                      <a:r>
                        <a:rPr lang="ru-RU" sz="1500" dirty="0" smtClean="0">
                          <a:solidFill>
                            <a:schemeClr val="bg1"/>
                          </a:solidFill>
                        </a:rPr>
                        <a:t>Муниципальные</a:t>
                      </a:r>
                      <a:r>
                        <a:rPr lang="ru-RU" sz="1500" baseline="0" dirty="0" smtClean="0">
                          <a:solidFill>
                            <a:schemeClr val="bg1"/>
                          </a:solidFill>
                        </a:rPr>
                        <a:t> координаторы проекта</a:t>
                      </a:r>
                      <a:endParaRPr lang="ru-RU" sz="15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0484">
                <a:tc>
                  <a:txBody>
                    <a:bodyPr/>
                    <a:lstStyle/>
                    <a:p>
                      <a:r>
                        <a:rPr lang="ru-RU" sz="1300" dirty="0" smtClean="0"/>
                        <a:t>Петропавловск-Камчатский ГО</a:t>
                      </a:r>
                      <a:endParaRPr lang="ru-RU" sz="13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300" b="1" i="1" dirty="0" err="1" smtClean="0"/>
                        <a:t>Захаровская</a:t>
                      </a:r>
                      <a:r>
                        <a:rPr lang="ru-RU" sz="1300" b="1" i="1" dirty="0" smtClean="0"/>
                        <a:t> А.А., </a:t>
                      </a:r>
                      <a:r>
                        <a:rPr lang="ru-RU" sz="1300" dirty="0" smtClean="0"/>
                        <a:t>начальник отдела образования</a:t>
                      </a:r>
                      <a:endParaRPr lang="ru-RU" sz="13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29341">
                <a:tc>
                  <a:txBody>
                    <a:bodyPr/>
                    <a:lstStyle/>
                    <a:p>
                      <a:r>
                        <a:rPr lang="ru-RU" sz="1300" dirty="0" err="1" smtClean="0"/>
                        <a:t>Елизовский</a:t>
                      </a:r>
                      <a:r>
                        <a:rPr lang="ru-RU" sz="1300" dirty="0" smtClean="0"/>
                        <a:t> МР</a:t>
                      </a:r>
                      <a:endParaRPr lang="ru-RU" sz="13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300" b="1" i="1" dirty="0" smtClean="0"/>
                        <a:t>Чугунова О.В., </a:t>
                      </a:r>
                      <a:r>
                        <a:rPr lang="ru-RU" sz="1300" b="0" i="0" dirty="0" smtClean="0"/>
                        <a:t>з</a:t>
                      </a:r>
                      <a:r>
                        <a:rPr lang="ru-RU" sz="1300" dirty="0" smtClean="0"/>
                        <a:t>аместитель начальника Управления – начальник отдела общего образования</a:t>
                      </a:r>
                      <a:endParaRPr lang="ru-RU" sz="13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9524">
                <a:tc>
                  <a:txBody>
                    <a:bodyPr/>
                    <a:lstStyle/>
                    <a:p>
                      <a:r>
                        <a:rPr lang="ru-RU" sz="1300" dirty="0" err="1" smtClean="0"/>
                        <a:t>Вилючинский</a:t>
                      </a:r>
                      <a:r>
                        <a:rPr lang="ru-RU" sz="1300" dirty="0" smtClean="0"/>
                        <a:t> ГО</a:t>
                      </a:r>
                      <a:endParaRPr lang="ru-RU" sz="13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300" b="1" i="1" dirty="0" smtClean="0"/>
                        <a:t>Бакал И.А., </a:t>
                      </a:r>
                      <a:r>
                        <a:rPr lang="ru-RU" sz="1300" dirty="0" smtClean="0"/>
                        <a:t>начальник отдела образования</a:t>
                      </a:r>
                      <a:endParaRPr lang="ru-RU" sz="13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8124">
                <a:tc>
                  <a:txBody>
                    <a:bodyPr/>
                    <a:lstStyle/>
                    <a:p>
                      <a:r>
                        <a:rPr lang="ru-RU" sz="1300" dirty="0" err="1" smtClean="0"/>
                        <a:t>Быстринский</a:t>
                      </a:r>
                      <a:r>
                        <a:rPr lang="ru-RU" sz="1300" dirty="0" smtClean="0"/>
                        <a:t> МР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300" b="1" i="1" dirty="0" smtClean="0"/>
                        <a:t>Сопроненко А.С., </a:t>
                      </a:r>
                      <a:r>
                        <a:rPr lang="ru-RU" sz="1300" dirty="0" smtClean="0"/>
                        <a:t>советник по образованию отдела образования и социальной защиты населения</a:t>
                      </a:r>
                      <a:endParaRPr lang="ru-RU" sz="13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91737">
                <a:tc>
                  <a:txBody>
                    <a:bodyPr/>
                    <a:lstStyle/>
                    <a:p>
                      <a:r>
                        <a:rPr lang="ru-RU" sz="1300" dirty="0" smtClean="0"/>
                        <a:t>Соболевский МР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300" b="1" i="1" dirty="0" smtClean="0"/>
                        <a:t>Куркина Н.Н., </a:t>
                      </a:r>
                      <a:r>
                        <a:rPr lang="ru-RU" sz="1300" dirty="0" smtClean="0"/>
                        <a:t>руководитель управления образования и молодежной политики</a:t>
                      </a:r>
                      <a:endParaRPr lang="ru-RU" sz="13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79118">
                <a:tc>
                  <a:txBody>
                    <a:bodyPr/>
                    <a:lstStyle/>
                    <a:p>
                      <a:r>
                        <a:rPr lang="ru-RU" sz="1300" dirty="0" smtClean="0"/>
                        <a:t>Алеутский МР</a:t>
                      </a:r>
                      <a:endParaRPr lang="ru-RU" sz="13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300" b="1" i="1" dirty="0" smtClean="0"/>
                        <a:t>Фомина А.В., </a:t>
                      </a:r>
                      <a:r>
                        <a:rPr lang="ru-RU" sz="1300" dirty="0" smtClean="0"/>
                        <a:t>консультант</a:t>
                      </a:r>
                      <a:endParaRPr lang="ru-RU" sz="13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8332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300" dirty="0" err="1" smtClean="0"/>
                        <a:t>Мильковский</a:t>
                      </a:r>
                      <a:r>
                        <a:rPr lang="ru-RU" sz="1300" dirty="0" smtClean="0"/>
                        <a:t> МР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300" b="1" i="1" dirty="0" smtClean="0"/>
                        <a:t>Федорова И.Е., </a:t>
                      </a:r>
                      <a:r>
                        <a:rPr lang="ru-RU" sz="1300" dirty="0" smtClean="0"/>
                        <a:t>старший методист информационно-методического кабинета</a:t>
                      </a:r>
                    </a:p>
                    <a:p>
                      <a:r>
                        <a:rPr lang="ru-RU" sz="1300" b="1" i="1" dirty="0" err="1" smtClean="0"/>
                        <a:t>Бобрякова</a:t>
                      </a:r>
                      <a:r>
                        <a:rPr lang="ru-RU" sz="1300" b="1" i="1" dirty="0" smtClean="0"/>
                        <a:t> А.А., </a:t>
                      </a:r>
                      <a:r>
                        <a:rPr lang="ru-RU" sz="1300" b="0" i="0" dirty="0" smtClean="0"/>
                        <a:t>в</a:t>
                      </a:r>
                      <a:r>
                        <a:rPr lang="ru-RU" sz="1300" dirty="0" smtClean="0"/>
                        <a:t>едущий экономист централизованной бухгалтерии</a:t>
                      </a:r>
                      <a:endParaRPr lang="ru-RU" sz="13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24246">
                <a:tc>
                  <a:txBody>
                    <a:bodyPr/>
                    <a:lstStyle/>
                    <a:p>
                      <a:r>
                        <a:rPr lang="ru-RU" sz="1300" dirty="0" err="1" smtClean="0"/>
                        <a:t>Усть</a:t>
                      </a:r>
                      <a:r>
                        <a:rPr lang="ru-RU" sz="1300" dirty="0" smtClean="0"/>
                        <a:t>-Камчатский МР</a:t>
                      </a:r>
                      <a:endParaRPr lang="ru-RU" sz="13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300" b="1" i="1" dirty="0" smtClean="0"/>
                        <a:t>Тонина С.В., </a:t>
                      </a:r>
                      <a:r>
                        <a:rPr lang="ru-RU" sz="1300" dirty="0" smtClean="0"/>
                        <a:t>советник отдела организации обучения и социализации </a:t>
                      </a:r>
                      <a:endParaRPr lang="ru-RU" sz="13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74764">
                <a:tc>
                  <a:txBody>
                    <a:bodyPr/>
                    <a:lstStyle/>
                    <a:p>
                      <a:r>
                        <a:rPr lang="ru-RU" sz="1300" dirty="0" err="1" smtClean="0"/>
                        <a:t>Усть</a:t>
                      </a:r>
                      <a:r>
                        <a:rPr lang="ru-RU" sz="1300" dirty="0" smtClean="0"/>
                        <a:t>-Большерецкий МР</a:t>
                      </a:r>
                      <a:endParaRPr lang="ru-RU" sz="13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300" b="1" i="1" dirty="0" smtClean="0"/>
                        <a:t>Булкина Т.А.,</a:t>
                      </a:r>
                      <a:r>
                        <a:rPr lang="ru-RU" sz="1300" b="1" i="1" baseline="0" dirty="0" smtClean="0"/>
                        <a:t> </a:t>
                      </a:r>
                      <a:r>
                        <a:rPr lang="ru-RU" sz="1300" baseline="0" dirty="0" smtClean="0"/>
                        <a:t>начальник отдела по учебной работе </a:t>
                      </a:r>
                      <a:endParaRPr lang="ru-RU" sz="13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61850">
                <a:tc>
                  <a:txBody>
                    <a:bodyPr/>
                    <a:lstStyle/>
                    <a:p>
                      <a:r>
                        <a:rPr lang="ru-RU" sz="1300" dirty="0" smtClean="0"/>
                        <a:t>ГО «поселок Палана»</a:t>
                      </a:r>
                      <a:endParaRPr lang="ru-RU" sz="13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300" b="1" i="1" dirty="0" err="1" smtClean="0"/>
                        <a:t>Амангалиева</a:t>
                      </a:r>
                      <a:r>
                        <a:rPr lang="ru-RU" sz="1300" b="1" i="1" dirty="0" smtClean="0"/>
                        <a:t> А.Е., </a:t>
                      </a:r>
                      <a:r>
                        <a:rPr lang="ru-RU" sz="1300" dirty="0" smtClean="0"/>
                        <a:t>ведущий специалист отдела образования, социальной защиты культуры и спорта </a:t>
                      </a:r>
                      <a:endParaRPr lang="ru-RU" sz="13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61850">
                <a:tc>
                  <a:txBody>
                    <a:bodyPr/>
                    <a:lstStyle/>
                    <a:p>
                      <a:r>
                        <a:rPr lang="ru-RU" sz="1300" dirty="0" err="1" smtClean="0"/>
                        <a:t>Тигильский</a:t>
                      </a:r>
                      <a:r>
                        <a:rPr lang="ru-RU" sz="1300" baseline="0" dirty="0" smtClean="0"/>
                        <a:t> МР</a:t>
                      </a:r>
                      <a:endParaRPr lang="ru-RU" sz="13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300" b="1" i="1" dirty="0" err="1" smtClean="0"/>
                        <a:t>Лежнина</a:t>
                      </a:r>
                      <a:r>
                        <a:rPr lang="ru-RU" sz="1300" b="1" i="1" dirty="0" smtClean="0"/>
                        <a:t> М.В.,</a:t>
                      </a:r>
                      <a:r>
                        <a:rPr lang="ru-RU" sz="1300" b="1" i="1" baseline="0" dirty="0" smtClean="0"/>
                        <a:t> </a:t>
                      </a:r>
                      <a:r>
                        <a:rPr lang="ru-RU" sz="1300" baseline="0" dirty="0" smtClean="0"/>
                        <a:t>заместитель начальника управления образования </a:t>
                      </a:r>
                      <a:endParaRPr lang="ru-RU" sz="13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57230">
                <a:tc>
                  <a:txBody>
                    <a:bodyPr/>
                    <a:lstStyle/>
                    <a:p>
                      <a:r>
                        <a:rPr lang="ru-RU" sz="1300" dirty="0" err="1" smtClean="0"/>
                        <a:t>Олюторский</a:t>
                      </a:r>
                      <a:r>
                        <a:rPr lang="ru-RU" sz="1300" dirty="0" smtClean="0"/>
                        <a:t> МР</a:t>
                      </a:r>
                      <a:endParaRPr lang="ru-RU" sz="13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300" b="1" i="1" dirty="0" err="1" smtClean="0"/>
                        <a:t>Корышева</a:t>
                      </a:r>
                      <a:r>
                        <a:rPr lang="ru-RU" sz="1300" b="1" i="1" dirty="0" smtClean="0"/>
                        <a:t> Н.С., </a:t>
                      </a:r>
                      <a:r>
                        <a:rPr lang="ru-RU" sz="1300" dirty="0" smtClean="0"/>
                        <a:t>советник по вопросам образования отдела общего, дошкольного и дополнительного образования</a:t>
                      </a:r>
                      <a:endParaRPr lang="ru-RU" sz="13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57230">
                <a:tc>
                  <a:txBody>
                    <a:bodyPr/>
                    <a:lstStyle/>
                    <a:p>
                      <a:r>
                        <a:rPr lang="ru-RU" sz="1400" dirty="0" err="1" smtClean="0"/>
                        <a:t>Карагинский</a:t>
                      </a:r>
                      <a:r>
                        <a:rPr lang="ru-RU" sz="1400" dirty="0" smtClean="0"/>
                        <a:t> МР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300" b="1" i="1" dirty="0" err="1" smtClean="0"/>
                        <a:t>Нерсесьян</a:t>
                      </a:r>
                      <a:r>
                        <a:rPr lang="ru-RU" sz="1300" b="1" i="1" dirty="0" smtClean="0"/>
                        <a:t> М.А., </a:t>
                      </a:r>
                      <a:r>
                        <a:rPr lang="ru-RU" sz="1300" dirty="0" smtClean="0"/>
                        <a:t>руководитель МКУ управления образования </a:t>
                      </a:r>
                      <a:endParaRPr lang="ru-RU" sz="13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57230">
                <a:tc>
                  <a:txBody>
                    <a:bodyPr/>
                    <a:lstStyle/>
                    <a:p>
                      <a:r>
                        <a:rPr lang="ru-RU" sz="1400" dirty="0" err="1" smtClean="0"/>
                        <a:t>Пенжинский</a:t>
                      </a:r>
                      <a:r>
                        <a:rPr lang="ru-RU" sz="1400" dirty="0" smtClean="0"/>
                        <a:t> МР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300" b="1" i="1" dirty="0" err="1" smtClean="0"/>
                        <a:t>Валькова</a:t>
                      </a:r>
                      <a:r>
                        <a:rPr lang="ru-RU" sz="1300" b="1" i="1" dirty="0" smtClean="0"/>
                        <a:t> Т.В., </a:t>
                      </a:r>
                      <a:r>
                        <a:rPr lang="ru-RU" sz="1300" dirty="0" smtClean="0"/>
                        <a:t>методист управления образования </a:t>
                      </a:r>
                      <a:endParaRPr lang="ru-RU" sz="13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</a:tbl>
          </a:graphicData>
        </a:graphic>
      </p:graphicFrame>
      <p:pic>
        <p:nvPicPr>
          <p:cNvPr id="14" name="Picture 7" descr="C:\Users\saraikina-ov\Desktop\Белое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016" y="614850"/>
            <a:ext cx="619125" cy="600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49" name="Группа 48"/>
          <p:cNvGrpSpPr/>
          <p:nvPr/>
        </p:nvGrpSpPr>
        <p:grpSpPr>
          <a:xfrm>
            <a:off x="-261364" y="100177"/>
            <a:ext cx="1584176" cy="1029345"/>
            <a:chOff x="-324484" y="0"/>
            <a:chExt cx="1584176" cy="1029345"/>
          </a:xfrm>
          <a:effectLst>
            <a:outerShdw blurRad="50800" dist="38100" dir="5400000" algn="t" rotWithShape="0">
              <a:schemeClr val="tx1">
                <a:lumMod val="65000"/>
                <a:lumOff val="35000"/>
                <a:alpha val="40000"/>
              </a:schemeClr>
            </a:outerShdw>
          </a:effectLst>
        </p:grpSpPr>
        <p:sp>
          <p:nvSpPr>
            <p:cNvPr id="50" name="Заголовок 1"/>
            <p:cNvSpPr txBox="1">
              <a:spLocks/>
            </p:cNvSpPr>
            <p:nvPr/>
          </p:nvSpPr>
          <p:spPr bwMode="auto">
            <a:xfrm>
              <a:off x="-324484" y="800431"/>
              <a:ext cx="1584176" cy="228914"/>
            </a:xfrm>
            <a:prstGeom prst="rect">
              <a:avLst/>
            </a:prstGeom>
            <a:noFill/>
            <a:ln>
              <a:noFill/>
            </a:ln>
            <a:scene3d>
              <a:camera prst="orthographicFront"/>
              <a:lightRig rig="threePt" dir="t"/>
            </a:scene3d>
            <a:sp3d>
              <a:bevelT/>
            </a:sp3d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>
              <a:lvl1pPr algn="ctr" rtl="0" eaLnBrk="0" fontAlgn="base" hangingPunct="0">
                <a:spcBef>
                  <a:spcPct val="0"/>
                </a:spcBef>
                <a:spcAft>
                  <a:spcPct val="0"/>
                </a:spcAft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  <a:lvl2pPr algn="ctr" rtl="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" pitchFamily="34" charset="0"/>
                </a:defRPr>
              </a:lvl2pPr>
              <a:lvl3pPr algn="ctr" rtl="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" pitchFamily="34" charset="0"/>
                </a:defRPr>
              </a:lvl3pPr>
              <a:lvl4pPr algn="ctr" rtl="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" pitchFamily="34" charset="0"/>
                </a:defRPr>
              </a:lvl4pPr>
              <a:lvl5pPr algn="ctr" rtl="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" pitchFamily="34" charset="0"/>
                </a:defRPr>
              </a:lvl5pPr>
              <a:lvl6pPr marL="457200" algn="ctr" rtl="0" fontAlgn="base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" pitchFamily="34" charset="0"/>
                </a:defRPr>
              </a:lvl6pPr>
              <a:lvl7pPr marL="914400" algn="ctr" rtl="0" fontAlgn="base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" pitchFamily="34" charset="0"/>
                </a:defRPr>
              </a:lvl7pPr>
              <a:lvl8pPr marL="1371600" algn="ctr" rtl="0" fontAlgn="base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" pitchFamily="34" charset="0"/>
                </a:defRPr>
              </a:lvl8pPr>
              <a:lvl9pPr marL="1828800" algn="ctr" rtl="0" fontAlgn="base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defTabSz="957816" eaLnBrk="1" fontAlgn="auto" hangingPunct="1">
                <a:spcAft>
                  <a:spcPts val="0"/>
                </a:spcAft>
                <a:defRPr/>
              </a:pPr>
              <a:r>
                <a:rPr lang="ru-RU" sz="900" b="1" dirty="0" smtClean="0">
                  <a:solidFill>
                    <a:srgbClr val="2356A7"/>
                  </a:solidFill>
                  <a:latin typeface="Arial Narrow" panose="020B0606020202030204" pitchFamily="34" charset="0"/>
                </a:rPr>
                <a:t>КАМЧАТСКИЙ </a:t>
              </a:r>
            </a:p>
            <a:p>
              <a:pPr defTabSz="957816" eaLnBrk="1" fontAlgn="auto" hangingPunct="1">
                <a:spcAft>
                  <a:spcPts val="0"/>
                </a:spcAft>
                <a:defRPr/>
              </a:pPr>
              <a:r>
                <a:rPr lang="ru-RU" sz="900" b="1" dirty="0" smtClean="0">
                  <a:solidFill>
                    <a:srgbClr val="2356A7"/>
                  </a:solidFill>
                  <a:latin typeface="Arial Narrow" panose="020B0606020202030204" pitchFamily="34" charset="0"/>
                </a:rPr>
                <a:t>КРАЙ</a:t>
              </a:r>
              <a:endParaRPr lang="ru-RU" sz="900" b="1" dirty="0">
                <a:solidFill>
                  <a:srgbClr val="2356A7"/>
                </a:solidFill>
                <a:latin typeface="Arial Narrow" panose="020B0606020202030204" pitchFamily="34" charset="0"/>
              </a:endParaRPr>
            </a:p>
          </p:txBody>
        </p:sp>
        <p:pic>
          <p:nvPicPr>
            <p:cNvPr id="51" name="Рисунок 50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5028" y="0"/>
              <a:ext cx="625152" cy="781190"/>
            </a:xfrm>
            <a:prstGeom prst="rect">
              <a:avLst/>
            </a:prstGeom>
            <a:noFill/>
            <a:ln>
              <a:noFill/>
            </a:ln>
            <a:scene3d>
              <a:camera prst="orthographicFront"/>
              <a:lightRig rig="threePt" dir="t"/>
            </a:scene3d>
            <a:sp3d>
              <a:bevelT/>
            </a:sp3d>
          </p:spPr>
        </p:pic>
      </p:grpSp>
    </p:spTree>
    <p:extLst>
      <p:ext uri="{BB962C8B-B14F-4D97-AF65-F5344CB8AC3E}">
        <p14:creationId xmlns:p14="http://schemas.microsoft.com/office/powerpoint/2010/main" val="1929919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" name="Рисунок 47"/>
          <p:cNvPicPr>
            <a:picLocks noChangeAspect="1"/>
          </p:cNvPicPr>
          <p:nvPr/>
        </p:nvPicPr>
        <p:blipFill rotWithShape="1">
          <a:blip r:embed="rId3" cstate="print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  <a14:imgEffect>
                      <a14:brightnessContrast bright="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46326" y="5487050"/>
            <a:ext cx="8382458" cy="13709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2" name="Заголовок 1">
            <a:extLst>
              <a:ext uri="{FF2B5EF4-FFF2-40B4-BE49-F238E27FC236}">
                <a16:creationId xmlns:a16="http://schemas.microsoft.com/office/drawing/2014/main" id="{71C9FD27-D63B-4934-B221-B340CD9687D9}"/>
              </a:ext>
            </a:extLst>
          </p:cNvPr>
          <p:cNvSpPr txBox="1">
            <a:spLocks/>
          </p:cNvSpPr>
          <p:nvPr/>
        </p:nvSpPr>
        <p:spPr>
          <a:xfrm>
            <a:off x="892166" y="413893"/>
            <a:ext cx="7823200" cy="762617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ru-RU" sz="2400" b="1" dirty="0" smtClean="0">
                <a:solidFill>
                  <a:srgbClr val="0070C0"/>
                </a:solidFill>
                <a:latin typeface="Calibri" pitchFamily="34" charset="0"/>
                <a:cs typeface="Calibri" pitchFamily="34" charset="0"/>
              </a:rPr>
              <a:t>«Современная школа»</a:t>
            </a:r>
            <a:endParaRPr lang="ru-RU" sz="2400" b="1" dirty="0">
              <a:solidFill>
                <a:srgbClr val="0070C0"/>
              </a:solidFill>
              <a:latin typeface="Calibri" pitchFamily="34" charset="0"/>
              <a:cs typeface="Calibri" pitchFamily="34" charset="0"/>
            </a:endParaRPr>
          </a:p>
          <a:p>
            <a:endParaRPr lang="ru-RU" sz="2400" b="1" dirty="0">
              <a:solidFill>
                <a:srgbClr val="0070C0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91319" y="964124"/>
            <a:ext cx="8224047" cy="3539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1700" b="1" dirty="0" smtClean="0">
                <a:solidFill>
                  <a:srgbClr val="C00000"/>
                </a:solidFill>
              </a:rPr>
              <a:t>Целевые показатели проекта </a:t>
            </a:r>
            <a:endParaRPr lang="ru-RU" sz="1700" b="1" dirty="0">
              <a:solidFill>
                <a:srgbClr val="C00000"/>
              </a:solidFill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99051147"/>
              </p:ext>
            </p:extLst>
          </p:nvPr>
        </p:nvGraphicFramePr>
        <p:xfrm>
          <a:off x="215587" y="1333456"/>
          <a:ext cx="8775510" cy="5486400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498421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5509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6874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4144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2779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0050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97724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332993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bg1"/>
                          </a:solidFill>
                        </a:rPr>
                        <a:t>Наименование показателя</a:t>
                      </a:r>
                      <a:endParaRPr lang="ru-RU" sz="16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bg1"/>
                          </a:solidFill>
                        </a:rPr>
                        <a:t>2019</a:t>
                      </a:r>
                      <a:endParaRPr lang="ru-RU" sz="16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bg1"/>
                          </a:solidFill>
                        </a:rPr>
                        <a:t>2020</a:t>
                      </a:r>
                      <a:endParaRPr lang="ru-RU" sz="16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bg1"/>
                          </a:solidFill>
                        </a:rPr>
                        <a:t>2021</a:t>
                      </a:r>
                      <a:endParaRPr lang="ru-RU" sz="16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bg1"/>
                          </a:solidFill>
                        </a:rPr>
                        <a:t>2022</a:t>
                      </a:r>
                      <a:endParaRPr lang="ru-RU" sz="16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bg1"/>
                          </a:solidFill>
                        </a:rPr>
                        <a:t>2023</a:t>
                      </a:r>
                      <a:endParaRPr lang="ru-RU" sz="16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bg1"/>
                          </a:solidFill>
                        </a:rPr>
                        <a:t>2024</a:t>
                      </a:r>
                      <a:endParaRPr lang="ru-RU" sz="16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2993">
                <a:tc>
                  <a:txBody>
                    <a:bodyPr/>
                    <a:lstStyle/>
                    <a:p>
                      <a:r>
                        <a:rPr lang="ru-RU" sz="1400" b="1" dirty="0" smtClean="0"/>
                        <a:t>1. </a:t>
                      </a:r>
                      <a:r>
                        <a:rPr lang="ru-RU" sz="1400" dirty="0" smtClean="0"/>
                        <a:t>Доля муниципальных образований</a:t>
                      </a:r>
                      <a:r>
                        <a:rPr lang="en-US" sz="1400" dirty="0" smtClean="0"/>
                        <a:t> </a:t>
                      </a:r>
                      <a:r>
                        <a:rPr lang="ru-RU" sz="1400" baseline="0" dirty="0" smtClean="0"/>
                        <a:t>края</a:t>
                      </a:r>
                      <a:r>
                        <a:rPr lang="ru-RU" sz="1400" dirty="0" smtClean="0"/>
                        <a:t>, в которых обновлено содержание и методы обучения предметной области «Технология» и других предметных областей, %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+mn-lt"/>
                          <a:ea typeface="Calibri"/>
                        </a:rPr>
                        <a:t>14</a:t>
                      </a:r>
                      <a:endParaRPr lang="ru-RU" sz="1400"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+mn-lt"/>
                          <a:ea typeface="Calibri"/>
                        </a:rPr>
                        <a:t>36</a:t>
                      </a:r>
                      <a:endParaRPr lang="ru-RU" sz="1400"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+mn-lt"/>
                          <a:ea typeface="Calibri"/>
                        </a:rPr>
                        <a:t>50</a:t>
                      </a:r>
                      <a:endParaRPr lang="ru-RU" sz="1400"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+mn-lt"/>
                          <a:ea typeface="Calibri"/>
                        </a:rPr>
                        <a:t>64</a:t>
                      </a:r>
                      <a:endParaRPr lang="ru-RU" sz="1400"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+mn-lt"/>
                          <a:ea typeface="Times New Roman"/>
                        </a:rPr>
                        <a:t>78</a:t>
                      </a: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+mn-lt"/>
                          <a:ea typeface="Calibri"/>
                        </a:rPr>
                        <a:t>100</a:t>
                      </a:r>
                      <a:endParaRPr lang="ru-RU" sz="1400" b="1" dirty="0"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371530">
                <a:tc>
                  <a:txBody>
                    <a:bodyPr/>
                    <a:lstStyle/>
                    <a:p>
                      <a:r>
                        <a:rPr lang="ru-RU" sz="1400" b="1" dirty="0" smtClean="0"/>
                        <a:t>2. </a:t>
                      </a:r>
                      <a:r>
                        <a:rPr lang="ru-RU" sz="1400" dirty="0" smtClean="0"/>
                        <a:t>Число общеобразовательных организаций, расположенных в сельской местности и малых городах, обновивших МТБ для реализации основных и дополнительных общеобразовательных программ цифрового, естественнонаучного и гуманитарного профилей, единиц нарастающим итогом к 2024 году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+mn-lt"/>
                          <a:ea typeface="Times New Roman"/>
                        </a:rPr>
                        <a:t>7</a:t>
                      </a: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+mn-lt"/>
                          <a:ea typeface="Times New Roman"/>
                        </a:rPr>
                        <a:t>7</a:t>
                      </a: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+mn-lt"/>
                          <a:ea typeface="Times New Roman"/>
                        </a:rPr>
                        <a:t>7</a:t>
                      </a: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+mn-lt"/>
                          <a:ea typeface="Times New Roman"/>
                        </a:rPr>
                        <a:t>8</a:t>
                      </a: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+mn-lt"/>
                          <a:ea typeface="Times New Roman"/>
                        </a:rPr>
                        <a:t>10</a:t>
                      </a: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+mn-lt"/>
                          <a:ea typeface="Times New Roman"/>
                        </a:rPr>
                        <a:t>12</a:t>
                      </a: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32993">
                <a:tc>
                  <a:txBody>
                    <a:bodyPr/>
                    <a:lstStyle/>
                    <a:p>
                      <a:r>
                        <a:rPr lang="ru-RU" sz="1400" b="1" dirty="0" smtClean="0"/>
                        <a:t>3. </a:t>
                      </a:r>
                      <a:r>
                        <a:rPr lang="ru-RU" sz="1400" dirty="0" smtClean="0"/>
                        <a:t>Численность обучающихся, охваченных основными и дополнительными общеобразовательными программами цифрового, естественнонаучного и гуманитарного профилей, тыс. человек нарастающим итогом к 2024 году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+mn-lt"/>
                          <a:ea typeface="Times New Roman"/>
                        </a:rPr>
                        <a:t>0,324</a:t>
                      </a: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+mn-lt"/>
                          <a:ea typeface="Times New Roman"/>
                        </a:rPr>
                        <a:t>0,662</a:t>
                      </a: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+mn-lt"/>
                          <a:ea typeface="Times New Roman"/>
                        </a:rPr>
                        <a:t>1</a:t>
                      </a: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+mn-lt"/>
                          <a:ea typeface="Times New Roman"/>
                        </a:rPr>
                        <a:t>1,338</a:t>
                      </a: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+mn-lt"/>
                          <a:ea typeface="Times New Roman"/>
                        </a:rPr>
                        <a:t>1,676</a:t>
                      </a: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+mn-lt"/>
                          <a:ea typeface="Times New Roman"/>
                        </a:rPr>
                        <a:t>2</a:t>
                      </a: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32993">
                <a:tc>
                  <a:txBody>
                    <a:bodyPr/>
                    <a:lstStyle/>
                    <a:p>
                      <a:r>
                        <a:rPr lang="ru-RU" sz="1400" b="1" dirty="0" smtClean="0"/>
                        <a:t>4. </a:t>
                      </a:r>
                      <a:r>
                        <a:rPr lang="ru-RU" sz="1400" dirty="0" smtClean="0"/>
                        <a:t>Число созданных новых мест в общеобразовательных организациях, расположенных в сельской местности и поселках городского типа, человек нарастающим итогом к 2024 году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+mn-lt"/>
                          <a:ea typeface="Times New Roman"/>
                        </a:rPr>
                        <a:t>0</a:t>
                      </a:r>
                      <a:endParaRPr lang="ru-RU" sz="1400" dirty="0"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+mn-lt"/>
                          <a:ea typeface="Times New Roman"/>
                        </a:rPr>
                        <a:t>0</a:t>
                      </a:r>
                      <a:endParaRPr lang="ru-RU" sz="1400" dirty="0"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+mn-lt"/>
                          <a:ea typeface="Times New Roman"/>
                        </a:rPr>
                        <a:t>161</a:t>
                      </a:r>
                      <a:endParaRPr lang="ru-RU" sz="1400" dirty="0"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+mn-lt"/>
                          <a:ea typeface="Times New Roman"/>
                        </a:rPr>
                        <a:t>711</a:t>
                      </a:r>
                      <a:endParaRPr lang="ru-RU" sz="1400" dirty="0"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+mn-lt"/>
                          <a:ea typeface="Times New Roman"/>
                        </a:rPr>
                        <a:t>861</a:t>
                      </a:r>
                      <a:endParaRPr lang="ru-RU" sz="1400" dirty="0"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  <a:latin typeface="+mn-lt"/>
                          <a:ea typeface="Times New Roman"/>
                        </a:rPr>
                        <a:t>861</a:t>
                      </a:r>
                      <a:endParaRPr lang="ru-RU" sz="1400" b="1" dirty="0"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32993">
                <a:tc>
                  <a:txBody>
                    <a:bodyPr/>
                    <a:lstStyle/>
                    <a:p>
                      <a:r>
                        <a:rPr lang="ru-RU" sz="1400" b="1" dirty="0" smtClean="0"/>
                        <a:t>5. </a:t>
                      </a:r>
                      <a:r>
                        <a:rPr lang="ru-RU" sz="1400" dirty="0" smtClean="0"/>
                        <a:t>Число созданных новых мест в общеобразовательных организациях, расположенных в городах (продолжение реализации приоритетного проекта «Современная образовательная среда для школьников»), человек нарастающим итогом к 2024 году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+mn-lt"/>
                          <a:ea typeface="Times New Roman"/>
                        </a:rPr>
                        <a:t>990</a:t>
                      </a: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+mn-lt"/>
                          <a:ea typeface="Times New Roman"/>
                        </a:rPr>
                        <a:t>990</a:t>
                      </a: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+mn-lt"/>
                          <a:ea typeface="Times New Roman"/>
                        </a:rPr>
                        <a:t>2140</a:t>
                      </a: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+mn-lt"/>
                          <a:ea typeface="Times New Roman"/>
                        </a:rPr>
                        <a:t>2640</a:t>
                      </a: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+mn-lt"/>
                          <a:ea typeface="Times New Roman"/>
                        </a:rPr>
                        <a:t>2640</a:t>
                      </a: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+mn-lt"/>
                          <a:ea typeface="Times New Roman"/>
                        </a:rPr>
                        <a:t>3140</a:t>
                      </a: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pic>
        <p:nvPicPr>
          <p:cNvPr id="10" name="Picture 7" descr="C:\Users\saraikina-ov\Desktop\Белое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3041" y="642118"/>
            <a:ext cx="619125" cy="600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49" name="Группа 48"/>
          <p:cNvGrpSpPr/>
          <p:nvPr/>
        </p:nvGrpSpPr>
        <p:grpSpPr>
          <a:xfrm>
            <a:off x="-300769" y="179683"/>
            <a:ext cx="1584176" cy="1029345"/>
            <a:chOff x="-324484" y="0"/>
            <a:chExt cx="1584176" cy="1029345"/>
          </a:xfrm>
          <a:effectLst>
            <a:outerShdw blurRad="50800" dist="38100" dir="5400000" algn="t" rotWithShape="0">
              <a:schemeClr val="tx1">
                <a:lumMod val="65000"/>
                <a:lumOff val="35000"/>
                <a:alpha val="40000"/>
              </a:schemeClr>
            </a:outerShdw>
          </a:effectLst>
        </p:grpSpPr>
        <p:sp>
          <p:nvSpPr>
            <p:cNvPr id="50" name="Заголовок 1"/>
            <p:cNvSpPr txBox="1">
              <a:spLocks/>
            </p:cNvSpPr>
            <p:nvPr/>
          </p:nvSpPr>
          <p:spPr bwMode="auto">
            <a:xfrm>
              <a:off x="-324484" y="800431"/>
              <a:ext cx="1584176" cy="228914"/>
            </a:xfrm>
            <a:prstGeom prst="rect">
              <a:avLst/>
            </a:prstGeom>
            <a:noFill/>
            <a:ln>
              <a:noFill/>
            </a:ln>
            <a:scene3d>
              <a:camera prst="orthographicFront"/>
              <a:lightRig rig="threePt" dir="t"/>
            </a:scene3d>
            <a:sp3d>
              <a:bevelT/>
            </a:sp3d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>
              <a:lvl1pPr algn="ctr" rtl="0" eaLnBrk="0" fontAlgn="base" hangingPunct="0">
                <a:spcBef>
                  <a:spcPct val="0"/>
                </a:spcBef>
                <a:spcAft>
                  <a:spcPct val="0"/>
                </a:spcAft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  <a:lvl2pPr algn="ctr" rtl="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" pitchFamily="34" charset="0"/>
                </a:defRPr>
              </a:lvl2pPr>
              <a:lvl3pPr algn="ctr" rtl="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" pitchFamily="34" charset="0"/>
                </a:defRPr>
              </a:lvl3pPr>
              <a:lvl4pPr algn="ctr" rtl="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" pitchFamily="34" charset="0"/>
                </a:defRPr>
              </a:lvl4pPr>
              <a:lvl5pPr algn="ctr" rtl="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" pitchFamily="34" charset="0"/>
                </a:defRPr>
              </a:lvl5pPr>
              <a:lvl6pPr marL="457200" algn="ctr" rtl="0" fontAlgn="base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" pitchFamily="34" charset="0"/>
                </a:defRPr>
              </a:lvl6pPr>
              <a:lvl7pPr marL="914400" algn="ctr" rtl="0" fontAlgn="base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" pitchFamily="34" charset="0"/>
                </a:defRPr>
              </a:lvl7pPr>
              <a:lvl8pPr marL="1371600" algn="ctr" rtl="0" fontAlgn="base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" pitchFamily="34" charset="0"/>
                </a:defRPr>
              </a:lvl8pPr>
              <a:lvl9pPr marL="1828800" algn="ctr" rtl="0" fontAlgn="base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defTabSz="957816" eaLnBrk="1" fontAlgn="auto" hangingPunct="1">
                <a:spcAft>
                  <a:spcPts val="0"/>
                </a:spcAft>
                <a:defRPr/>
              </a:pPr>
              <a:r>
                <a:rPr lang="ru-RU" sz="900" b="1" dirty="0" smtClean="0">
                  <a:solidFill>
                    <a:srgbClr val="2356A7"/>
                  </a:solidFill>
                  <a:latin typeface="Arial Narrow" panose="020B0606020202030204" pitchFamily="34" charset="0"/>
                </a:rPr>
                <a:t>КАМЧАТСКИЙ </a:t>
              </a:r>
            </a:p>
            <a:p>
              <a:pPr defTabSz="957816" eaLnBrk="1" fontAlgn="auto" hangingPunct="1">
                <a:spcAft>
                  <a:spcPts val="0"/>
                </a:spcAft>
                <a:defRPr/>
              </a:pPr>
              <a:r>
                <a:rPr lang="ru-RU" sz="900" b="1" dirty="0" smtClean="0">
                  <a:solidFill>
                    <a:srgbClr val="2356A7"/>
                  </a:solidFill>
                  <a:latin typeface="Arial Narrow" panose="020B0606020202030204" pitchFamily="34" charset="0"/>
                </a:rPr>
                <a:t>КРАЙ</a:t>
              </a:r>
              <a:endParaRPr lang="ru-RU" sz="900" b="1" dirty="0">
                <a:solidFill>
                  <a:srgbClr val="2356A7"/>
                </a:solidFill>
                <a:latin typeface="Arial Narrow" panose="020B0606020202030204" pitchFamily="34" charset="0"/>
              </a:endParaRPr>
            </a:p>
          </p:txBody>
        </p:sp>
        <p:pic>
          <p:nvPicPr>
            <p:cNvPr id="51" name="Рисунок 50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5028" y="0"/>
              <a:ext cx="625152" cy="781190"/>
            </a:xfrm>
            <a:prstGeom prst="rect">
              <a:avLst/>
            </a:prstGeom>
            <a:noFill/>
            <a:ln>
              <a:noFill/>
            </a:ln>
            <a:scene3d>
              <a:camera prst="orthographicFront"/>
              <a:lightRig rig="threePt" dir="t"/>
            </a:scene3d>
            <a:sp3d>
              <a:bevelT/>
            </a:sp3d>
          </p:spPr>
        </p:pic>
      </p:grpSp>
    </p:spTree>
    <p:extLst>
      <p:ext uri="{BB962C8B-B14F-4D97-AF65-F5344CB8AC3E}">
        <p14:creationId xmlns:p14="http://schemas.microsoft.com/office/powerpoint/2010/main" val="29301809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Заголовок 1">
            <a:extLst>
              <a:ext uri="{FF2B5EF4-FFF2-40B4-BE49-F238E27FC236}">
                <a16:creationId xmlns:a16="http://schemas.microsoft.com/office/drawing/2014/main" id="{71C9FD27-D63B-4934-B221-B340CD9687D9}"/>
              </a:ext>
            </a:extLst>
          </p:cNvPr>
          <p:cNvSpPr txBox="1">
            <a:spLocks/>
          </p:cNvSpPr>
          <p:nvPr/>
        </p:nvSpPr>
        <p:spPr>
          <a:xfrm>
            <a:off x="892166" y="434474"/>
            <a:ext cx="7823200" cy="762617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ru-RU" sz="2400" b="1" dirty="0" smtClean="0">
                <a:solidFill>
                  <a:srgbClr val="0070C0"/>
                </a:solidFill>
                <a:latin typeface="Calibri" pitchFamily="34" charset="0"/>
                <a:cs typeface="Calibri" pitchFamily="34" charset="0"/>
              </a:rPr>
              <a:t>«Современная школа»</a:t>
            </a:r>
            <a:endParaRPr lang="ru-RU" sz="2400" b="1" dirty="0">
              <a:solidFill>
                <a:srgbClr val="0070C0"/>
              </a:solidFill>
              <a:latin typeface="Calibri" pitchFamily="34" charset="0"/>
              <a:cs typeface="Calibri" pitchFamily="34" charset="0"/>
            </a:endParaRPr>
          </a:p>
          <a:p>
            <a:endParaRPr lang="ru-RU" sz="2400" b="1" dirty="0">
              <a:solidFill>
                <a:srgbClr val="0070C0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95536" y="1052100"/>
            <a:ext cx="822404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b="1" cap="small" dirty="0" smtClean="0"/>
              <a:t>Организация изучения предметной области «Технология»</a:t>
            </a:r>
          </a:p>
          <a:p>
            <a:pPr lvl="0" algn="ctr"/>
            <a:r>
              <a:rPr lang="ru-RU" b="1" cap="small" dirty="0" smtClean="0"/>
              <a:t>на базе  организаций, имеющих </a:t>
            </a:r>
            <a:r>
              <a:rPr lang="ru-RU" b="1" cap="small" dirty="0" err="1" smtClean="0"/>
              <a:t>высокооснащённые</a:t>
            </a:r>
            <a:r>
              <a:rPr lang="ru-RU" b="1" cap="small" dirty="0" smtClean="0"/>
              <a:t> </a:t>
            </a:r>
            <a:r>
              <a:rPr lang="ru-RU" b="1" cap="small" dirty="0" err="1" smtClean="0"/>
              <a:t>ученико</a:t>
            </a:r>
            <a:r>
              <a:rPr lang="ru-RU" b="1" cap="small" dirty="0" smtClean="0"/>
              <a:t>-места</a:t>
            </a:r>
            <a:endParaRPr lang="ru-RU" b="1" cap="small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1060648" y="6336299"/>
            <a:ext cx="1187355" cy="305858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2019</a:t>
            </a:r>
            <a:endParaRPr lang="ru-RU" b="1" dirty="0"/>
          </a:p>
        </p:txBody>
      </p:sp>
      <p:sp>
        <p:nvSpPr>
          <p:cNvPr id="28" name="Прямоугольник 27"/>
          <p:cNvSpPr/>
          <p:nvPr/>
        </p:nvSpPr>
        <p:spPr>
          <a:xfrm>
            <a:off x="2248003" y="6153271"/>
            <a:ext cx="1187355" cy="485148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2020</a:t>
            </a:r>
            <a:endParaRPr lang="ru-RU" b="1" dirty="0"/>
          </a:p>
        </p:txBody>
      </p:sp>
      <p:sp>
        <p:nvSpPr>
          <p:cNvPr id="29" name="Прямоугольник 28"/>
          <p:cNvSpPr/>
          <p:nvPr/>
        </p:nvSpPr>
        <p:spPr>
          <a:xfrm>
            <a:off x="3435358" y="6034179"/>
            <a:ext cx="1187355" cy="584985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2021</a:t>
            </a:r>
            <a:endParaRPr lang="ru-RU" b="1" dirty="0"/>
          </a:p>
        </p:txBody>
      </p:sp>
      <p:sp>
        <p:nvSpPr>
          <p:cNvPr id="30" name="Прямоугольник 29"/>
          <p:cNvSpPr/>
          <p:nvPr/>
        </p:nvSpPr>
        <p:spPr>
          <a:xfrm>
            <a:off x="4622713" y="5864798"/>
            <a:ext cx="1187355" cy="754366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2022</a:t>
            </a:r>
            <a:endParaRPr lang="ru-RU" b="1" dirty="0"/>
          </a:p>
        </p:txBody>
      </p:sp>
      <p:sp>
        <p:nvSpPr>
          <p:cNvPr id="31" name="Прямоугольник 30"/>
          <p:cNvSpPr/>
          <p:nvPr/>
        </p:nvSpPr>
        <p:spPr>
          <a:xfrm>
            <a:off x="5788124" y="5752054"/>
            <a:ext cx="1187355" cy="870848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2023</a:t>
            </a:r>
            <a:endParaRPr lang="ru-RU" b="1" dirty="0"/>
          </a:p>
        </p:txBody>
      </p:sp>
      <p:sp>
        <p:nvSpPr>
          <p:cNvPr id="32" name="Прямоугольник 31"/>
          <p:cNvSpPr/>
          <p:nvPr/>
        </p:nvSpPr>
        <p:spPr>
          <a:xfrm>
            <a:off x="6957683" y="5618576"/>
            <a:ext cx="1187355" cy="1004325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2024</a:t>
            </a:r>
            <a:endParaRPr lang="ru-RU" b="1" dirty="0"/>
          </a:p>
        </p:txBody>
      </p:sp>
      <p:sp>
        <p:nvSpPr>
          <p:cNvPr id="34" name="Прямоугольник 33"/>
          <p:cNvSpPr/>
          <p:nvPr/>
        </p:nvSpPr>
        <p:spPr>
          <a:xfrm>
            <a:off x="6957682" y="5154066"/>
            <a:ext cx="1169558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1300" b="1" dirty="0" smtClean="0"/>
              <a:t>70 % ОО</a:t>
            </a:r>
          </a:p>
          <a:p>
            <a:pPr lvl="0" algn="ctr"/>
            <a:r>
              <a:rPr lang="ru-RU" sz="1300" b="1" dirty="0" smtClean="0"/>
              <a:t>14 МО</a:t>
            </a:r>
            <a:endParaRPr lang="ru-RU" sz="1300" b="1" dirty="0"/>
          </a:p>
        </p:txBody>
      </p:sp>
      <p:pic>
        <p:nvPicPr>
          <p:cNvPr id="1027" name="Picture 3" descr="C:\Users\Олег\Desktop\Кванториум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913" y="2399868"/>
            <a:ext cx="1168876" cy="897433"/>
          </a:xfrm>
          <a:prstGeom prst="rect">
            <a:avLst/>
          </a:prstGeom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</p:pic>
      <p:sp>
        <p:nvSpPr>
          <p:cNvPr id="23" name="Скругленный прямоугольник 22"/>
          <p:cNvSpPr/>
          <p:nvPr/>
        </p:nvSpPr>
        <p:spPr>
          <a:xfrm>
            <a:off x="2137033" y="2324931"/>
            <a:ext cx="2062093" cy="309181"/>
          </a:xfrm>
          <a:prstGeom prst="roundRect">
            <a:avLst/>
          </a:prstGeom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tx2">
                    <a:lumMod val="75000"/>
                  </a:schemeClr>
                </a:solidFill>
              </a:rPr>
              <a:t>МБОУ «СШ № 2» ПКГО</a:t>
            </a:r>
            <a:endParaRPr lang="ru-RU" sz="14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57" name="Прямоугольник 56"/>
          <p:cNvSpPr/>
          <p:nvPr/>
        </p:nvSpPr>
        <p:spPr>
          <a:xfrm>
            <a:off x="535708" y="3861626"/>
            <a:ext cx="306840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1600" b="1" dirty="0" smtClean="0">
                <a:solidFill>
                  <a:srgbClr val="C00000"/>
                </a:solidFill>
              </a:rPr>
              <a:t>6</a:t>
            </a:r>
          </a:p>
          <a:p>
            <a:pPr lvl="0" algn="ctr"/>
            <a:r>
              <a:rPr lang="ru-RU" sz="1600" b="1" dirty="0" smtClean="0">
                <a:solidFill>
                  <a:srgbClr val="C00000"/>
                </a:solidFill>
              </a:rPr>
              <a:t> </a:t>
            </a:r>
          </a:p>
          <a:p>
            <a:pPr lvl="0" algn="ctr"/>
            <a:r>
              <a:rPr lang="ru-RU" sz="1600" b="1" dirty="0" smtClean="0">
                <a:solidFill>
                  <a:srgbClr val="C00000"/>
                </a:solidFill>
              </a:rPr>
              <a:t>КЛАССЫ</a:t>
            </a:r>
            <a:endParaRPr lang="ru-RU" sz="1600" b="1" dirty="0">
              <a:solidFill>
                <a:srgbClr val="C00000"/>
              </a:solidFill>
            </a:endParaRPr>
          </a:p>
        </p:txBody>
      </p:sp>
      <p:pic>
        <p:nvPicPr>
          <p:cNvPr id="1029" name="Picture 5" descr="C:\Users\Олег\Desktop\аЭРО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398" y="3935139"/>
            <a:ext cx="1228288" cy="620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C:\Users\Олег\Desktop\РОБО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0084" y="4762755"/>
            <a:ext cx="1365773" cy="6375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C:\Users\Олег\Desktop\ПРОМ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5679" y="4145211"/>
            <a:ext cx="1063447" cy="6385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" name="Picture 3" descr="C:\Users\Олег\Desktop\Кванториум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99729" y="2210799"/>
            <a:ext cx="1227511" cy="674225"/>
          </a:xfrm>
          <a:prstGeom prst="rect">
            <a:avLst/>
          </a:prstGeom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</p:pic>
      <p:sp>
        <p:nvSpPr>
          <p:cNvPr id="38" name="Прямоугольник 37"/>
          <p:cNvSpPr/>
          <p:nvPr/>
        </p:nvSpPr>
        <p:spPr>
          <a:xfrm>
            <a:off x="1058020" y="5874516"/>
            <a:ext cx="1169558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1300" b="1" dirty="0" smtClean="0"/>
              <a:t>4 % ОО</a:t>
            </a:r>
          </a:p>
          <a:p>
            <a:pPr lvl="0" algn="ctr"/>
            <a:r>
              <a:rPr lang="ru-RU" sz="1300" b="1" dirty="0" smtClean="0"/>
              <a:t>2 МО</a:t>
            </a:r>
            <a:endParaRPr lang="ru-RU" sz="1300" b="1" dirty="0"/>
          </a:p>
        </p:txBody>
      </p:sp>
      <p:sp>
        <p:nvSpPr>
          <p:cNvPr id="39" name="Прямоугольник 38"/>
          <p:cNvSpPr/>
          <p:nvPr/>
        </p:nvSpPr>
        <p:spPr>
          <a:xfrm>
            <a:off x="2265800" y="5695035"/>
            <a:ext cx="1169558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1300" b="1" dirty="0" smtClean="0"/>
              <a:t>13 % ОО</a:t>
            </a:r>
          </a:p>
          <a:p>
            <a:pPr lvl="0" algn="ctr"/>
            <a:r>
              <a:rPr lang="ru-RU" sz="1300" b="1" dirty="0" smtClean="0"/>
              <a:t>3 МО</a:t>
            </a:r>
            <a:endParaRPr lang="ru-RU" sz="1300" b="1" dirty="0"/>
          </a:p>
        </p:txBody>
      </p:sp>
      <p:sp>
        <p:nvSpPr>
          <p:cNvPr id="40" name="Прямоугольник 39"/>
          <p:cNvSpPr/>
          <p:nvPr/>
        </p:nvSpPr>
        <p:spPr>
          <a:xfrm>
            <a:off x="3444256" y="5577738"/>
            <a:ext cx="1169558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1300" b="1" dirty="0" smtClean="0"/>
              <a:t>35 % ОО</a:t>
            </a:r>
          </a:p>
          <a:p>
            <a:pPr lvl="0" algn="ctr"/>
            <a:r>
              <a:rPr lang="ru-RU" sz="1300" b="1" dirty="0" smtClean="0"/>
              <a:t>5 МО</a:t>
            </a:r>
            <a:endParaRPr lang="ru-RU" sz="1300" b="1" dirty="0"/>
          </a:p>
        </p:txBody>
      </p:sp>
      <p:sp>
        <p:nvSpPr>
          <p:cNvPr id="43" name="Прямоугольник 42"/>
          <p:cNvSpPr/>
          <p:nvPr/>
        </p:nvSpPr>
        <p:spPr>
          <a:xfrm>
            <a:off x="4613814" y="5400288"/>
            <a:ext cx="1169558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1300" b="1" dirty="0" smtClean="0"/>
              <a:t>42 % ОО</a:t>
            </a:r>
          </a:p>
          <a:p>
            <a:pPr lvl="0" algn="ctr"/>
            <a:r>
              <a:rPr lang="ru-RU" sz="1300" b="1" dirty="0" smtClean="0"/>
              <a:t>8 МО</a:t>
            </a:r>
            <a:endParaRPr lang="ru-RU" sz="1300" b="1" dirty="0"/>
          </a:p>
        </p:txBody>
      </p:sp>
      <p:sp>
        <p:nvSpPr>
          <p:cNvPr id="44" name="Прямоугольник 43"/>
          <p:cNvSpPr/>
          <p:nvPr/>
        </p:nvSpPr>
        <p:spPr>
          <a:xfrm>
            <a:off x="5760650" y="5260844"/>
            <a:ext cx="116955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1400" b="1" dirty="0"/>
              <a:t> </a:t>
            </a:r>
            <a:r>
              <a:rPr lang="ru-RU" sz="1300" b="1" dirty="0" smtClean="0"/>
              <a:t>54 % ОО</a:t>
            </a:r>
          </a:p>
          <a:p>
            <a:pPr lvl="0" algn="ctr"/>
            <a:r>
              <a:rPr lang="ru-RU" sz="1300" b="1" dirty="0" smtClean="0"/>
              <a:t>11 МО</a:t>
            </a:r>
            <a:endParaRPr lang="ru-RU" sz="1300" b="1" dirty="0"/>
          </a:p>
        </p:txBody>
      </p:sp>
      <p:sp>
        <p:nvSpPr>
          <p:cNvPr id="45" name="Скругленный прямоугольник 44"/>
          <p:cNvSpPr/>
          <p:nvPr/>
        </p:nvSpPr>
        <p:spPr>
          <a:xfrm>
            <a:off x="2137033" y="2750508"/>
            <a:ext cx="2062093" cy="309181"/>
          </a:xfrm>
          <a:prstGeom prst="roundRect">
            <a:avLst/>
          </a:prstGeom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tx2">
                    <a:lumMod val="75000"/>
                  </a:schemeClr>
                </a:solidFill>
              </a:rPr>
              <a:t>МАОУ «СШ № 3» ПКГО</a:t>
            </a:r>
            <a:endParaRPr lang="ru-RU" sz="14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47" name="Скругленный прямоугольник 46"/>
          <p:cNvSpPr/>
          <p:nvPr/>
        </p:nvSpPr>
        <p:spPr>
          <a:xfrm>
            <a:off x="2137368" y="3168213"/>
            <a:ext cx="2062093" cy="309181"/>
          </a:xfrm>
          <a:prstGeom prst="roundRect">
            <a:avLst/>
          </a:prstGeom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tx2">
                    <a:lumMod val="75000"/>
                  </a:schemeClr>
                </a:solidFill>
              </a:rPr>
              <a:t>МБОУ «ОШ № 5» ПКГО</a:t>
            </a:r>
            <a:endParaRPr lang="ru-RU" sz="1400" b="1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5" name="Picture 3" descr="C:\Users\saraikina-ov\Desktop\Точка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6968" y="3073880"/>
            <a:ext cx="1559511" cy="4978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saraikina-ov\Desktop\Школа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10687" y="2761241"/>
            <a:ext cx="1159933" cy="12097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4843346" y="3990751"/>
            <a:ext cx="1234347" cy="308920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/>
              <a:t>ОО края</a:t>
            </a:r>
            <a:endParaRPr lang="ru-RU" sz="1600" b="1" dirty="0"/>
          </a:p>
        </p:txBody>
      </p:sp>
      <p:pic>
        <p:nvPicPr>
          <p:cNvPr id="10" name="Picture 5" descr="C:\Users\saraikina-ov\Desktop\ПОО.pn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00240" y="3793640"/>
            <a:ext cx="956124" cy="7617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Прямоугольник 10"/>
          <p:cNvSpPr/>
          <p:nvPr/>
        </p:nvSpPr>
        <p:spPr>
          <a:xfrm>
            <a:off x="6951561" y="4493260"/>
            <a:ext cx="1123845" cy="196151"/>
          </a:xfrm>
          <a:prstGeom prst="rect">
            <a:avLst/>
          </a:prstGeom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chemeClr val="tx2">
                    <a:lumMod val="75000"/>
                  </a:schemeClr>
                </a:solidFill>
              </a:rPr>
              <a:t>ПОО края</a:t>
            </a:r>
            <a:endParaRPr lang="ru-RU" sz="16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58" name="Прямоугольник 57"/>
          <p:cNvSpPr/>
          <p:nvPr/>
        </p:nvSpPr>
        <p:spPr>
          <a:xfrm>
            <a:off x="892166" y="4464363"/>
            <a:ext cx="70755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1400" b="1" dirty="0"/>
              <a:t> </a:t>
            </a:r>
            <a:r>
              <a:rPr lang="ru-RU" sz="1400" b="1" dirty="0" smtClean="0">
                <a:solidFill>
                  <a:schemeClr val="tx2">
                    <a:lumMod val="75000"/>
                  </a:schemeClr>
                </a:solidFill>
              </a:rPr>
              <a:t>30 часов</a:t>
            </a:r>
            <a:endParaRPr lang="ru-RU" sz="1400" b="1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13" name="Picture 6" descr="C:\Users\saraikina-ov\Desktop\WSR.pn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31362" y="3837574"/>
            <a:ext cx="880232" cy="8518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Двойная стрелка влево/вправо 13"/>
          <p:cNvSpPr/>
          <p:nvPr/>
        </p:nvSpPr>
        <p:spPr>
          <a:xfrm>
            <a:off x="6111621" y="3173990"/>
            <a:ext cx="540360" cy="309181"/>
          </a:xfrm>
          <a:prstGeom prst="leftRightArrow">
            <a:avLst/>
          </a:prstGeom>
          <a:ln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8" name="Picture 7" descr="C:\Users\saraikina-ov\Desktop\Белое.pn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10020" y="6070181"/>
            <a:ext cx="619125" cy="600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9" name="Прямоугольник 58"/>
          <p:cNvSpPr/>
          <p:nvPr/>
        </p:nvSpPr>
        <p:spPr>
          <a:xfrm>
            <a:off x="689128" y="1785795"/>
            <a:ext cx="307732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b="1" dirty="0">
                <a:solidFill>
                  <a:srgbClr val="C00000"/>
                </a:solidFill>
              </a:rPr>
              <a:t> </a:t>
            </a:r>
            <a:r>
              <a:rPr lang="ru-RU" b="1" dirty="0" smtClean="0">
                <a:solidFill>
                  <a:srgbClr val="C00000"/>
                </a:solidFill>
              </a:rPr>
              <a:t>2019-2020 годы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60" name="Прямоугольник 59"/>
          <p:cNvSpPr/>
          <p:nvPr/>
        </p:nvSpPr>
        <p:spPr>
          <a:xfrm>
            <a:off x="5319150" y="1785795"/>
            <a:ext cx="307732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b="1" dirty="0">
                <a:solidFill>
                  <a:srgbClr val="C00000"/>
                </a:solidFill>
              </a:rPr>
              <a:t> </a:t>
            </a:r>
            <a:r>
              <a:rPr lang="ru-RU" b="1" dirty="0" smtClean="0">
                <a:solidFill>
                  <a:srgbClr val="C00000"/>
                </a:solidFill>
              </a:rPr>
              <a:t>2020-2024 годы</a:t>
            </a:r>
            <a:endParaRPr lang="ru-RU" b="1" dirty="0">
              <a:solidFill>
                <a:srgbClr val="C00000"/>
              </a:solidFill>
            </a:endParaRPr>
          </a:p>
        </p:txBody>
      </p:sp>
      <p:cxnSp>
        <p:nvCxnSpPr>
          <p:cNvPr id="20" name="Прямая соединительная линия 19"/>
          <p:cNvCxnSpPr/>
          <p:nvPr/>
        </p:nvCxnSpPr>
        <p:spPr>
          <a:xfrm>
            <a:off x="4507559" y="1970461"/>
            <a:ext cx="0" cy="509060"/>
          </a:xfrm>
          <a:prstGeom prst="line">
            <a:avLst/>
          </a:prstGeom>
          <a:ln w="3810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Прямая соединительная линия 63"/>
          <p:cNvCxnSpPr/>
          <p:nvPr/>
        </p:nvCxnSpPr>
        <p:spPr>
          <a:xfrm>
            <a:off x="4507559" y="2693310"/>
            <a:ext cx="0" cy="509060"/>
          </a:xfrm>
          <a:prstGeom prst="line">
            <a:avLst/>
          </a:prstGeom>
          <a:ln w="3810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Прямая соединительная линия 64"/>
          <p:cNvCxnSpPr/>
          <p:nvPr/>
        </p:nvCxnSpPr>
        <p:spPr>
          <a:xfrm>
            <a:off x="4507559" y="3376954"/>
            <a:ext cx="0" cy="509060"/>
          </a:xfrm>
          <a:prstGeom prst="line">
            <a:avLst/>
          </a:prstGeom>
          <a:ln w="3810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Прямая соединительная линия 65"/>
          <p:cNvCxnSpPr/>
          <p:nvPr/>
        </p:nvCxnSpPr>
        <p:spPr>
          <a:xfrm>
            <a:off x="4507559" y="4114713"/>
            <a:ext cx="0" cy="509060"/>
          </a:xfrm>
          <a:prstGeom prst="line">
            <a:avLst/>
          </a:prstGeom>
          <a:ln w="3810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Прямая соединительная линия 66"/>
          <p:cNvCxnSpPr/>
          <p:nvPr/>
        </p:nvCxnSpPr>
        <p:spPr>
          <a:xfrm>
            <a:off x="4507559" y="4765982"/>
            <a:ext cx="0" cy="509060"/>
          </a:xfrm>
          <a:prstGeom prst="line">
            <a:avLst/>
          </a:prstGeom>
          <a:ln w="3810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6" name="Двойная стрелка влево/вправо 75"/>
          <p:cNvSpPr/>
          <p:nvPr/>
        </p:nvSpPr>
        <p:spPr>
          <a:xfrm>
            <a:off x="1582018" y="2687153"/>
            <a:ext cx="540360" cy="309181"/>
          </a:xfrm>
          <a:prstGeom prst="leftRightArrow">
            <a:avLst/>
          </a:prstGeom>
          <a:ln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3" name="Прямая соединительная линия 2"/>
          <p:cNvCxnSpPr/>
          <p:nvPr/>
        </p:nvCxnSpPr>
        <p:spPr>
          <a:xfrm flipV="1">
            <a:off x="535708" y="3643278"/>
            <a:ext cx="3807692" cy="11794"/>
          </a:xfrm>
          <a:prstGeom prst="line">
            <a:avLst/>
          </a:prstGeom>
          <a:ln w="3810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4" name="Picture 7" descr="C:\Users\saraikina-ov\Desktop\Белое.pn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780" y="597016"/>
            <a:ext cx="619125" cy="600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49" name="Группа 48"/>
          <p:cNvGrpSpPr/>
          <p:nvPr/>
        </p:nvGrpSpPr>
        <p:grpSpPr>
          <a:xfrm>
            <a:off x="-256380" y="301109"/>
            <a:ext cx="1584176" cy="1029345"/>
            <a:chOff x="-324484" y="0"/>
            <a:chExt cx="1584176" cy="1029345"/>
          </a:xfrm>
          <a:effectLst>
            <a:outerShdw blurRad="50800" dist="38100" dir="5400000" algn="t" rotWithShape="0">
              <a:schemeClr val="tx1">
                <a:lumMod val="65000"/>
                <a:lumOff val="35000"/>
                <a:alpha val="40000"/>
              </a:schemeClr>
            </a:outerShdw>
          </a:effectLst>
        </p:grpSpPr>
        <p:sp>
          <p:nvSpPr>
            <p:cNvPr id="50" name="Заголовок 1"/>
            <p:cNvSpPr txBox="1">
              <a:spLocks/>
            </p:cNvSpPr>
            <p:nvPr/>
          </p:nvSpPr>
          <p:spPr bwMode="auto">
            <a:xfrm>
              <a:off x="-324484" y="800431"/>
              <a:ext cx="1584176" cy="228914"/>
            </a:xfrm>
            <a:prstGeom prst="rect">
              <a:avLst/>
            </a:prstGeom>
            <a:noFill/>
            <a:ln>
              <a:noFill/>
            </a:ln>
            <a:scene3d>
              <a:camera prst="orthographicFront"/>
              <a:lightRig rig="threePt" dir="t"/>
            </a:scene3d>
            <a:sp3d>
              <a:bevelT/>
            </a:sp3d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>
              <a:lvl1pPr algn="ctr" rtl="0" eaLnBrk="0" fontAlgn="base" hangingPunct="0">
                <a:spcBef>
                  <a:spcPct val="0"/>
                </a:spcBef>
                <a:spcAft>
                  <a:spcPct val="0"/>
                </a:spcAft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  <a:lvl2pPr algn="ctr" rtl="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" pitchFamily="34" charset="0"/>
                </a:defRPr>
              </a:lvl2pPr>
              <a:lvl3pPr algn="ctr" rtl="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" pitchFamily="34" charset="0"/>
                </a:defRPr>
              </a:lvl3pPr>
              <a:lvl4pPr algn="ctr" rtl="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" pitchFamily="34" charset="0"/>
                </a:defRPr>
              </a:lvl4pPr>
              <a:lvl5pPr algn="ctr" rtl="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" pitchFamily="34" charset="0"/>
                </a:defRPr>
              </a:lvl5pPr>
              <a:lvl6pPr marL="457200" algn="ctr" rtl="0" fontAlgn="base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" pitchFamily="34" charset="0"/>
                </a:defRPr>
              </a:lvl6pPr>
              <a:lvl7pPr marL="914400" algn="ctr" rtl="0" fontAlgn="base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" pitchFamily="34" charset="0"/>
                </a:defRPr>
              </a:lvl7pPr>
              <a:lvl8pPr marL="1371600" algn="ctr" rtl="0" fontAlgn="base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" pitchFamily="34" charset="0"/>
                </a:defRPr>
              </a:lvl8pPr>
              <a:lvl9pPr marL="1828800" algn="ctr" rtl="0" fontAlgn="base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defTabSz="957816" eaLnBrk="1" fontAlgn="auto" hangingPunct="1">
                <a:spcAft>
                  <a:spcPts val="0"/>
                </a:spcAft>
                <a:defRPr/>
              </a:pPr>
              <a:r>
                <a:rPr lang="ru-RU" sz="900" b="1" dirty="0" smtClean="0">
                  <a:solidFill>
                    <a:srgbClr val="2356A7"/>
                  </a:solidFill>
                  <a:latin typeface="Arial Narrow" panose="020B0606020202030204" pitchFamily="34" charset="0"/>
                </a:rPr>
                <a:t>КАМЧАТСКИЙ </a:t>
              </a:r>
            </a:p>
            <a:p>
              <a:pPr defTabSz="957816" eaLnBrk="1" fontAlgn="auto" hangingPunct="1">
                <a:spcAft>
                  <a:spcPts val="0"/>
                </a:spcAft>
                <a:defRPr/>
              </a:pPr>
              <a:r>
                <a:rPr lang="ru-RU" sz="900" b="1" dirty="0" smtClean="0">
                  <a:solidFill>
                    <a:srgbClr val="2356A7"/>
                  </a:solidFill>
                  <a:latin typeface="Arial Narrow" panose="020B0606020202030204" pitchFamily="34" charset="0"/>
                </a:rPr>
                <a:t>КРАЙ</a:t>
              </a:r>
              <a:endParaRPr lang="ru-RU" sz="900" b="1" dirty="0">
                <a:solidFill>
                  <a:srgbClr val="2356A7"/>
                </a:solidFill>
                <a:latin typeface="Arial Narrow" panose="020B0606020202030204" pitchFamily="34" charset="0"/>
              </a:endParaRPr>
            </a:p>
          </p:txBody>
        </p:sp>
        <p:pic>
          <p:nvPicPr>
            <p:cNvPr id="51" name="Рисунок 50"/>
            <p:cNvPicPr>
              <a:picLocks noChangeAspect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5028" y="0"/>
              <a:ext cx="625152" cy="781190"/>
            </a:xfrm>
            <a:prstGeom prst="rect">
              <a:avLst/>
            </a:prstGeom>
            <a:noFill/>
            <a:ln>
              <a:noFill/>
            </a:ln>
            <a:scene3d>
              <a:camera prst="orthographicFront"/>
              <a:lightRig rig="threePt" dir="t"/>
            </a:scene3d>
            <a:sp3d>
              <a:bevelT/>
            </a:sp3d>
          </p:spPr>
        </p:pic>
      </p:grpSp>
    </p:spTree>
    <p:extLst>
      <p:ext uri="{BB962C8B-B14F-4D97-AF65-F5344CB8AC3E}">
        <p14:creationId xmlns:p14="http://schemas.microsoft.com/office/powerpoint/2010/main" val="40505449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Заголовок 1">
            <a:extLst>
              <a:ext uri="{FF2B5EF4-FFF2-40B4-BE49-F238E27FC236}">
                <a16:creationId xmlns:a16="http://schemas.microsoft.com/office/drawing/2014/main" id="{71C9FD27-D63B-4934-B221-B340CD9687D9}"/>
              </a:ext>
            </a:extLst>
          </p:cNvPr>
          <p:cNvSpPr txBox="1">
            <a:spLocks/>
          </p:cNvSpPr>
          <p:nvPr/>
        </p:nvSpPr>
        <p:spPr>
          <a:xfrm>
            <a:off x="892166" y="413893"/>
            <a:ext cx="7823200" cy="762617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ru-RU" sz="2400" b="1" dirty="0" smtClean="0">
                <a:solidFill>
                  <a:srgbClr val="0070C0"/>
                </a:solidFill>
                <a:latin typeface="Calibri" pitchFamily="34" charset="0"/>
                <a:cs typeface="Calibri" pitchFamily="34" charset="0"/>
              </a:rPr>
              <a:t>«Современная школа»</a:t>
            </a:r>
            <a:endParaRPr lang="ru-RU" sz="2400" b="1" dirty="0">
              <a:solidFill>
                <a:srgbClr val="0070C0"/>
              </a:solidFill>
              <a:latin typeface="Calibri" pitchFamily="34" charset="0"/>
              <a:cs typeface="Calibri" pitchFamily="34" charset="0"/>
            </a:endParaRPr>
          </a:p>
          <a:p>
            <a:endParaRPr lang="ru-RU" sz="2400" b="1" dirty="0">
              <a:solidFill>
                <a:srgbClr val="0070C0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25552" y="1049722"/>
            <a:ext cx="8723757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b="1" cap="small" dirty="0" smtClean="0"/>
              <a:t>Обновление материально-технической </a:t>
            </a:r>
            <a:r>
              <a:rPr lang="ru-RU" b="1" cap="small" dirty="0"/>
              <a:t>базы </a:t>
            </a:r>
            <a:r>
              <a:rPr lang="ru-RU" b="1" cap="small" dirty="0" smtClean="0"/>
              <a:t>организаций </a:t>
            </a:r>
          </a:p>
          <a:p>
            <a:pPr lvl="0" algn="ctr"/>
            <a:r>
              <a:rPr lang="ru-RU" b="1" cap="small" dirty="0" smtClean="0"/>
              <a:t>для </a:t>
            </a:r>
            <a:r>
              <a:rPr lang="ru-RU" b="1" cap="small" dirty="0"/>
              <a:t>реализации основных и дополнительных общеобразовательных программ цифрового, естественнонаучного и гуманитарного </a:t>
            </a:r>
            <a:r>
              <a:rPr lang="ru-RU" b="1" cap="small" dirty="0" smtClean="0"/>
              <a:t>профилей</a:t>
            </a:r>
            <a:endParaRPr lang="ru-RU" b="1" cap="small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1060648" y="6336299"/>
            <a:ext cx="1187355" cy="305858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2019</a:t>
            </a:r>
            <a:endParaRPr lang="ru-RU" b="1" dirty="0"/>
          </a:p>
        </p:txBody>
      </p:sp>
      <p:sp>
        <p:nvSpPr>
          <p:cNvPr id="28" name="Прямоугольник 27"/>
          <p:cNvSpPr/>
          <p:nvPr/>
        </p:nvSpPr>
        <p:spPr>
          <a:xfrm>
            <a:off x="2248003" y="6221881"/>
            <a:ext cx="1187355" cy="416537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2020</a:t>
            </a:r>
            <a:endParaRPr lang="ru-RU" b="1" dirty="0"/>
          </a:p>
        </p:txBody>
      </p:sp>
      <p:sp>
        <p:nvSpPr>
          <p:cNvPr id="29" name="Прямоугольник 28"/>
          <p:cNvSpPr/>
          <p:nvPr/>
        </p:nvSpPr>
        <p:spPr>
          <a:xfrm>
            <a:off x="3435358" y="6075688"/>
            <a:ext cx="1187355" cy="543476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2021</a:t>
            </a:r>
            <a:endParaRPr lang="ru-RU" b="1" dirty="0"/>
          </a:p>
        </p:txBody>
      </p:sp>
      <p:sp>
        <p:nvSpPr>
          <p:cNvPr id="30" name="Прямоугольник 29"/>
          <p:cNvSpPr/>
          <p:nvPr/>
        </p:nvSpPr>
        <p:spPr>
          <a:xfrm>
            <a:off x="4622713" y="5938644"/>
            <a:ext cx="1187355" cy="680519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2022</a:t>
            </a:r>
            <a:endParaRPr lang="ru-RU" b="1" dirty="0"/>
          </a:p>
        </p:txBody>
      </p:sp>
      <p:sp>
        <p:nvSpPr>
          <p:cNvPr id="31" name="Прямоугольник 30"/>
          <p:cNvSpPr/>
          <p:nvPr/>
        </p:nvSpPr>
        <p:spPr>
          <a:xfrm>
            <a:off x="5788124" y="5783300"/>
            <a:ext cx="1187355" cy="839602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2023</a:t>
            </a:r>
            <a:endParaRPr lang="ru-RU" b="1" dirty="0"/>
          </a:p>
        </p:txBody>
      </p:sp>
      <p:sp>
        <p:nvSpPr>
          <p:cNvPr id="32" name="Прямоугольник 31"/>
          <p:cNvSpPr/>
          <p:nvPr/>
        </p:nvSpPr>
        <p:spPr>
          <a:xfrm>
            <a:off x="6957683" y="5604734"/>
            <a:ext cx="1187355" cy="1018168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2024</a:t>
            </a:r>
            <a:endParaRPr lang="ru-RU" b="1" dirty="0"/>
          </a:p>
        </p:txBody>
      </p:sp>
      <p:sp>
        <p:nvSpPr>
          <p:cNvPr id="38" name="Прямоугольник 37"/>
          <p:cNvSpPr/>
          <p:nvPr/>
        </p:nvSpPr>
        <p:spPr>
          <a:xfrm>
            <a:off x="3453155" y="5598580"/>
            <a:ext cx="1169558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1300" b="1" dirty="0" smtClean="0">
                <a:solidFill>
                  <a:schemeClr val="tx2">
                    <a:lumMod val="75000"/>
                  </a:schemeClr>
                </a:solidFill>
              </a:rPr>
              <a:t>7 школ,</a:t>
            </a:r>
          </a:p>
          <a:p>
            <a:pPr lvl="0" algn="ctr"/>
            <a:r>
              <a:rPr lang="ru-RU" sz="1300" b="1" dirty="0" smtClean="0">
                <a:solidFill>
                  <a:schemeClr val="tx2">
                    <a:lumMod val="75000"/>
                  </a:schemeClr>
                </a:solidFill>
              </a:rPr>
              <a:t>1 000 чел.</a:t>
            </a:r>
          </a:p>
        </p:txBody>
      </p:sp>
      <p:pic>
        <p:nvPicPr>
          <p:cNvPr id="5" name="Picture 3" descr="C:\Users\saraikina-ov\Desktop\Точка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42826" y="1878053"/>
            <a:ext cx="1338975" cy="4274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1" name="Прямоугольник 40"/>
          <p:cNvSpPr/>
          <p:nvPr/>
        </p:nvSpPr>
        <p:spPr>
          <a:xfrm>
            <a:off x="2256901" y="5744773"/>
            <a:ext cx="1169558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1300" b="1" dirty="0">
                <a:solidFill>
                  <a:schemeClr val="tx2">
                    <a:lumMod val="75000"/>
                  </a:schemeClr>
                </a:solidFill>
              </a:rPr>
              <a:t>7</a:t>
            </a:r>
            <a:r>
              <a:rPr lang="ru-RU" sz="1300" b="1" dirty="0" smtClean="0">
                <a:solidFill>
                  <a:schemeClr val="tx2">
                    <a:lumMod val="75000"/>
                  </a:schemeClr>
                </a:solidFill>
              </a:rPr>
              <a:t> школ,</a:t>
            </a:r>
          </a:p>
          <a:p>
            <a:pPr lvl="0" algn="ctr"/>
            <a:r>
              <a:rPr lang="ru-RU" sz="1300" b="1" dirty="0" smtClean="0">
                <a:solidFill>
                  <a:schemeClr val="tx2">
                    <a:lumMod val="75000"/>
                  </a:schemeClr>
                </a:solidFill>
              </a:rPr>
              <a:t>662 чел.</a:t>
            </a:r>
          </a:p>
        </p:txBody>
      </p:sp>
      <p:sp>
        <p:nvSpPr>
          <p:cNvPr id="42" name="Прямоугольник 41"/>
          <p:cNvSpPr/>
          <p:nvPr/>
        </p:nvSpPr>
        <p:spPr>
          <a:xfrm>
            <a:off x="1087343" y="5867596"/>
            <a:ext cx="1169558" cy="492443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lvl="0" algn="ctr"/>
            <a:r>
              <a:rPr lang="ru-RU" sz="1300" b="1" dirty="0" smtClean="0">
                <a:solidFill>
                  <a:schemeClr val="tx2">
                    <a:lumMod val="75000"/>
                  </a:schemeClr>
                </a:solidFill>
              </a:rPr>
              <a:t>7 школ,</a:t>
            </a:r>
          </a:p>
          <a:p>
            <a:pPr lvl="0" algn="ctr"/>
            <a:r>
              <a:rPr lang="ru-RU" sz="1300" b="1" dirty="0" smtClean="0">
                <a:solidFill>
                  <a:schemeClr val="tx2">
                    <a:lumMod val="75000"/>
                  </a:schemeClr>
                </a:solidFill>
              </a:rPr>
              <a:t>324 чел.</a:t>
            </a:r>
          </a:p>
        </p:txBody>
      </p:sp>
      <p:sp>
        <p:nvSpPr>
          <p:cNvPr id="48" name="Прямоугольник 47"/>
          <p:cNvSpPr/>
          <p:nvPr/>
        </p:nvSpPr>
        <p:spPr>
          <a:xfrm>
            <a:off x="4618564" y="5472539"/>
            <a:ext cx="1169558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1300" b="1" dirty="0">
                <a:solidFill>
                  <a:schemeClr val="tx2">
                    <a:lumMod val="75000"/>
                  </a:schemeClr>
                </a:solidFill>
              </a:rPr>
              <a:t>8</a:t>
            </a:r>
            <a:r>
              <a:rPr lang="ru-RU" sz="1300" b="1" dirty="0" smtClean="0">
                <a:solidFill>
                  <a:schemeClr val="tx2">
                    <a:lumMod val="75000"/>
                  </a:schemeClr>
                </a:solidFill>
              </a:rPr>
              <a:t> школ,</a:t>
            </a:r>
          </a:p>
          <a:p>
            <a:pPr lvl="0" algn="ctr"/>
            <a:r>
              <a:rPr lang="ru-RU" sz="1300" b="1" dirty="0" smtClean="0">
                <a:solidFill>
                  <a:schemeClr val="tx2">
                    <a:lumMod val="75000"/>
                  </a:schemeClr>
                </a:solidFill>
              </a:rPr>
              <a:t>1 338 чел.</a:t>
            </a:r>
          </a:p>
        </p:txBody>
      </p:sp>
      <p:sp>
        <p:nvSpPr>
          <p:cNvPr id="54" name="Прямоугольник 53"/>
          <p:cNvSpPr/>
          <p:nvPr/>
        </p:nvSpPr>
        <p:spPr>
          <a:xfrm>
            <a:off x="5788122" y="5318692"/>
            <a:ext cx="1169558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1300" b="1" dirty="0" smtClean="0">
                <a:solidFill>
                  <a:schemeClr val="tx2">
                    <a:lumMod val="75000"/>
                  </a:schemeClr>
                </a:solidFill>
              </a:rPr>
              <a:t>10 школ,</a:t>
            </a:r>
          </a:p>
          <a:p>
            <a:pPr lvl="0" algn="ctr"/>
            <a:r>
              <a:rPr lang="ru-RU" sz="1300" b="1" dirty="0" smtClean="0">
                <a:solidFill>
                  <a:schemeClr val="tx2">
                    <a:lumMod val="75000"/>
                  </a:schemeClr>
                </a:solidFill>
              </a:rPr>
              <a:t>1 676 чел.</a:t>
            </a:r>
          </a:p>
        </p:txBody>
      </p:sp>
      <p:sp>
        <p:nvSpPr>
          <p:cNvPr id="55" name="Прямоугольник 54"/>
          <p:cNvSpPr/>
          <p:nvPr/>
        </p:nvSpPr>
        <p:spPr>
          <a:xfrm>
            <a:off x="7066567" y="5138764"/>
            <a:ext cx="1169558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1300" b="1" dirty="0" smtClean="0">
                <a:solidFill>
                  <a:schemeClr val="tx2">
                    <a:lumMod val="75000"/>
                  </a:schemeClr>
                </a:solidFill>
              </a:rPr>
              <a:t>12 школ,</a:t>
            </a:r>
          </a:p>
          <a:p>
            <a:pPr lvl="0" algn="ctr"/>
            <a:r>
              <a:rPr lang="ru-RU" sz="1300" b="1" dirty="0" smtClean="0">
                <a:solidFill>
                  <a:schemeClr val="tx2">
                    <a:lumMod val="75000"/>
                  </a:schemeClr>
                </a:solidFill>
              </a:rPr>
              <a:t>2 000 чел.</a:t>
            </a:r>
          </a:p>
        </p:txBody>
      </p:sp>
      <p:pic>
        <p:nvPicPr>
          <p:cNvPr id="2050" name="Picture 2" descr="C:\Users\saraikina-ov\Desktop\Белое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30185" y="6003958"/>
            <a:ext cx="619125" cy="600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9" name="Прямоугольник 58"/>
          <p:cNvSpPr/>
          <p:nvPr/>
        </p:nvSpPr>
        <p:spPr>
          <a:xfrm>
            <a:off x="165101" y="2056699"/>
            <a:ext cx="307389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ctr">
              <a:buFont typeface="Wingdings" panose="05000000000000000000" pitchFamily="2" charset="2"/>
              <a:buChar char="ü"/>
            </a:pPr>
            <a:r>
              <a:rPr lang="ru-RU" sz="2000" b="1" dirty="0" smtClean="0">
                <a:solidFill>
                  <a:srgbClr val="C00000"/>
                </a:solidFill>
              </a:rPr>
              <a:t>2018 год </a:t>
            </a:r>
            <a:endParaRPr lang="ru-RU" sz="1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lvl="0" algn="ctr"/>
            <a:r>
              <a:rPr lang="ru-RU" sz="1400" b="1" dirty="0" smtClean="0"/>
              <a:t>победа</a:t>
            </a:r>
            <a:r>
              <a:rPr lang="ru-RU" sz="1400" dirty="0" smtClean="0"/>
              <a:t> в конкурсном отборе </a:t>
            </a:r>
            <a:r>
              <a:rPr lang="ru-RU" sz="1400" dirty="0" err="1" smtClean="0"/>
              <a:t>Минпросвещения</a:t>
            </a:r>
            <a:r>
              <a:rPr lang="ru-RU" sz="1400" dirty="0" smtClean="0"/>
              <a:t> РФ</a:t>
            </a:r>
          </a:p>
        </p:txBody>
      </p:sp>
      <p:sp>
        <p:nvSpPr>
          <p:cNvPr id="60" name="Прямоугольник 59"/>
          <p:cNvSpPr/>
          <p:nvPr/>
        </p:nvSpPr>
        <p:spPr>
          <a:xfrm>
            <a:off x="190123" y="3020971"/>
            <a:ext cx="3048875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ctr">
              <a:buFont typeface="Wingdings" panose="05000000000000000000" pitchFamily="2" charset="2"/>
              <a:buChar char="ü"/>
            </a:pPr>
            <a:r>
              <a:rPr lang="ru-RU" sz="2000" b="1" dirty="0" smtClean="0">
                <a:solidFill>
                  <a:srgbClr val="C00000"/>
                </a:solidFill>
              </a:rPr>
              <a:t>2019 год </a:t>
            </a:r>
          </a:p>
          <a:p>
            <a:pPr marL="285750" lvl="0" indent="-285750" algn="ctr">
              <a:buFont typeface="Arial" panose="020B0604020202020204" pitchFamily="34" charset="0"/>
              <a:buChar char="•"/>
            </a:pPr>
            <a:r>
              <a:rPr lang="ru-RU" sz="1400" dirty="0" smtClean="0"/>
              <a:t>открытие </a:t>
            </a:r>
            <a:r>
              <a:rPr lang="ru-RU" sz="1600" b="1" dirty="0" smtClean="0">
                <a:solidFill>
                  <a:schemeClr val="accent1">
                    <a:lumMod val="75000"/>
                  </a:schemeClr>
                </a:solidFill>
              </a:rPr>
              <a:t>7 Центров </a:t>
            </a:r>
          </a:p>
          <a:p>
            <a:pPr lvl="0" algn="ctr"/>
            <a:r>
              <a:rPr lang="ru-RU" sz="1400" b="1" dirty="0" smtClean="0"/>
              <a:t>на базе сельских</a:t>
            </a:r>
            <a:r>
              <a:rPr lang="ru-RU" sz="1400" dirty="0" smtClean="0"/>
              <a:t> </a:t>
            </a:r>
            <a:r>
              <a:rPr lang="ru-RU" sz="1400" b="1" dirty="0" smtClean="0"/>
              <a:t>школ</a:t>
            </a:r>
          </a:p>
          <a:p>
            <a:pPr marL="285750" lvl="0" indent="-285750" algn="ctr">
              <a:buFont typeface="Arial" panose="020B0604020202020204" pitchFamily="34" charset="0"/>
              <a:buChar char="•"/>
            </a:pPr>
            <a:r>
              <a:rPr lang="ru-RU" sz="1400" dirty="0" smtClean="0"/>
              <a:t>образовательные сессии </a:t>
            </a:r>
          </a:p>
          <a:p>
            <a:pPr lvl="0" algn="ctr"/>
            <a:r>
              <a:rPr lang="ru-RU" sz="1400" dirty="0"/>
              <a:t> </a:t>
            </a:r>
            <a:r>
              <a:rPr lang="ru-RU" sz="1400" dirty="0" smtClean="0"/>
              <a:t>      для педагогов</a:t>
            </a:r>
          </a:p>
        </p:txBody>
      </p:sp>
      <p:sp>
        <p:nvSpPr>
          <p:cNvPr id="61" name="Прямоугольник 60"/>
          <p:cNvSpPr/>
          <p:nvPr/>
        </p:nvSpPr>
        <p:spPr>
          <a:xfrm>
            <a:off x="1187624" y="4340752"/>
            <a:ext cx="128280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b="1" dirty="0" smtClean="0">
                <a:solidFill>
                  <a:srgbClr val="C00000"/>
                </a:solidFill>
              </a:rPr>
              <a:t>11,98 </a:t>
            </a:r>
          </a:p>
          <a:p>
            <a:pPr lvl="0" algn="ctr"/>
            <a:r>
              <a:rPr lang="ru-RU" b="1" dirty="0" smtClean="0">
                <a:solidFill>
                  <a:srgbClr val="C00000"/>
                </a:solidFill>
              </a:rPr>
              <a:t>млн. руб.</a:t>
            </a:r>
          </a:p>
        </p:txBody>
      </p:sp>
      <p:sp>
        <p:nvSpPr>
          <p:cNvPr id="69" name="Прямоугольник 68"/>
          <p:cNvSpPr/>
          <p:nvPr/>
        </p:nvSpPr>
        <p:spPr>
          <a:xfrm>
            <a:off x="3453156" y="2305496"/>
            <a:ext cx="5496154" cy="14927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ru-RU" sz="13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1. МБОУ «Пионерская средняя школа им. М.А. </a:t>
            </a:r>
            <a:r>
              <a:rPr lang="ru-RU" sz="1300" dirty="0" err="1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Евсюковой</a:t>
            </a:r>
            <a:r>
              <a:rPr lang="ru-RU" sz="13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» </a:t>
            </a:r>
          </a:p>
          <a:p>
            <a:pPr lvl="0" algn="just"/>
            <a:r>
              <a:rPr lang="ru-RU" sz="13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2. МБОУ «</a:t>
            </a:r>
            <a:r>
              <a:rPr lang="ru-RU" sz="1300" dirty="0" err="1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Термальненская</a:t>
            </a:r>
            <a:r>
              <a:rPr lang="ru-RU" sz="13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 средняя школа»</a:t>
            </a:r>
          </a:p>
          <a:p>
            <a:pPr lvl="0" algn="just"/>
            <a:r>
              <a:rPr lang="ru-RU" sz="13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3. МБОУ «Корякская средняя школа»</a:t>
            </a:r>
          </a:p>
          <a:p>
            <a:pPr lvl="0" algn="just"/>
            <a:r>
              <a:rPr lang="ru-RU" sz="13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4. МБОУ «</a:t>
            </a:r>
            <a:r>
              <a:rPr lang="ru-RU" sz="1300" dirty="0" err="1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Быстринская</a:t>
            </a:r>
            <a:r>
              <a:rPr lang="ru-RU" sz="13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 средняя общеобразовательная школа»</a:t>
            </a:r>
          </a:p>
          <a:p>
            <a:pPr lvl="0" algn="just"/>
            <a:r>
              <a:rPr lang="ru-RU" sz="13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5. МКОУ «</a:t>
            </a:r>
            <a:r>
              <a:rPr lang="ru-RU" sz="1300" dirty="0" err="1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Мильковская</a:t>
            </a:r>
            <a:r>
              <a:rPr lang="ru-RU" sz="13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 средняя школа № 1»</a:t>
            </a:r>
          </a:p>
          <a:p>
            <a:pPr lvl="0" algn="just"/>
            <a:r>
              <a:rPr lang="ru-RU" sz="13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6. МБОУ «Средняя школа № 4 п. Ключи»</a:t>
            </a:r>
          </a:p>
          <a:p>
            <a:pPr lvl="0" algn="just"/>
            <a:r>
              <a:rPr lang="ru-RU" sz="13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7. МБОУ Усть-Большерецкая средняя общеобразовательная школа № 2</a:t>
            </a:r>
          </a:p>
        </p:txBody>
      </p:sp>
      <p:cxnSp>
        <p:nvCxnSpPr>
          <p:cNvPr id="75" name="Прямая соединительная линия 74"/>
          <p:cNvCxnSpPr/>
          <p:nvPr/>
        </p:nvCxnSpPr>
        <p:spPr>
          <a:xfrm>
            <a:off x="3280873" y="2050966"/>
            <a:ext cx="0" cy="509060"/>
          </a:xfrm>
          <a:prstGeom prst="line">
            <a:avLst/>
          </a:prstGeom>
          <a:ln w="3810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Прямая соединительная линия 75"/>
          <p:cNvCxnSpPr/>
          <p:nvPr/>
        </p:nvCxnSpPr>
        <p:spPr>
          <a:xfrm>
            <a:off x="3280873" y="2725602"/>
            <a:ext cx="0" cy="509060"/>
          </a:xfrm>
          <a:prstGeom prst="line">
            <a:avLst/>
          </a:prstGeom>
          <a:ln w="3810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Прямая соединительная линия 76"/>
          <p:cNvCxnSpPr/>
          <p:nvPr/>
        </p:nvCxnSpPr>
        <p:spPr>
          <a:xfrm>
            <a:off x="3280873" y="3412772"/>
            <a:ext cx="0" cy="509060"/>
          </a:xfrm>
          <a:prstGeom prst="line">
            <a:avLst/>
          </a:prstGeom>
          <a:ln w="3810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Прямая соединительная линия 77"/>
          <p:cNvCxnSpPr/>
          <p:nvPr/>
        </p:nvCxnSpPr>
        <p:spPr>
          <a:xfrm>
            <a:off x="3280873" y="4148888"/>
            <a:ext cx="0" cy="509060"/>
          </a:xfrm>
          <a:prstGeom prst="line">
            <a:avLst/>
          </a:prstGeom>
          <a:ln w="3810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Прямая соединительная линия 78"/>
          <p:cNvCxnSpPr/>
          <p:nvPr/>
        </p:nvCxnSpPr>
        <p:spPr>
          <a:xfrm>
            <a:off x="3280873" y="4869657"/>
            <a:ext cx="0" cy="509060"/>
          </a:xfrm>
          <a:prstGeom prst="line">
            <a:avLst/>
          </a:prstGeom>
          <a:ln w="3810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63" name="Picture 15" descr="C:\Users\saraikina-ov\Desktop\Безымянный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6964" y="4952590"/>
            <a:ext cx="1359002" cy="8647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9" name="Прямоугольник 38"/>
          <p:cNvSpPr/>
          <p:nvPr/>
        </p:nvSpPr>
        <p:spPr>
          <a:xfrm>
            <a:off x="3426455" y="4064416"/>
            <a:ext cx="2285858" cy="249217"/>
          </a:xfrm>
          <a:prstGeom prst="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300" b="1" dirty="0" smtClean="0"/>
              <a:t>ОСНОВНЫЕ</a:t>
            </a:r>
            <a:endParaRPr lang="ru-RU" sz="1300" b="1" dirty="0"/>
          </a:p>
        </p:txBody>
      </p:sp>
      <p:sp>
        <p:nvSpPr>
          <p:cNvPr id="43" name="Прямоугольник 42"/>
          <p:cNvSpPr/>
          <p:nvPr/>
        </p:nvSpPr>
        <p:spPr>
          <a:xfrm>
            <a:off x="3453155" y="3709456"/>
            <a:ext cx="535025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1600" b="1" dirty="0" smtClean="0">
                <a:solidFill>
                  <a:srgbClr val="C00000"/>
                </a:solidFill>
              </a:rPr>
              <a:t>                        </a:t>
            </a:r>
            <a:r>
              <a:rPr lang="ru-RU" sz="1400" b="1" dirty="0" smtClean="0">
                <a:solidFill>
                  <a:srgbClr val="C00000"/>
                </a:solidFill>
              </a:rPr>
              <a:t>Образовательные направления</a:t>
            </a:r>
          </a:p>
        </p:txBody>
      </p:sp>
      <p:sp>
        <p:nvSpPr>
          <p:cNvPr id="45" name="Прямоугольник 44"/>
          <p:cNvSpPr/>
          <p:nvPr/>
        </p:nvSpPr>
        <p:spPr>
          <a:xfrm>
            <a:off x="3426454" y="4340325"/>
            <a:ext cx="2285859" cy="244158"/>
          </a:xfrm>
          <a:prstGeom prst="rect">
            <a:avLst/>
          </a:prstGeom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1200" i="1" dirty="0" smtClean="0"/>
              <a:t>Технология</a:t>
            </a:r>
            <a:endParaRPr lang="ru-RU" sz="1200" i="1" dirty="0"/>
          </a:p>
        </p:txBody>
      </p:sp>
      <p:sp>
        <p:nvSpPr>
          <p:cNvPr id="57" name="Прямоугольник 56"/>
          <p:cNvSpPr/>
          <p:nvPr/>
        </p:nvSpPr>
        <p:spPr>
          <a:xfrm>
            <a:off x="3426452" y="4584483"/>
            <a:ext cx="2285861" cy="227750"/>
          </a:xfrm>
          <a:prstGeom prst="rect">
            <a:avLst/>
          </a:prstGeom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1200" i="1" dirty="0" smtClean="0"/>
              <a:t>Информатика</a:t>
            </a:r>
            <a:endParaRPr lang="ru-RU" sz="1200" i="1" dirty="0"/>
          </a:p>
        </p:txBody>
      </p:sp>
      <p:sp>
        <p:nvSpPr>
          <p:cNvPr id="58" name="Прямоугольник 57"/>
          <p:cNvSpPr/>
          <p:nvPr/>
        </p:nvSpPr>
        <p:spPr>
          <a:xfrm>
            <a:off x="3426454" y="4825623"/>
            <a:ext cx="2285860" cy="241140"/>
          </a:xfrm>
          <a:prstGeom prst="rect">
            <a:avLst/>
          </a:prstGeom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1200" i="1" dirty="0" smtClean="0"/>
              <a:t>ОБЖ</a:t>
            </a:r>
            <a:endParaRPr lang="ru-RU" sz="1200" i="1" dirty="0"/>
          </a:p>
        </p:txBody>
      </p:sp>
      <p:sp>
        <p:nvSpPr>
          <p:cNvPr id="62" name="Прямоугольник 61"/>
          <p:cNvSpPr/>
          <p:nvPr/>
        </p:nvSpPr>
        <p:spPr>
          <a:xfrm>
            <a:off x="5728182" y="4356732"/>
            <a:ext cx="2688473" cy="254530"/>
          </a:xfrm>
          <a:prstGeom prst="rect">
            <a:avLst/>
          </a:prstGeom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1200" i="1" dirty="0" smtClean="0"/>
              <a:t>Шахматное образование</a:t>
            </a:r>
            <a:endParaRPr lang="ru-RU" sz="1200" i="1" dirty="0"/>
          </a:p>
        </p:txBody>
      </p:sp>
      <p:sp>
        <p:nvSpPr>
          <p:cNvPr id="63" name="Прямоугольник 62"/>
          <p:cNvSpPr/>
          <p:nvPr/>
        </p:nvSpPr>
        <p:spPr>
          <a:xfrm>
            <a:off x="5728182" y="4584483"/>
            <a:ext cx="2688473" cy="254530"/>
          </a:xfrm>
          <a:prstGeom prst="rect">
            <a:avLst/>
          </a:prstGeom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1200" i="1" dirty="0" smtClean="0"/>
              <a:t>Проектная деятельность</a:t>
            </a:r>
            <a:endParaRPr lang="ru-RU" sz="1200" i="1" dirty="0"/>
          </a:p>
        </p:txBody>
      </p:sp>
      <p:sp>
        <p:nvSpPr>
          <p:cNvPr id="64" name="Прямоугольник 63"/>
          <p:cNvSpPr/>
          <p:nvPr/>
        </p:nvSpPr>
        <p:spPr>
          <a:xfrm>
            <a:off x="5728182" y="4812233"/>
            <a:ext cx="2688473" cy="254530"/>
          </a:xfrm>
          <a:prstGeom prst="rect">
            <a:avLst/>
          </a:prstGeom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1200" i="1" dirty="0" err="1" smtClean="0"/>
              <a:t>Медиатворчество</a:t>
            </a:r>
            <a:endParaRPr lang="ru-RU" sz="1200" i="1" dirty="0"/>
          </a:p>
        </p:txBody>
      </p:sp>
      <p:sp>
        <p:nvSpPr>
          <p:cNvPr id="46" name="Прямоугольник 45"/>
          <p:cNvSpPr/>
          <p:nvPr/>
        </p:nvSpPr>
        <p:spPr>
          <a:xfrm>
            <a:off x="5810068" y="4064416"/>
            <a:ext cx="2688473" cy="249217"/>
          </a:xfrm>
          <a:prstGeom prst="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300" b="1" dirty="0" smtClean="0"/>
              <a:t>ДОПОЛНИТЕЛЬНЫЕ</a:t>
            </a:r>
            <a:endParaRPr lang="ru-RU" sz="1300" b="1" dirty="0"/>
          </a:p>
        </p:txBody>
      </p:sp>
      <p:pic>
        <p:nvPicPr>
          <p:cNvPr id="40" name="Picture 7" descr="C:\Users\saraikina-ov\Desktop\Белое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3041" y="762015"/>
            <a:ext cx="619125" cy="600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49" name="Группа 48"/>
          <p:cNvGrpSpPr/>
          <p:nvPr/>
        </p:nvGrpSpPr>
        <p:grpSpPr>
          <a:xfrm>
            <a:off x="-269139" y="247342"/>
            <a:ext cx="1584176" cy="1029345"/>
            <a:chOff x="-324484" y="0"/>
            <a:chExt cx="1584176" cy="1029345"/>
          </a:xfrm>
          <a:effectLst>
            <a:outerShdw blurRad="50800" dist="38100" dir="5400000" algn="t" rotWithShape="0">
              <a:schemeClr val="tx1">
                <a:lumMod val="65000"/>
                <a:lumOff val="35000"/>
                <a:alpha val="40000"/>
              </a:schemeClr>
            </a:outerShdw>
          </a:effectLst>
        </p:grpSpPr>
        <p:sp>
          <p:nvSpPr>
            <p:cNvPr id="50" name="Заголовок 1"/>
            <p:cNvSpPr txBox="1">
              <a:spLocks/>
            </p:cNvSpPr>
            <p:nvPr/>
          </p:nvSpPr>
          <p:spPr bwMode="auto">
            <a:xfrm>
              <a:off x="-324484" y="800431"/>
              <a:ext cx="1584176" cy="228914"/>
            </a:xfrm>
            <a:prstGeom prst="rect">
              <a:avLst/>
            </a:prstGeom>
            <a:noFill/>
            <a:ln>
              <a:noFill/>
            </a:ln>
            <a:scene3d>
              <a:camera prst="orthographicFront"/>
              <a:lightRig rig="threePt" dir="t"/>
            </a:scene3d>
            <a:sp3d>
              <a:bevelT/>
            </a:sp3d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>
              <a:lvl1pPr algn="ctr" rtl="0" eaLnBrk="0" fontAlgn="base" hangingPunct="0">
                <a:spcBef>
                  <a:spcPct val="0"/>
                </a:spcBef>
                <a:spcAft>
                  <a:spcPct val="0"/>
                </a:spcAft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  <a:lvl2pPr algn="ctr" rtl="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" pitchFamily="34" charset="0"/>
                </a:defRPr>
              </a:lvl2pPr>
              <a:lvl3pPr algn="ctr" rtl="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" pitchFamily="34" charset="0"/>
                </a:defRPr>
              </a:lvl3pPr>
              <a:lvl4pPr algn="ctr" rtl="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" pitchFamily="34" charset="0"/>
                </a:defRPr>
              </a:lvl4pPr>
              <a:lvl5pPr algn="ctr" rtl="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" pitchFamily="34" charset="0"/>
                </a:defRPr>
              </a:lvl5pPr>
              <a:lvl6pPr marL="457200" algn="ctr" rtl="0" fontAlgn="base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" pitchFamily="34" charset="0"/>
                </a:defRPr>
              </a:lvl6pPr>
              <a:lvl7pPr marL="914400" algn="ctr" rtl="0" fontAlgn="base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" pitchFamily="34" charset="0"/>
                </a:defRPr>
              </a:lvl7pPr>
              <a:lvl8pPr marL="1371600" algn="ctr" rtl="0" fontAlgn="base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" pitchFamily="34" charset="0"/>
                </a:defRPr>
              </a:lvl8pPr>
              <a:lvl9pPr marL="1828800" algn="ctr" rtl="0" fontAlgn="base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defTabSz="957816" eaLnBrk="1" fontAlgn="auto" hangingPunct="1">
                <a:spcAft>
                  <a:spcPts val="0"/>
                </a:spcAft>
                <a:defRPr/>
              </a:pPr>
              <a:r>
                <a:rPr lang="ru-RU" sz="900" b="1" dirty="0" smtClean="0">
                  <a:solidFill>
                    <a:srgbClr val="2356A7"/>
                  </a:solidFill>
                  <a:latin typeface="Arial Narrow" panose="020B0606020202030204" pitchFamily="34" charset="0"/>
                </a:rPr>
                <a:t>КАМЧАТСКИЙ </a:t>
              </a:r>
            </a:p>
            <a:p>
              <a:pPr defTabSz="957816" eaLnBrk="1" fontAlgn="auto" hangingPunct="1">
                <a:spcAft>
                  <a:spcPts val="0"/>
                </a:spcAft>
                <a:defRPr/>
              </a:pPr>
              <a:r>
                <a:rPr lang="ru-RU" sz="900" b="1" dirty="0" smtClean="0">
                  <a:solidFill>
                    <a:srgbClr val="2356A7"/>
                  </a:solidFill>
                  <a:latin typeface="Arial Narrow" panose="020B0606020202030204" pitchFamily="34" charset="0"/>
                </a:rPr>
                <a:t>КРАЙ</a:t>
              </a:r>
              <a:endParaRPr lang="ru-RU" sz="900" b="1" dirty="0">
                <a:solidFill>
                  <a:srgbClr val="2356A7"/>
                </a:solidFill>
                <a:latin typeface="Arial Narrow" panose="020B0606020202030204" pitchFamily="34" charset="0"/>
              </a:endParaRPr>
            </a:p>
          </p:txBody>
        </p:sp>
        <p:pic>
          <p:nvPicPr>
            <p:cNvPr id="51" name="Рисунок 50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5028" y="0"/>
              <a:ext cx="625152" cy="781190"/>
            </a:xfrm>
            <a:prstGeom prst="rect">
              <a:avLst/>
            </a:prstGeom>
            <a:noFill/>
            <a:ln>
              <a:noFill/>
            </a:ln>
            <a:scene3d>
              <a:camera prst="orthographicFront"/>
              <a:lightRig rig="threePt" dir="t"/>
            </a:scene3d>
            <a:sp3d>
              <a:bevelT/>
            </a:sp3d>
          </p:spPr>
        </p:pic>
      </p:grpSp>
    </p:spTree>
    <p:extLst>
      <p:ext uri="{BB962C8B-B14F-4D97-AF65-F5344CB8AC3E}">
        <p14:creationId xmlns:p14="http://schemas.microsoft.com/office/powerpoint/2010/main" val="6691996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Заголовок 1">
            <a:extLst>
              <a:ext uri="{FF2B5EF4-FFF2-40B4-BE49-F238E27FC236}">
                <a16:creationId xmlns:a16="http://schemas.microsoft.com/office/drawing/2014/main" id="{71C9FD27-D63B-4934-B221-B340CD9687D9}"/>
              </a:ext>
            </a:extLst>
          </p:cNvPr>
          <p:cNvSpPr txBox="1">
            <a:spLocks/>
          </p:cNvSpPr>
          <p:nvPr/>
        </p:nvSpPr>
        <p:spPr>
          <a:xfrm>
            <a:off x="852181" y="401562"/>
            <a:ext cx="7823200" cy="762617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ru-RU" sz="2400" b="1" dirty="0" smtClean="0">
                <a:solidFill>
                  <a:srgbClr val="0070C0"/>
                </a:solidFill>
                <a:latin typeface="Calibri" pitchFamily="34" charset="0"/>
                <a:cs typeface="Calibri" pitchFamily="34" charset="0"/>
              </a:rPr>
              <a:t>«Современная школа»</a:t>
            </a:r>
            <a:endParaRPr lang="ru-RU" sz="2400" b="1" dirty="0">
              <a:solidFill>
                <a:srgbClr val="0070C0"/>
              </a:solidFill>
              <a:latin typeface="Calibri" pitchFamily="34" charset="0"/>
              <a:cs typeface="Calibri" pitchFamily="34" charset="0"/>
            </a:endParaRPr>
          </a:p>
          <a:p>
            <a:endParaRPr lang="ru-RU" sz="2400" b="1" dirty="0">
              <a:solidFill>
                <a:srgbClr val="0070C0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852181" y="1164179"/>
            <a:ext cx="733709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b="1" cap="small" dirty="0" smtClean="0"/>
              <a:t>Обновление материально-технической </a:t>
            </a:r>
            <a:r>
              <a:rPr lang="ru-RU" b="1" cap="small" dirty="0"/>
              <a:t>базы </a:t>
            </a:r>
            <a:r>
              <a:rPr lang="ru-RU" b="1" cap="small" dirty="0" smtClean="0"/>
              <a:t>коррекционных школ</a:t>
            </a:r>
            <a:endParaRPr lang="ru-RU" b="1" cap="small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1060648" y="6336299"/>
            <a:ext cx="1187355" cy="305858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2019</a:t>
            </a:r>
            <a:endParaRPr lang="ru-RU" b="1" dirty="0"/>
          </a:p>
        </p:txBody>
      </p:sp>
      <p:sp>
        <p:nvSpPr>
          <p:cNvPr id="28" name="Прямоугольник 27"/>
          <p:cNvSpPr/>
          <p:nvPr/>
        </p:nvSpPr>
        <p:spPr>
          <a:xfrm>
            <a:off x="2248003" y="6221881"/>
            <a:ext cx="1187355" cy="416537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2020</a:t>
            </a:r>
            <a:endParaRPr lang="ru-RU" b="1" dirty="0"/>
          </a:p>
        </p:txBody>
      </p:sp>
      <p:sp>
        <p:nvSpPr>
          <p:cNvPr id="29" name="Прямоугольник 28"/>
          <p:cNvSpPr/>
          <p:nvPr/>
        </p:nvSpPr>
        <p:spPr>
          <a:xfrm>
            <a:off x="3435358" y="6075688"/>
            <a:ext cx="1187355" cy="543476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2021</a:t>
            </a:r>
            <a:endParaRPr lang="ru-RU" b="1" dirty="0"/>
          </a:p>
        </p:txBody>
      </p:sp>
      <p:sp>
        <p:nvSpPr>
          <p:cNvPr id="30" name="Прямоугольник 29"/>
          <p:cNvSpPr/>
          <p:nvPr/>
        </p:nvSpPr>
        <p:spPr>
          <a:xfrm>
            <a:off x="4622713" y="5938644"/>
            <a:ext cx="1187355" cy="680519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2022</a:t>
            </a:r>
            <a:endParaRPr lang="ru-RU" b="1" dirty="0"/>
          </a:p>
        </p:txBody>
      </p:sp>
      <p:sp>
        <p:nvSpPr>
          <p:cNvPr id="31" name="Прямоугольник 30"/>
          <p:cNvSpPr/>
          <p:nvPr/>
        </p:nvSpPr>
        <p:spPr>
          <a:xfrm>
            <a:off x="5788124" y="5783300"/>
            <a:ext cx="1187355" cy="839602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2023</a:t>
            </a:r>
            <a:endParaRPr lang="ru-RU" b="1" dirty="0"/>
          </a:p>
        </p:txBody>
      </p:sp>
      <p:sp>
        <p:nvSpPr>
          <p:cNvPr id="32" name="Прямоугольник 31"/>
          <p:cNvSpPr/>
          <p:nvPr/>
        </p:nvSpPr>
        <p:spPr>
          <a:xfrm>
            <a:off x="6957683" y="5604734"/>
            <a:ext cx="1187355" cy="1018168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2024</a:t>
            </a:r>
            <a:endParaRPr lang="ru-RU" b="1" dirty="0"/>
          </a:p>
        </p:txBody>
      </p:sp>
      <p:sp>
        <p:nvSpPr>
          <p:cNvPr id="38" name="Прямоугольник 37"/>
          <p:cNvSpPr/>
          <p:nvPr/>
        </p:nvSpPr>
        <p:spPr>
          <a:xfrm>
            <a:off x="3453155" y="5783300"/>
            <a:ext cx="1169558" cy="2923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1300" b="1" dirty="0">
                <a:solidFill>
                  <a:schemeClr val="tx2">
                    <a:lumMod val="75000"/>
                  </a:schemeClr>
                </a:solidFill>
              </a:rPr>
              <a:t>4</a:t>
            </a:r>
            <a:r>
              <a:rPr lang="ru-RU" sz="1300" b="1" dirty="0" smtClean="0">
                <a:solidFill>
                  <a:schemeClr val="tx2">
                    <a:lumMod val="75000"/>
                  </a:schemeClr>
                </a:solidFill>
              </a:rPr>
              <a:t> школы</a:t>
            </a:r>
          </a:p>
        </p:txBody>
      </p:sp>
      <p:sp>
        <p:nvSpPr>
          <p:cNvPr id="41" name="Прямоугольник 40"/>
          <p:cNvSpPr/>
          <p:nvPr/>
        </p:nvSpPr>
        <p:spPr>
          <a:xfrm>
            <a:off x="2256901" y="5905613"/>
            <a:ext cx="1169558" cy="2923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1300" b="1" dirty="0" smtClean="0">
                <a:solidFill>
                  <a:schemeClr val="tx2">
                    <a:lumMod val="75000"/>
                  </a:schemeClr>
                </a:solidFill>
              </a:rPr>
              <a:t>3 школы</a:t>
            </a:r>
          </a:p>
        </p:txBody>
      </p:sp>
      <p:sp>
        <p:nvSpPr>
          <p:cNvPr id="42" name="Прямоугольник 41"/>
          <p:cNvSpPr/>
          <p:nvPr/>
        </p:nvSpPr>
        <p:spPr>
          <a:xfrm>
            <a:off x="1069545" y="6043083"/>
            <a:ext cx="1169558" cy="292388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lvl="0" algn="ctr"/>
            <a:r>
              <a:rPr lang="en-US" sz="1300" b="1" dirty="0" smtClean="0">
                <a:solidFill>
                  <a:schemeClr val="tx2">
                    <a:lumMod val="75000"/>
                  </a:schemeClr>
                </a:solidFill>
              </a:rPr>
              <a:t>2</a:t>
            </a:r>
            <a:r>
              <a:rPr lang="ru-RU" sz="1300" b="1" dirty="0" smtClean="0">
                <a:solidFill>
                  <a:schemeClr val="tx2">
                    <a:lumMod val="75000"/>
                  </a:schemeClr>
                </a:solidFill>
              </a:rPr>
              <a:t> школ</a:t>
            </a:r>
            <a:r>
              <a:rPr lang="ru-RU" sz="1300" b="1" dirty="0">
                <a:solidFill>
                  <a:schemeClr val="tx2">
                    <a:lumMod val="75000"/>
                  </a:schemeClr>
                </a:solidFill>
              </a:rPr>
              <a:t>ы</a:t>
            </a:r>
            <a:endParaRPr lang="ru-RU" sz="1300" b="1" dirty="0" smtClean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48" name="Прямоугольник 47"/>
          <p:cNvSpPr/>
          <p:nvPr/>
        </p:nvSpPr>
        <p:spPr>
          <a:xfrm>
            <a:off x="4640510" y="5646256"/>
            <a:ext cx="1169558" cy="2923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1300" b="1" dirty="0">
                <a:solidFill>
                  <a:schemeClr val="tx2">
                    <a:lumMod val="75000"/>
                  </a:schemeClr>
                </a:solidFill>
              </a:rPr>
              <a:t>5</a:t>
            </a:r>
            <a:r>
              <a:rPr lang="ru-RU" sz="1300" b="1" dirty="0" smtClean="0">
                <a:solidFill>
                  <a:schemeClr val="tx2">
                    <a:lumMod val="75000"/>
                  </a:schemeClr>
                </a:solidFill>
              </a:rPr>
              <a:t> школ</a:t>
            </a:r>
          </a:p>
        </p:txBody>
      </p:sp>
      <p:sp>
        <p:nvSpPr>
          <p:cNvPr id="54" name="Прямоугольник 53"/>
          <p:cNvSpPr/>
          <p:nvPr/>
        </p:nvSpPr>
        <p:spPr>
          <a:xfrm>
            <a:off x="5788122" y="5500062"/>
            <a:ext cx="1169558" cy="2923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1300" b="1" dirty="0">
                <a:solidFill>
                  <a:schemeClr val="tx2">
                    <a:lumMod val="75000"/>
                  </a:schemeClr>
                </a:solidFill>
              </a:rPr>
              <a:t>6</a:t>
            </a:r>
            <a:r>
              <a:rPr lang="ru-RU" sz="1300" b="1" dirty="0" smtClean="0">
                <a:solidFill>
                  <a:schemeClr val="tx2">
                    <a:lumMod val="75000"/>
                  </a:schemeClr>
                </a:solidFill>
              </a:rPr>
              <a:t> школ</a:t>
            </a:r>
          </a:p>
        </p:txBody>
      </p:sp>
      <p:sp>
        <p:nvSpPr>
          <p:cNvPr id="55" name="Прямоугольник 54"/>
          <p:cNvSpPr/>
          <p:nvPr/>
        </p:nvSpPr>
        <p:spPr>
          <a:xfrm>
            <a:off x="6975480" y="5321264"/>
            <a:ext cx="1169558" cy="2923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1300" b="1" dirty="0" smtClean="0">
                <a:solidFill>
                  <a:schemeClr val="tx2">
                    <a:lumMod val="75000"/>
                  </a:schemeClr>
                </a:solidFill>
              </a:rPr>
              <a:t>7 школ</a:t>
            </a:r>
          </a:p>
        </p:txBody>
      </p:sp>
      <p:pic>
        <p:nvPicPr>
          <p:cNvPr id="2050" name="Picture 2" descr="C:\Users\saraikina-ov\Desktop\Белое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30185" y="6003958"/>
            <a:ext cx="619125" cy="600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9" name="Прямоугольник 58"/>
          <p:cNvSpPr/>
          <p:nvPr/>
        </p:nvSpPr>
        <p:spPr>
          <a:xfrm>
            <a:off x="117376" y="1789065"/>
            <a:ext cx="307389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ctr">
              <a:buFont typeface="Wingdings" panose="05000000000000000000" pitchFamily="2" charset="2"/>
              <a:buChar char="ü"/>
            </a:pPr>
            <a:r>
              <a:rPr lang="ru-RU" sz="2000" b="1" dirty="0" smtClean="0">
                <a:solidFill>
                  <a:srgbClr val="C00000"/>
                </a:solidFill>
              </a:rPr>
              <a:t>2018 год</a:t>
            </a:r>
          </a:p>
          <a:p>
            <a:pPr lvl="0" algn="ctr"/>
            <a:r>
              <a:rPr lang="ru-RU" sz="1400" b="1" dirty="0" smtClean="0"/>
              <a:t>победа</a:t>
            </a:r>
            <a:r>
              <a:rPr lang="ru-RU" sz="1400" dirty="0" smtClean="0"/>
              <a:t> в конкурсном отборе </a:t>
            </a:r>
            <a:r>
              <a:rPr lang="ru-RU" sz="1400" dirty="0" err="1" smtClean="0"/>
              <a:t>Минпросвещения</a:t>
            </a:r>
            <a:r>
              <a:rPr lang="ru-RU" sz="1400" dirty="0" smtClean="0"/>
              <a:t> РФ</a:t>
            </a:r>
          </a:p>
        </p:txBody>
      </p:sp>
      <p:sp>
        <p:nvSpPr>
          <p:cNvPr id="60" name="Прямоугольник 59"/>
          <p:cNvSpPr/>
          <p:nvPr/>
        </p:nvSpPr>
        <p:spPr>
          <a:xfrm>
            <a:off x="190122" y="2847263"/>
            <a:ext cx="3048875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ctr">
              <a:buFont typeface="Wingdings" panose="05000000000000000000" pitchFamily="2" charset="2"/>
              <a:buChar char="ü"/>
            </a:pPr>
            <a:r>
              <a:rPr lang="ru-RU" sz="2000" b="1" dirty="0" smtClean="0">
                <a:solidFill>
                  <a:srgbClr val="C00000"/>
                </a:solidFill>
              </a:rPr>
              <a:t>2019 год </a:t>
            </a:r>
          </a:p>
          <a:p>
            <a:pPr lvl="0" algn="ctr"/>
            <a:r>
              <a:rPr lang="ru-RU" sz="1400" dirty="0" smtClean="0"/>
              <a:t>обновление МТБ </a:t>
            </a:r>
          </a:p>
          <a:p>
            <a:pPr lvl="0" algn="ctr"/>
            <a:r>
              <a:rPr lang="ru-RU" sz="1600" b="1" dirty="0" smtClean="0">
                <a:solidFill>
                  <a:schemeClr val="accent1">
                    <a:lumMod val="75000"/>
                  </a:schemeClr>
                </a:solidFill>
              </a:rPr>
              <a:t>2 школ-интернатов</a:t>
            </a:r>
          </a:p>
          <a:p>
            <a:pPr lvl="0" algn="ctr"/>
            <a:r>
              <a:rPr lang="ru-RU" sz="1400" dirty="0" smtClean="0"/>
              <a:t>для обучающихся с ОВЗ</a:t>
            </a:r>
          </a:p>
        </p:txBody>
      </p:sp>
      <p:sp>
        <p:nvSpPr>
          <p:cNvPr id="61" name="Прямоугольник 60"/>
          <p:cNvSpPr/>
          <p:nvPr/>
        </p:nvSpPr>
        <p:spPr>
          <a:xfrm>
            <a:off x="1073157" y="4054149"/>
            <a:ext cx="128280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b="1" dirty="0" smtClean="0">
                <a:solidFill>
                  <a:srgbClr val="C00000"/>
                </a:solidFill>
              </a:rPr>
              <a:t>8,16 </a:t>
            </a:r>
          </a:p>
          <a:p>
            <a:pPr lvl="0" algn="ctr"/>
            <a:r>
              <a:rPr lang="ru-RU" b="1" dirty="0" smtClean="0">
                <a:solidFill>
                  <a:srgbClr val="C00000"/>
                </a:solidFill>
              </a:rPr>
              <a:t>млн. руб.</a:t>
            </a:r>
          </a:p>
        </p:txBody>
      </p:sp>
      <p:sp>
        <p:nvSpPr>
          <p:cNvPr id="69" name="Прямоугольник 68"/>
          <p:cNvSpPr/>
          <p:nvPr/>
        </p:nvSpPr>
        <p:spPr>
          <a:xfrm>
            <a:off x="3344410" y="1483778"/>
            <a:ext cx="5464628" cy="4234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ru-RU" sz="1600" b="1" dirty="0" smtClean="0">
                <a:solidFill>
                  <a:srgbClr val="C00000"/>
                </a:solidFill>
                <a:cs typeface="Arial" panose="020B0604020202020204" pitchFamily="34" charset="0"/>
              </a:rPr>
              <a:t>Образовательные организации</a:t>
            </a:r>
          </a:p>
        </p:txBody>
      </p:sp>
      <p:pic>
        <p:nvPicPr>
          <p:cNvPr id="2056" name="Picture 8" descr="C:\Users\saraikina-ov\Desktop\Белое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3741" y="3585269"/>
            <a:ext cx="619125" cy="600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75" name="Прямая соединительная линия 74"/>
          <p:cNvCxnSpPr/>
          <p:nvPr/>
        </p:nvCxnSpPr>
        <p:spPr>
          <a:xfrm>
            <a:off x="3339374" y="1695503"/>
            <a:ext cx="0" cy="509060"/>
          </a:xfrm>
          <a:prstGeom prst="line">
            <a:avLst/>
          </a:prstGeom>
          <a:ln w="3810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Прямая соединительная линия 75"/>
          <p:cNvCxnSpPr/>
          <p:nvPr/>
        </p:nvCxnSpPr>
        <p:spPr>
          <a:xfrm>
            <a:off x="3339374" y="2460108"/>
            <a:ext cx="0" cy="509060"/>
          </a:xfrm>
          <a:prstGeom prst="line">
            <a:avLst/>
          </a:prstGeom>
          <a:ln w="3810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Прямая соединительная линия 76"/>
          <p:cNvCxnSpPr/>
          <p:nvPr/>
        </p:nvCxnSpPr>
        <p:spPr>
          <a:xfrm>
            <a:off x="3339374" y="3278150"/>
            <a:ext cx="0" cy="509060"/>
          </a:xfrm>
          <a:prstGeom prst="line">
            <a:avLst/>
          </a:prstGeom>
          <a:ln w="3810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Прямая соединительная линия 77"/>
          <p:cNvCxnSpPr/>
          <p:nvPr/>
        </p:nvCxnSpPr>
        <p:spPr>
          <a:xfrm>
            <a:off x="3339374" y="4054287"/>
            <a:ext cx="0" cy="509060"/>
          </a:xfrm>
          <a:prstGeom prst="line">
            <a:avLst/>
          </a:prstGeom>
          <a:ln w="3810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Прямая соединительная линия 78"/>
          <p:cNvCxnSpPr/>
          <p:nvPr/>
        </p:nvCxnSpPr>
        <p:spPr>
          <a:xfrm>
            <a:off x="3342077" y="4769630"/>
            <a:ext cx="0" cy="509060"/>
          </a:xfrm>
          <a:prstGeom prst="line">
            <a:avLst/>
          </a:prstGeom>
          <a:ln w="3810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3" name="Picture 15" descr="C:\Users\saraikina-ov\Desktop\Безымянный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5058" y="4745714"/>
            <a:ext cx="1359002" cy="8647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4" name="Прямоугольник 33"/>
          <p:cNvSpPr/>
          <p:nvPr/>
        </p:nvSpPr>
        <p:spPr>
          <a:xfrm>
            <a:off x="3526277" y="3212995"/>
            <a:ext cx="5464628" cy="21082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1400" b="1" dirty="0" smtClean="0">
                <a:solidFill>
                  <a:srgbClr val="C00000"/>
                </a:solidFill>
                <a:cs typeface="Arial" panose="020B0604020202020204" pitchFamily="34" charset="0"/>
              </a:rPr>
              <a:t>Обновление МТБ </a:t>
            </a:r>
            <a:r>
              <a:rPr lang="ru-RU" sz="1400" b="1" smtClean="0">
                <a:solidFill>
                  <a:srgbClr val="C00000"/>
                </a:solidFill>
                <a:cs typeface="Arial" panose="020B0604020202020204" pitchFamily="34" charset="0"/>
              </a:rPr>
              <a:t>коррекционных школ включает</a:t>
            </a:r>
            <a:endParaRPr lang="ru-RU" sz="1400" b="1" dirty="0" smtClean="0">
              <a:solidFill>
                <a:srgbClr val="C00000"/>
              </a:solidFill>
              <a:cs typeface="Arial" panose="020B0604020202020204" pitchFamily="34" charset="0"/>
            </a:endParaRPr>
          </a:p>
          <a:p>
            <a:pPr lvl="0" algn="ctr"/>
            <a:r>
              <a:rPr lang="ru-RU" sz="1400" b="1" dirty="0">
                <a:solidFill>
                  <a:srgbClr val="C00000"/>
                </a:solidFill>
                <a:cs typeface="Arial" panose="020B0604020202020204" pitchFamily="34" charset="0"/>
              </a:rPr>
              <a:t>п</a:t>
            </a:r>
            <a:r>
              <a:rPr lang="ru-RU" sz="1400" b="1" dirty="0" smtClean="0">
                <a:solidFill>
                  <a:srgbClr val="C00000"/>
                </a:solidFill>
                <a:cs typeface="Arial" panose="020B0604020202020204" pitchFamily="34" charset="0"/>
              </a:rPr>
              <a:t>риобретение средств обучения и воспитания, оборудования для:</a:t>
            </a:r>
          </a:p>
          <a:p>
            <a:pPr marL="285750" lvl="0" indent="-285750" algn="just">
              <a:spcBef>
                <a:spcPts val="600"/>
              </a:spcBef>
              <a:buFont typeface="Wingdings" panose="05000000000000000000" pitchFamily="2" charset="2"/>
              <a:buChar char="ü"/>
            </a:pPr>
            <a:r>
              <a:rPr lang="ru-RU" sz="14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Arial" panose="020B0604020202020204" pitchFamily="34" charset="0"/>
              </a:rPr>
              <a:t>трудовых мастерских для реализации предметной области «Технология»</a:t>
            </a:r>
          </a:p>
          <a:p>
            <a:pPr marL="285750" lvl="0" indent="-285750" algn="just">
              <a:buFont typeface="Wingdings" panose="05000000000000000000" pitchFamily="2" charset="2"/>
              <a:buChar char="ü"/>
            </a:pPr>
            <a:r>
              <a:rPr lang="ru-RU" sz="14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Arial" panose="020B0604020202020204" pitchFamily="34" charset="0"/>
              </a:rPr>
              <a:t>психолого-педагогического сопровождения и коррекционной работы с обучающимися с ОВЗ</a:t>
            </a:r>
          </a:p>
          <a:p>
            <a:pPr marL="285750" lvl="0" indent="-285750" algn="just">
              <a:buFont typeface="Wingdings" panose="05000000000000000000" pitchFamily="2" charset="2"/>
              <a:buChar char="ü"/>
            </a:pPr>
            <a:r>
              <a:rPr lang="ru-RU" sz="14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Arial" panose="020B0604020202020204" pitchFamily="34" charset="0"/>
              </a:rPr>
              <a:t>учебных кабинетов и помещений</a:t>
            </a:r>
          </a:p>
          <a:p>
            <a:pPr marL="285750" lvl="0" indent="-285750" algn="just">
              <a:buFont typeface="Wingdings" panose="05000000000000000000" pitchFamily="2" charset="2"/>
              <a:buChar char="ü"/>
            </a:pPr>
            <a:r>
              <a:rPr lang="ru-RU" sz="14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Arial" panose="020B0604020202020204" pitchFamily="34" charset="0"/>
              </a:rPr>
              <a:t>дополнительного образования обучающихся с ОВЗ (в приоритете – техническая и естественнонаучная направленность)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3603172" y="1950033"/>
            <a:ext cx="1937657" cy="1127679"/>
          </a:xfrm>
          <a:prstGeom prst="rect">
            <a:avLst/>
          </a:prstGeom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>
                <a:solidFill>
                  <a:schemeClr val="accent1">
                    <a:lumMod val="50000"/>
                  </a:schemeClr>
                </a:solidFill>
              </a:rPr>
              <a:t>КГОБУ </a:t>
            </a:r>
          </a:p>
          <a:p>
            <a:pPr algn="ctr"/>
            <a:r>
              <a:rPr lang="ru-RU" sz="1400" b="1" dirty="0">
                <a:solidFill>
                  <a:schemeClr val="accent1">
                    <a:lumMod val="50000"/>
                  </a:schemeClr>
                </a:solidFill>
              </a:rPr>
              <a:t>«</a:t>
            </a:r>
            <a:r>
              <a:rPr lang="ru-RU" sz="1400" b="1" dirty="0" err="1">
                <a:solidFill>
                  <a:schemeClr val="accent1">
                    <a:lumMod val="50000"/>
                  </a:schemeClr>
                </a:solidFill>
              </a:rPr>
              <a:t>Елизовская</a:t>
            </a:r>
            <a:r>
              <a:rPr lang="ru-RU" sz="1400" b="1" dirty="0">
                <a:solidFill>
                  <a:schemeClr val="accent1">
                    <a:lumMod val="50000"/>
                  </a:schemeClr>
                </a:solidFill>
              </a:rPr>
              <a:t> школа-интернат для обучающихся с </a:t>
            </a:r>
            <a:r>
              <a:rPr lang="ru-RU" sz="1400" b="1" dirty="0" smtClean="0">
                <a:solidFill>
                  <a:schemeClr val="accent1">
                    <a:lumMod val="50000"/>
                  </a:schemeClr>
                </a:solidFill>
              </a:rPr>
              <a:t>ОВЗ»</a:t>
            </a:r>
            <a:endParaRPr lang="ru-RU" sz="14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810068" y="1950033"/>
            <a:ext cx="3052798" cy="1127677"/>
          </a:xfrm>
          <a:prstGeom prst="rect">
            <a:avLst/>
          </a:prstGeom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>
                <a:solidFill>
                  <a:schemeClr val="accent1">
                    <a:lumMod val="50000"/>
                  </a:schemeClr>
                </a:solidFill>
              </a:rPr>
              <a:t>КГОБУ </a:t>
            </a:r>
          </a:p>
          <a:p>
            <a:pPr algn="ctr"/>
            <a:r>
              <a:rPr lang="ru-RU" sz="1400" b="1" dirty="0">
                <a:solidFill>
                  <a:schemeClr val="accent1">
                    <a:lumMod val="50000"/>
                  </a:schemeClr>
                </a:solidFill>
              </a:rPr>
              <a:t>«Петропавловск-Камчатская школа-интернат для детей-сирот и детей, оставшихся без попечения родителей, с ОВЗ»</a:t>
            </a:r>
          </a:p>
        </p:txBody>
      </p:sp>
      <p:pic>
        <p:nvPicPr>
          <p:cNvPr id="35" name="Picture 7" descr="C:\Users\saraikina-ov\Desktop\Белое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8410" y="566179"/>
            <a:ext cx="619125" cy="600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49" name="Группа 48"/>
          <p:cNvGrpSpPr/>
          <p:nvPr/>
        </p:nvGrpSpPr>
        <p:grpSpPr>
          <a:xfrm>
            <a:off x="-278187" y="351543"/>
            <a:ext cx="1584176" cy="1029345"/>
            <a:chOff x="-324484" y="0"/>
            <a:chExt cx="1584176" cy="1029345"/>
          </a:xfrm>
          <a:effectLst>
            <a:outerShdw blurRad="50800" dist="38100" dir="5400000" algn="t" rotWithShape="0">
              <a:schemeClr val="tx1">
                <a:lumMod val="65000"/>
                <a:lumOff val="35000"/>
                <a:alpha val="40000"/>
              </a:schemeClr>
            </a:outerShdw>
          </a:effectLst>
        </p:grpSpPr>
        <p:sp>
          <p:nvSpPr>
            <p:cNvPr id="50" name="Заголовок 1"/>
            <p:cNvSpPr txBox="1">
              <a:spLocks/>
            </p:cNvSpPr>
            <p:nvPr/>
          </p:nvSpPr>
          <p:spPr bwMode="auto">
            <a:xfrm>
              <a:off x="-324484" y="800431"/>
              <a:ext cx="1584176" cy="228914"/>
            </a:xfrm>
            <a:prstGeom prst="rect">
              <a:avLst/>
            </a:prstGeom>
            <a:noFill/>
            <a:ln>
              <a:noFill/>
            </a:ln>
            <a:scene3d>
              <a:camera prst="orthographicFront"/>
              <a:lightRig rig="threePt" dir="t"/>
            </a:scene3d>
            <a:sp3d>
              <a:bevelT/>
            </a:sp3d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>
              <a:lvl1pPr algn="ctr" rtl="0" eaLnBrk="0" fontAlgn="base" hangingPunct="0">
                <a:spcBef>
                  <a:spcPct val="0"/>
                </a:spcBef>
                <a:spcAft>
                  <a:spcPct val="0"/>
                </a:spcAft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  <a:lvl2pPr algn="ctr" rtl="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" pitchFamily="34" charset="0"/>
                </a:defRPr>
              </a:lvl2pPr>
              <a:lvl3pPr algn="ctr" rtl="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" pitchFamily="34" charset="0"/>
                </a:defRPr>
              </a:lvl3pPr>
              <a:lvl4pPr algn="ctr" rtl="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" pitchFamily="34" charset="0"/>
                </a:defRPr>
              </a:lvl4pPr>
              <a:lvl5pPr algn="ctr" rtl="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" pitchFamily="34" charset="0"/>
                </a:defRPr>
              </a:lvl5pPr>
              <a:lvl6pPr marL="457200" algn="ctr" rtl="0" fontAlgn="base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" pitchFamily="34" charset="0"/>
                </a:defRPr>
              </a:lvl6pPr>
              <a:lvl7pPr marL="914400" algn="ctr" rtl="0" fontAlgn="base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" pitchFamily="34" charset="0"/>
                </a:defRPr>
              </a:lvl7pPr>
              <a:lvl8pPr marL="1371600" algn="ctr" rtl="0" fontAlgn="base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" pitchFamily="34" charset="0"/>
                </a:defRPr>
              </a:lvl8pPr>
              <a:lvl9pPr marL="1828800" algn="ctr" rtl="0" fontAlgn="base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defTabSz="957816" eaLnBrk="1" fontAlgn="auto" hangingPunct="1">
                <a:spcAft>
                  <a:spcPts val="0"/>
                </a:spcAft>
                <a:defRPr/>
              </a:pPr>
              <a:r>
                <a:rPr lang="ru-RU" sz="900" b="1" dirty="0" smtClean="0">
                  <a:solidFill>
                    <a:srgbClr val="2356A7"/>
                  </a:solidFill>
                  <a:latin typeface="Arial Narrow" panose="020B0606020202030204" pitchFamily="34" charset="0"/>
                </a:rPr>
                <a:t>КАМЧАТСКИЙ </a:t>
              </a:r>
            </a:p>
            <a:p>
              <a:pPr defTabSz="957816" eaLnBrk="1" fontAlgn="auto" hangingPunct="1">
                <a:spcAft>
                  <a:spcPts val="0"/>
                </a:spcAft>
                <a:defRPr/>
              </a:pPr>
              <a:r>
                <a:rPr lang="ru-RU" sz="900" b="1" dirty="0" smtClean="0">
                  <a:solidFill>
                    <a:srgbClr val="2356A7"/>
                  </a:solidFill>
                  <a:latin typeface="Arial Narrow" panose="020B0606020202030204" pitchFamily="34" charset="0"/>
                </a:rPr>
                <a:t>КРАЙ</a:t>
              </a:r>
              <a:endParaRPr lang="ru-RU" sz="900" b="1" dirty="0">
                <a:solidFill>
                  <a:srgbClr val="2356A7"/>
                </a:solidFill>
                <a:latin typeface="Arial Narrow" panose="020B0606020202030204" pitchFamily="34" charset="0"/>
              </a:endParaRPr>
            </a:p>
          </p:txBody>
        </p:sp>
        <p:pic>
          <p:nvPicPr>
            <p:cNvPr id="51" name="Рисунок 50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5028" y="0"/>
              <a:ext cx="625152" cy="781190"/>
            </a:xfrm>
            <a:prstGeom prst="rect">
              <a:avLst/>
            </a:prstGeom>
            <a:noFill/>
            <a:ln>
              <a:noFill/>
            </a:ln>
            <a:scene3d>
              <a:camera prst="orthographicFront"/>
              <a:lightRig rig="threePt" dir="t"/>
            </a:scene3d>
            <a:sp3d>
              <a:bevelT/>
            </a:sp3d>
          </p:spPr>
        </p:pic>
      </p:grpSp>
    </p:spTree>
    <p:extLst>
      <p:ext uri="{BB962C8B-B14F-4D97-AF65-F5344CB8AC3E}">
        <p14:creationId xmlns:p14="http://schemas.microsoft.com/office/powerpoint/2010/main" val="24733505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3609</TotalTime>
  <Words>880</Words>
  <Application>Microsoft Office PowerPoint</Application>
  <PresentationFormat>Экран (4:3)</PresentationFormat>
  <Paragraphs>223</Paragraphs>
  <Slides>6</Slides>
  <Notes>6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13" baseType="lpstr">
      <vt:lpstr>Arial</vt:lpstr>
      <vt:lpstr>Arial Narrow</vt:lpstr>
      <vt:lpstr>Calibri</vt:lpstr>
      <vt:lpstr>Times New Roman</vt:lpstr>
      <vt:lpstr>Verdana</vt:lpstr>
      <vt:lpstr>Wingdings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HP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Паспорт регионального проекта основных параметров реализации национального проекта «Образование» в /наименование субъекта РФ/</dc:title>
  <dc:creator>user</dc:creator>
  <cp:lastModifiedBy>acer</cp:lastModifiedBy>
  <cp:revision>546</cp:revision>
  <cp:lastPrinted>2019-06-18T22:29:20Z</cp:lastPrinted>
  <dcterms:created xsi:type="dcterms:W3CDTF">2018-11-16T09:12:54Z</dcterms:created>
  <dcterms:modified xsi:type="dcterms:W3CDTF">2019-06-20T02:48:17Z</dcterms:modified>
</cp:coreProperties>
</file>