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2" r:id="rId2"/>
    <p:sldId id="298" r:id="rId3"/>
    <p:sldId id="299" r:id="rId4"/>
    <p:sldId id="300" r:id="rId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2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47" autoAdjust="0"/>
    <p:restoredTop sz="94673" autoAdjust="0"/>
  </p:normalViewPr>
  <p:slideViewPr>
    <p:cSldViewPr snapToGrid="0">
      <p:cViewPr varScale="1">
        <p:scale>
          <a:sx n="110" d="100"/>
          <a:sy n="110" d="100"/>
        </p:scale>
        <p:origin x="22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19.06.2019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3048" y="3788709"/>
            <a:ext cx="71287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Куратор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1400" b="1" dirty="0" err="1"/>
              <a:t>Сивак</a:t>
            </a:r>
            <a:r>
              <a:rPr lang="ru-RU" sz="1400" b="1" dirty="0"/>
              <a:t> В.И., </a:t>
            </a:r>
            <a:r>
              <a:rPr lang="ru-RU" sz="1400" b="1" dirty="0" smtClean="0"/>
              <a:t>заместитель </a:t>
            </a:r>
            <a:r>
              <a:rPr lang="ru-RU" sz="1400" b="1" dirty="0"/>
              <a:t>Председателя Правительства Камчатского </a:t>
            </a:r>
            <a:r>
              <a:rPr lang="ru-RU" sz="1400" b="1" dirty="0" smtClean="0"/>
              <a:t>края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Докладчик: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b="1" dirty="0" err="1" smtClean="0"/>
              <a:t>Дорт-Гольц</a:t>
            </a:r>
            <a:r>
              <a:rPr lang="ru-RU" sz="1400" b="1" dirty="0" smtClean="0"/>
              <a:t> Т.В., референт отдела молодёжной политики и воспитания</a:t>
            </a:r>
            <a:br>
              <a:rPr lang="ru-RU" sz="1400" b="1" dirty="0" smtClean="0"/>
            </a:br>
            <a:r>
              <a:rPr lang="ru-RU" sz="1400" b="1" dirty="0" smtClean="0"/>
              <a:t>Министерства образования и молодёжной политики Камчатского </a:t>
            </a:r>
            <a:r>
              <a:rPr lang="ru-RU" sz="1400" b="1" dirty="0"/>
              <a:t>края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6541"/>
            <a:ext cx="9144000" cy="19614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6100" y="1646226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F5C2332-5309-4435-B45C-F923A7250E5A}"/>
              </a:ext>
            </a:extLst>
          </p:cNvPr>
          <p:cNvSpPr/>
          <p:nvPr/>
        </p:nvSpPr>
        <p:spPr>
          <a:xfrm>
            <a:off x="633048" y="3325741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88307" y="3342765"/>
            <a:ext cx="4667637" cy="296592"/>
          </a:xfrm>
        </p:spPr>
        <p:txBody>
          <a:bodyPr>
            <a:normAutofit fontScale="92500"/>
          </a:bodyPr>
          <a:lstStyle/>
          <a:p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начала: 01 января 2019 -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окончания: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декабря 2024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57518" y="1473326"/>
            <a:ext cx="6683109" cy="11447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 реализации регионального проекта «Социальная активность»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30754" y="192355"/>
            <a:ext cx="853527" cy="1054949"/>
            <a:chOff x="40840" y="0"/>
            <a:chExt cx="853527" cy="1054949"/>
          </a:xfrm>
          <a:effectLst/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40840" y="826035"/>
              <a:ext cx="853527" cy="228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/>
          </p:spPr>
        </p:pic>
      </p:grp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15" y="310718"/>
            <a:ext cx="725229" cy="870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39544" y="310718"/>
            <a:ext cx="6574716" cy="59601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«Социальная активность»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600" b="1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5" y="310718"/>
            <a:ext cx="573924" cy="7171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639559"/>
              </p:ext>
            </p:extLst>
          </p:nvPr>
        </p:nvGraphicFramePr>
        <p:xfrm>
          <a:off x="459343" y="1355254"/>
          <a:ext cx="8229599" cy="42753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198"/>
                <a:gridCol w="3206337"/>
                <a:gridCol w="801585"/>
                <a:gridCol w="754083"/>
                <a:gridCol w="528452"/>
                <a:gridCol w="469075"/>
                <a:gridCol w="537441"/>
                <a:gridCol w="523476"/>
                <a:gridCol w="523476"/>
                <a:gridCol w="523476"/>
              </a:tblGrid>
              <a:tr h="2814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Тип показателя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Базовое </a:t>
                      </a:r>
                      <a:r>
                        <a:rPr lang="ru-RU" sz="1200" dirty="0" smtClean="0">
                          <a:effectLst/>
                        </a:rPr>
                        <a:t>значение </a:t>
                      </a:r>
                      <a:r>
                        <a:rPr lang="ru-RU" sz="1100" dirty="0" smtClean="0">
                          <a:effectLst/>
                        </a:rPr>
                        <a:t>2018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05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Период, 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53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</a:tr>
              <a:tr h="15051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/>
                </a:tc>
                <a:tc>
                  <a:txBody>
                    <a:bodyPr/>
                    <a:lstStyle/>
                    <a:p>
                      <a:pPr marL="73025" marR="9144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Численность обучающихся, вовлеченных в деятельность общественных объединений на базе образовательных организаций общего образования, среднего и высшего профессионального образования, млн. человек накопительным итогом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Основной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0,0024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0,0044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0,0058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0,0065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</a:tr>
              <a:tr h="5060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/>
                </a:tc>
                <a:tc>
                  <a:txBody>
                    <a:bodyPr/>
                    <a:lstStyle/>
                    <a:p>
                      <a:pPr marL="73025" marR="9144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граждан, вовлеченных в добровольческую деятельность, %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Основной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</a:tr>
              <a:tr h="940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/>
                </a:tc>
                <a:tc>
                  <a:txBody>
                    <a:bodyPr/>
                    <a:lstStyle/>
                    <a:p>
                      <a:pPr marL="72390" marR="9144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молодежи, задействованной в мероприятиях по вовлечению в творческую деятельность, от общего числа молодежи в Камчатском крае,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Основной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</a:tr>
              <a:tr h="7525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/>
                </a:tc>
                <a:tc>
                  <a:txBody>
                    <a:bodyPr/>
                    <a:lstStyle/>
                    <a:p>
                      <a:pPr marL="72390" marR="9144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студентов, вовлеченных в клубное студенческое движение, от общего числа студентов Камчатского края,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Основной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093" marR="1709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17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15" y="310718"/>
            <a:ext cx="725229" cy="870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39544" y="310718"/>
            <a:ext cx="6574716" cy="59601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«Социальная активность»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600" b="1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5" y="310718"/>
            <a:ext cx="573924" cy="7171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88239" y="1520175"/>
            <a:ext cx="8169694" cy="3644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образовательные мероприятия</a:t>
            </a:r>
            <a:r>
              <a:rPr lang="ru-RU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(с сентября)</a:t>
            </a:r>
            <a:endParaRPr lang="ru-RU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очно-заочные 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 программы (ОЦ «</a:t>
            </a:r>
            <a:r>
              <a:rPr lang="ru-RU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Сенеж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endParaRPr lang="ru-RU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дистанционные 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обучающие курсы (добровольцыроссии.рф)</a:t>
            </a:r>
            <a:endParaRPr lang="ru-RU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Выездные мероприятия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окружной 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форум добровольцев ДФО, СФО, УФО (13-16 августа, </a:t>
            </a:r>
            <a:r>
              <a:rPr lang="ru-RU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г.Новосибирск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всероссийский 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форум добровольцев-наставников (1-2 октября, г. Москва)</a:t>
            </a:r>
            <a:endParaRPr lang="ru-RU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международный </a:t>
            </a: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форум добровольцев (2-5 декабря, г. Москва</a:t>
            </a:r>
            <a:r>
              <a:rPr lang="ru-RU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Регистрация в АИС «Молодежь России»: </a:t>
            </a:r>
            <a:r>
              <a:rPr lang="en-US" sz="2400" dirty="0">
                <a:latin typeface="+mj-lt"/>
              </a:rPr>
              <a:t>https://</a:t>
            </a:r>
            <a:r>
              <a:rPr lang="en-US" sz="2400" dirty="0" smtClean="0">
                <a:latin typeface="+mj-lt"/>
              </a:rPr>
              <a:t>myrosmol.ru</a:t>
            </a:r>
            <a:endParaRPr lang="ru-R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87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15" y="310718"/>
            <a:ext cx="725229" cy="870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39544" y="310718"/>
            <a:ext cx="6574716" cy="59601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«Социальная активность»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600" b="1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5" y="310718"/>
            <a:ext cx="573924" cy="7171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88239" y="1510061"/>
            <a:ext cx="802772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Участие </a:t>
            </a:r>
            <a:r>
              <a:rPr lang="ru-RU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мун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образований, образовательных организаций всех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уровней</a:t>
            </a:r>
          </a:p>
          <a:p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работа </a:t>
            </a:r>
            <a:r>
              <a:rPr lang="ru-RU" dirty="0">
                <a:latin typeface="+mj-lt"/>
              </a:rPr>
              <a:t>в ЕИС «Добровольцы России</a:t>
            </a:r>
            <a:r>
              <a:rPr lang="ru-RU" dirty="0" smtClean="0">
                <a:latin typeface="+mj-lt"/>
              </a:rPr>
              <a:t>»</a:t>
            </a:r>
            <a:endParaRPr lang="ru-RU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участие в </a:t>
            </a:r>
            <a:r>
              <a:rPr lang="ru-RU" dirty="0">
                <a:latin typeface="+mj-lt"/>
              </a:rPr>
              <a:t>программах </a:t>
            </a:r>
            <a:r>
              <a:rPr lang="ru-RU" dirty="0" smtClean="0">
                <a:latin typeface="+mj-lt"/>
              </a:rPr>
              <a:t>обучения добровольцев</a:t>
            </a:r>
            <a:endParaRPr lang="ru-RU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уроки, посвящённые </a:t>
            </a:r>
            <a:r>
              <a:rPr lang="ru-RU" dirty="0">
                <a:latin typeface="+mj-lt"/>
              </a:rPr>
              <a:t>социальной активности и добровольчеству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школьные волонтерские отряды (по модели РДШ</a:t>
            </a:r>
            <a:r>
              <a:rPr lang="ru-RU" dirty="0" smtClean="0">
                <a:latin typeface="+mj-lt"/>
              </a:rPr>
              <a:t>)</a:t>
            </a:r>
            <a:endParaRPr lang="ru-RU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latin typeface="+mj-lt"/>
              </a:rPr>
              <a:t>информирование </a:t>
            </a:r>
            <a:r>
              <a:rPr lang="ru-RU" dirty="0">
                <a:latin typeface="+mj-lt"/>
              </a:rPr>
              <a:t>молодежи о Форуме </a:t>
            </a:r>
            <a:r>
              <a:rPr lang="ru-RU" dirty="0" smtClean="0">
                <a:latin typeface="+mj-lt"/>
              </a:rPr>
              <a:t>«</a:t>
            </a:r>
            <a:r>
              <a:rPr lang="ru-RU" dirty="0">
                <a:latin typeface="+mj-lt"/>
              </a:rPr>
              <a:t>Таврида», о деятельности НЛСК, мобильном приложении «</a:t>
            </a:r>
            <a:r>
              <a:rPr lang="ru-RU" dirty="0" err="1">
                <a:latin typeface="+mj-lt"/>
              </a:rPr>
              <a:t>OnRussia</a:t>
            </a:r>
            <a:r>
              <a:rPr lang="ru-RU" dirty="0">
                <a:latin typeface="+mj-lt"/>
              </a:rPr>
              <a:t>», 18 проектах платформы «Россия – страна возможностей» (https://rsv.ru)</a:t>
            </a:r>
            <a:endParaRPr lang="ru-RU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66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</TotalTime>
  <Words>323</Words>
  <Application>Microsoft Office PowerPoint</Application>
  <PresentationFormat>Экран (4:3)</PresentationFormat>
  <Paragraphs>78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Arial Narrow</vt:lpstr>
      <vt:lpstr>Calibri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Дорт-Гольц Татьяна Владимировна</cp:lastModifiedBy>
  <cp:revision>256</cp:revision>
  <cp:lastPrinted>2018-12-05T03:36:33Z</cp:lastPrinted>
  <dcterms:created xsi:type="dcterms:W3CDTF">2018-11-16T09:12:54Z</dcterms:created>
  <dcterms:modified xsi:type="dcterms:W3CDTF">2019-06-19T03:16:52Z</dcterms:modified>
</cp:coreProperties>
</file>