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448" r:id="rId2"/>
    <p:sldId id="449" r:id="rId3"/>
    <p:sldId id="447" r:id="rId4"/>
    <p:sldId id="446" r:id="rId5"/>
    <p:sldId id="451" r:id="rId6"/>
    <p:sldId id="450" r:id="rId7"/>
  </p:sldIdLst>
  <p:sldSz cx="13442950" cy="7561263"/>
  <p:notesSz cx="6718300" cy="9867900"/>
  <p:defaultTextStyle>
    <a:defPPr>
      <a:defRPr lang="ru-RU"/>
    </a:defPPr>
    <a:lvl1pPr marL="0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7809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35610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53416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71220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89026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06836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24646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42445" algn="l" defTabSz="103561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9EC"/>
    <a:srgbClr val="6699CC"/>
    <a:srgbClr val="8EB4DA"/>
    <a:srgbClr val="576E89"/>
    <a:srgbClr val="0066CC"/>
    <a:srgbClr val="336699"/>
    <a:srgbClr val="2F527D"/>
    <a:srgbClr val="007434"/>
    <a:srgbClr val="5B92C9"/>
    <a:srgbClr val="408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8491" autoAdjust="0"/>
  </p:normalViewPr>
  <p:slideViewPr>
    <p:cSldViewPr showGuides="1">
      <p:cViewPr varScale="1">
        <p:scale>
          <a:sx n="101" d="100"/>
          <a:sy n="101" d="100"/>
        </p:scale>
        <p:origin x="480" y="108"/>
      </p:cViewPr>
      <p:guideLst>
        <p:guide orient="horz" pos="2382"/>
        <p:guide orient="horz" pos="1116"/>
        <p:guide orient="horz" pos="348"/>
        <p:guide orient="horz" pos="4470"/>
        <p:guide pos="4234"/>
        <p:guide pos="1041"/>
        <p:guide pos="2293"/>
        <p:guide pos="7557"/>
        <p:guide pos="8117"/>
        <p:guide pos="762"/>
        <p:guide orient="horz" pos="2381"/>
        <p:guide orient="horz" pos="657"/>
        <p:guide orient="horz" pos="4422"/>
        <p:guide pos="2296"/>
        <p:guide pos="7541"/>
        <p:guide pos="8111"/>
        <p:guide pos="756"/>
        <p:guide orient="horz" pos="975"/>
        <p:guide orient="horz" pos="340"/>
        <p:guide orient="horz" pos="4468"/>
        <p:guide pos="4634"/>
        <p:guide pos="765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4100-00-175\&#1052;&#1086;&#1080;%20&#1076;&#1086;&#1082;&#1091;&#1084;&#1077;&#1085;&#1090;&#1099;\&#1076;&#1080;&#1086;&#1075;&#1088;&#1072;&#1084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U4100-APP003\4100_MainTree\For_4100\10.%20&#1040;&#1085;&#1072;&#1083;&#1080;&#1090;&#1080;&#1095;&#1077;&#1089;&#1082;&#1080;&#1081;%20&#1086;&#1090;&#1076;&#1077;&#1083;\&#1044;&#1086;&#1082;&#1091;&#1084;&#1077;&#1085;&#1090;&#1099;%20&#1086;&#1090;&#1076;&#1077;&#1083;&#1072;\&#1043;&#1086;&#1094;&#1102;&#1082;\&#1057;&#1051;&#1040;&#1049;&#1044;&#1067;\&#1044;&#1080;&#1086;&#1075;&#1088;&#1072;&#1084;&#1084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4100-APP003\4100_MainTree\For_4100\10.%20&#1040;&#1085;&#1072;&#1083;&#1080;&#1090;&#1080;&#1095;&#1077;&#1089;&#1082;&#1080;&#1081;%20&#1086;&#1090;&#1076;&#1077;&#1083;\&#1044;&#1086;&#1082;&#1091;&#1084;&#1077;&#1085;&#1090;&#1099;%20&#1086;&#1090;&#1076;&#1077;&#1083;&#1072;\&#1043;&#1086;&#1094;&#1102;&#1082;\&#1057;&#1051;&#1040;&#1049;&#1044;&#1067;\&#1044;&#1080;&#1086;&#1075;&#1088;&#1072;&#1084;&#1084;&#107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4100-APP003\4100_MainTree\For_4100\10.%20&#1040;&#1085;&#1072;&#1083;&#1080;&#1090;&#1080;&#1095;&#1077;&#1089;&#1082;&#1080;&#1081;%20&#1086;&#1090;&#1076;&#1077;&#1083;\&#1044;&#1086;&#1082;&#1091;&#1084;&#1077;&#1085;&#1090;&#1099;%20&#1086;&#1090;&#1076;&#1077;&#1083;&#1072;\&#1043;&#1086;&#1094;&#1102;&#1082;\&#1057;&#1051;&#1040;&#1049;&#1044;&#1067;\&#1044;&#1080;&#1086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363549517890067E-2"/>
          <c:y val="8.6182860538922726E-2"/>
          <c:w val="0.83379323627712598"/>
          <c:h val="0.832272846236101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Лист3!$B$1</c:f>
              <c:strCache>
                <c:ptCount val="1"/>
                <c:pt idx="0">
                  <c:v>1 полугодие 2015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bevelB prst="relaxedInse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Лист3!$A$2:$A$4</c:f>
              <c:strCache>
                <c:ptCount val="3"/>
                <c:pt idx="0">
                  <c:v>Федеральный бюджет </c:v>
                </c:pt>
                <c:pt idx="1">
                  <c:v>Бюджет Камчатского края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Лист3!$B$2:$B$4</c:f>
              <c:numCache>
                <c:formatCode>#,##0.0</c:formatCode>
                <c:ptCount val="3"/>
                <c:pt idx="0">
                  <c:v>2290.3000000000002</c:v>
                </c:pt>
                <c:pt idx="1">
                  <c:v>7335.9</c:v>
                </c:pt>
                <c:pt idx="2">
                  <c:v>2911.3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36-41E4-83F1-F56CFEA71166}"/>
            </c:ext>
          </c:extLst>
        </c:ser>
        <c:ser>
          <c:idx val="1"/>
          <c:order val="1"/>
          <c:tx>
            <c:strRef>
              <c:f>Лист3!$C$1</c:f>
              <c:strCache>
                <c:ptCount val="1"/>
                <c:pt idx="0">
                  <c:v>1 полугодие 2016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Лист3!$A$2:$A$4</c:f>
              <c:strCache>
                <c:ptCount val="3"/>
                <c:pt idx="0">
                  <c:v>Федеральный бюджет </c:v>
                </c:pt>
                <c:pt idx="1">
                  <c:v>Бюджет Камчатского края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Лист3!$C$2:$C$4</c:f>
              <c:numCache>
                <c:formatCode>#,##0.0</c:formatCode>
                <c:ptCount val="3"/>
                <c:pt idx="0">
                  <c:v>2034.9</c:v>
                </c:pt>
                <c:pt idx="1">
                  <c:v>8421.7000000000007</c:v>
                </c:pt>
                <c:pt idx="2">
                  <c:v>3627.1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36-41E4-83F1-F56CFEA711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424128"/>
        <c:axId val="75425664"/>
      </c:barChart>
      <c:catAx>
        <c:axId val="75424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5425664"/>
        <c:crosses val="autoZero"/>
        <c:auto val="1"/>
        <c:lblAlgn val="ctr"/>
        <c:lblOffset val="100"/>
        <c:noMultiLvlLbl val="0"/>
      </c:catAx>
      <c:valAx>
        <c:axId val="75425664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54241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05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30"/>
      <c:depthPercent val="10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069125035489884"/>
          <c:y val="0.21564421222273841"/>
          <c:w val="0.73434370049428122"/>
          <c:h val="0.58236696965196488"/>
        </c:manualLayout>
      </c:layout>
      <c:pie3DChart>
        <c:varyColors val="1"/>
        <c:ser>
          <c:idx val="0"/>
          <c:order val="0"/>
          <c:spPr>
            <a:ln>
              <a:solidFill>
                <a:srgbClr val="789194"/>
              </a:solidFill>
            </a:ln>
          </c:spPr>
          <c:explosion val="25"/>
          <c:dLbls>
            <c:dLbl>
              <c:idx val="0"/>
              <c:layout>
                <c:manualLayout>
                  <c:x val="-7.3125619787101859E-2"/>
                  <c:y val="-0.2459447276942457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Г</a:t>
                    </a:r>
                    <a:r>
                      <a:rPr lang="ru-RU" dirty="0"/>
                      <a:t>осударственное </a:t>
                    </a:r>
                    <a:r>
                      <a:rPr lang="ru-RU" dirty="0" smtClean="0"/>
                      <a:t>управление; </a:t>
                    </a:r>
                    <a:r>
                      <a:rPr lang="ru-RU" dirty="0"/>
                      <a:t>2447.8млн. рублей ; рост 17%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E9-45A8-B896-0CCC64D62050}"/>
                </c:ext>
              </c:extLst>
            </c:dLbl>
            <c:dLbl>
              <c:idx val="1"/>
              <c:layout>
                <c:manualLayout>
                  <c:x val="-0.14658136407340225"/>
                  <c:y val="-0.1616329778618975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О</a:t>
                    </a:r>
                    <a:r>
                      <a:rPr lang="ru-RU" dirty="0"/>
                      <a:t>птовая и розничная торговля; 1 </a:t>
                    </a:r>
                    <a:r>
                      <a:rPr lang="ru-RU" dirty="0" smtClean="0"/>
                      <a:t>699.9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/>
                      <a:t>млн.рублей</a:t>
                    </a:r>
                    <a:r>
                      <a:rPr lang="ru-RU" dirty="0"/>
                      <a:t>;   рост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E9-45A8-B896-0CCC64D62050}"/>
                </c:ext>
              </c:extLst>
            </c:dLbl>
            <c:dLbl>
              <c:idx val="2"/>
              <c:layout>
                <c:manualLayout>
                  <c:x val="4.7874738883608367E-2"/>
                  <c:y val="-6.6263926576836413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П</a:t>
                    </a:r>
                    <a:r>
                      <a:rPr lang="ru-RU" dirty="0"/>
                      <a:t>роизводство и распределение электроэнергии; </a:t>
                    </a:r>
                    <a:r>
                      <a:rPr lang="ru-RU" dirty="0" smtClean="0"/>
                      <a:t>1660.9млн.рублей </a:t>
                    </a:r>
                    <a:r>
                      <a:rPr lang="ru-RU" dirty="0"/>
                      <a:t>;  рост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7E9-45A8-B896-0CCC64D62050}"/>
                </c:ext>
              </c:extLst>
            </c:dLbl>
            <c:dLbl>
              <c:idx val="3"/>
              <c:layout>
                <c:manualLayout>
                  <c:x val="-2.6886501636992331E-2"/>
                  <c:y val="-0.17376937174874091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Р</a:t>
                    </a:r>
                    <a:r>
                      <a:rPr lang="ru-RU"/>
                      <a:t>ыболовство, рыбоводство; 2297.9млн. рублей ; рост 16%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7E9-45A8-B896-0CCC64D62050}"/>
                </c:ext>
              </c:extLst>
            </c:dLbl>
            <c:dLbl>
              <c:idx val="4"/>
              <c:layout>
                <c:manualLayout>
                  <c:x val="2.5040084709380708E-2"/>
                  <c:y val="-0.179418150326001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Т</a:t>
                    </a:r>
                    <a:r>
                      <a:rPr lang="ru-RU" dirty="0"/>
                      <a:t>ранспорт и связь ; </a:t>
                    </a:r>
                    <a:r>
                      <a:rPr lang="ru-RU" dirty="0" smtClean="0"/>
                      <a:t>842.5млн.рублей </a:t>
                    </a:r>
                    <a:r>
                      <a:rPr lang="ru-RU" dirty="0"/>
                      <a:t>; рост 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7E9-45A8-B896-0CCC64D62050}"/>
                </c:ext>
              </c:extLst>
            </c:dLbl>
            <c:dLbl>
              <c:idx val="5"/>
              <c:layout>
                <c:manualLayout>
                  <c:x val="1.1975692687095122E-2"/>
                  <c:y val="-0.1302807050889928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О</a:t>
                    </a:r>
                    <a:r>
                      <a:rPr lang="ru-RU" dirty="0"/>
                      <a:t>перации с недвижимым имуществом; </a:t>
                    </a:r>
                    <a:r>
                      <a:rPr lang="ru-RU" dirty="0" smtClean="0"/>
                      <a:t>1034.9</a:t>
                    </a:r>
                    <a:r>
                      <a:rPr lang="ru-RU" baseline="0" dirty="0" smtClean="0"/>
                      <a:t>млн.рублей </a:t>
                    </a:r>
                    <a:r>
                      <a:rPr lang="ru-RU" dirty="0"/>
                      <a:t>; рост  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E9-45A8-B896-0CCC64D62050}"/>
                </c:ext>
              </c:extLst>
            </c:dLbl>
            <c:dLbl>
              <c:idx val="6"/>
              <c:layout>
                <c:manualLayout>
                  <c:x val="1.9161108299352258E-2"/>
                  <c:y val="-6.064419883734471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О</a:t>
                    </a:r>
                    <a:r>
                      <a:rPr lang="ru-RU" dirty="0"/>
                      <a:t>брабатывающие производства ; </a:t>
                    </a:r>
                    <a:r>
                      <a:rPr lang="ru-RU" dirty="0" smtClean="0"/>
                      <a:t>1027.4млн.рублей </a:t>
                    </a:r>
                    <a:r>
                      <a:rPr lang="ru-RU" dirty="0"/>
                      <a:t>; рост 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7E9-45A8-B896-0CCC64D62050}"/>
                </c:ext>
              </c:extLst>
            </c:dLbl>
            <c:dLbl>
              <c:idx val="7"/>
              <c:layout>
                <c:manualLayout>
                  <c:x val="0.13567971185643296"/>
                  <c:y val="0.1126702120112492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>
                        <a:latin typeface="Times New Roman" pitchFamily="18" charset="0"/>
                        <a:cs typeface="Times New Roman" pitchFamily="18" charset="0"/>
                      </a:rPr>
                      <a:t>С</a:t>
                    </a:r>
                    <a:r>
                      <a:rPr lang="ru-RU" dirty="0"/>
                      <a:t>троительство; 692.8 </a:t>
                    </a:r>
                    <a:r>
                      <a:rPr lang="ru-RU" dirty="0" smtClean="0"/>
                      <a:t>млн.рублей </a:t>
                    </a:r>
                    <a:r>
                      <a:rPr lang="ru-RU" dirty="0"/>
                      <a:t>; рост  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7E9-45A8-B896-0CCC64D62050}"/>
                </c:ext>
              </c:extLst>
            </c:dLbl>
            <c:dLbl>
              <c:idx val="8"/>
              <c:layout>
                <c:manualLayout>
                  <c:x val="7.5603053707338497E-2"/>
                  <c:y val="9.878286616078825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О</a:t>
                    </a:r>
                    <a:r>
                      <a:rPr lang="ru-RU"/>
                      <a:t>бразование; 743.1млн. рублей; рост  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7E9-45A8-B896-0CCC64D62050}"/>
                </c:ext>
              </c:extLst>
            </c:dLbl>
            <c:dLbl>
              <c:idx val="9"/>
              <c:layout>
                <c:manualLayout>
                  <c:x val="0.14949564931742887"/>
                  <c:y val="0.1268664258188178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З</a:t>
                    </a:r>
                    <a:r>
                      <a:rPr lang="ru-RU"/>
                      <a:t>дравоохранение ; 627.5 млн.</a:t>
                    </a:r>
                    <a:r>
                      <a:rPr lang="ru-RU" baseline="0"/>
                      <a:t> рублей </a:t>
                    </a:r>
                    <a:r>
                      <a:rPr lang="ru-RU"/>
                      <a:t>; рост 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7E9-45A8-B896-0CCC64D62050}"/>
                </c:ext>
              </c:extLst>
            </c:dLbl>
            <c:dLbl>
              <c:idx val="10"/>
              <c:layout>
                <c:manualLayout>
                  <c:x val="6.7255044364069256E-3"/>
                  <c:y val="0.1422765275076531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Ф</a:t>
                    </a:r>
                    <a:r>
                      <a:rPr lang="ru-RU"/>
                      <a:t>инансовая деятельность ; 452.4млн. рублей;  рост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7E9-45A8-B896-0CCC64D62050}"/>
                </c:ext>
              </c:extLst>
            </c:dLbl>
            <c:dLbl>
              <c:idx val="11"/>
              <c:layout>
                <c:manualLayout>
                  <c:x val="-0.12074961492618808"/>
                  <c:y val="7.5212191951898474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П</a:t>
                    </a:r>
                    <a:r>
                      <a:rPr lang="ru-RU"/>
                      <a:t>редоставление прочих коммунальных услуг; 354.5 млн.рублей; рост 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7E9-45A8-B896-0CCC64D62050}"/>
                </c:ext>
              </c:extLst>
            </c:dLbl>
            <c:dLbl>
              <c:idx val="12"/>
              <c:layout>
                <c:manualLayout>
                  <c:x val="-0.11874040744444032"/>
                  <c:y val="-5.3745534298063294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Д</a:t>
                    </a:r>
                    <a:r>
                      <a:rPr lang="ru-RU"/>
                      <a:t>обыча полезных ископаемых; 352.1млн. рублей; рост  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7E9-45A8-B896-0CCC64D62050}"/>
                </c:ext>
              </c:extLst>
            </c:dLbl>
            <c:dLbl>
              <c:idx val="13"/>
              <c:layout>
                <c:manualLayout>
                  <c:x val="-8.7944703674900315E-2"/>
                  <c:y val="-0.2101133675910175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latin typeface="Times New Roman" pitchFamily="18" charset="0"/>
                        <a:cs typeface="Times New Roman" pitchFamily="18" charset="0"/>
                      </a:rPr>
                      <a:t>С</a:t>
                    </a:r>
                    <a:r>
                      <a:rPr lang="ru-RU"/>
                      <a:t>ельское хозяйство; 95.7 млн. рублей; рост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7E9-45A8-B896-0CCC64D620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12700"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'по отросли'!$A$4:$A$17</c:f>
              <c:strCache>
                <c:ptCount val="14"/>
                <c:pt idx="0">
                  <c:v>Государственное управление </c:v>
                </c:pt>
                <c:pt idx="1">
                  <c:v>Оптовая и розничная торговля</c:v>
                </c:pt>
                <c:pt idx="2">
                  <c:v>Производство и распределение электроэнергии</c:v>
                </c:pt>
                <c:pt idx="3">
                  <c:v>Рыболовство, рыбоводство</c:v>
                </c:pt>
                <c:pt idx="4">
                  <c:v>Транспорт и связь </c:v>
                </c:pt>
                <c:pt idx="5">
                  <c:v>Операции с недвижимым имуществом</c:v>
                </c:pt>
                <c:pt idx="6">
                  <c:v>Обрабатывающие производства </c:v>
                </c:pt>
                <c:pt idx="7">
                  <c:v>Строительство</c:v>
                </c:pt>
                <c:pt idx="8">
                  <c:v>Образование</c:v>
                </c:pt>
                <c:pt idx="9">
                  <c:v>Здравоохранение </c:v>
                </c:pt>
                <c:pt idx="10">
                  <c:v>Финансовая деятельность </c:v>
                </c:pt>
                <c:pt idx="11">
                  <c:v>Предоставление прочих коммунальных услуг</c:v>
                </c:pt>
                <c:pt idx="12">
                  <c:v>Добыча полезных ископаемых</c:v>
                </c:pt>
                <c:pt idx="13">
                  <c:v>Сельское хозяйство</c:v>
                </c:pt>
              </c:strCache>
            </c:strRef>
          </c:cat>
          <c:val>
            <c:numRef>
              <c:f>'по отросли'!$B$4:$B$17</c:f>
              <c:numCache>
                <c:formatCode>#,##0.0</c:formatCode>
                <c:ptCount val="14"/>
                <c:pt idx="0">
                  <c:v>2447.8000000000002</c:v>
                </c:pt>
                <c:pt idx="1">
                  <c:v>1699.9</c:v>
                </c:pt>
                <c:pt idx="2">
                  <c:v>1660.9</c:v>
                </c:pt>
                <c:pt idx="3">
                  <c:v>2297.9</c:v>
                </c:pt>
                <c:pt idx="4">
                  <c:v>842.5</c:v>
                </c:pt>
                <c:pt idx="5">
                  <c:v>1034.9000000000001</c:v>
                </c:pt>
                <c:pt idx="6">
                  <c:v>1027.4000000000001</c:v>
                </c:pt>
                <c:pt idx="7">
                  <c:v>692.8</c:v>
                </c:pt>
                <c:pt idx="8">
                  <c:v>743.1</c:v>
                </c:pt>
                <c:pt idx="9">
                  <c:v>627.5</c:v>
                </c:pt>
                <c:pt idx="10">
                  <c:v>452.4</c:v>
                </c:pt>
                <c:pt idx="11">
                  <c:v>354.5</c:v>
                </c:pt>
                <c:pt idx="12">
                  <c:v>352.1</c:v>
                </c:pt>
                <c:pt idx="13">
                  <c:v>95.7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7E9-45A8-B896-0CCC64D62050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12700"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'по отросли'!$A$4:$A$17</c:f>
              <c:strCache>
                <c:ptCount val="14"/>
                <c:pt idx="0">
                  <c:v>Государственное управление </c:v>
                </c:pt>
                <c:pt idx="1">
                  <c:v>Оптовая и розничная торговля</c:v>
                </c:pt>
                <c:pt idx="2">
                  <c:v>Производство и распределение электроэнергии</c:v>
                </c:pt>
                <c:pt idx="3">
                  <c:v>Рыболовство, рыбоводство</c:v>
                </c:pt>
                <c:pt idx="4">
                  <c:v>Транспорт и связь </c:v>
                </c:pt>
                <c:pt idx="5">
                  <c:v>Операции с недвижимым имуществом</c:v>
                </c:pt>
                <c:pt idx="6">
                  <c:v>Обрабатывающие производства </c:v>
                </c:pt>
                <c:pt idx="7">
                  <c:v>Строительство</c:v>
                </c:pt>
                <c:pt idx="8">
                  <c:v>Образование</c:v>
                </c:pt>
                <c:pt idx="9">
                  <c:v>Здравоохранение </c:v>
                </c:pt>
                <c:pt idx="10">
                  <c:v>Финансовая деятельность </c:v>
                </c:pt>
                <c:pt idx="11">
                  <c:v>Предоставление прочих коммунальных услуг</c:v>
                </c:pt>
                <c:pt idx="12">
                  <c:v>Добыча полезных ископаемых</c:v>
                </c:pt>
                <c:pt idx="13">
                  <c:v>Сельское хозяйство</c:v>
                </c:pt>
              </c:strCache>
            </c:strRef>
          </c:cat>
          <c:val>
            <c:numRef>
              <c:f>'по отросли'!$C$4:$C$17</c:f>
              <c:numCache>
                <c:formatCode>#,##0.0</c:formatCode>
                <c:ptCount val="14"/>
                <c:pt idx="0">
                  <c:v>6.0158517042747714</c:v>
                </c:pt>
                <c:pt idx="1">
                  <c:v>4.1195856873827076E-2</c:v>
                </c:pt>
                <c:pt idx="2">
                  <c:v>26.999541214252929</c:v>
                </c:pt>
                <c:pt idx="3">
                  <c:v>27.484049930651818</c:v>
                </c:pt>
                <c:pt idx="4">
                  <c:v>10.75325358222689</c:v>
                </c:pt>
                <c:pt idx="5">
                  <c:v>27.028353995335692</c:v>
                </c:pt>
                <c:pt idx="6">
                  <c:v>1.3814880599960748</c:v>
                </c:pt>
                <c:pt idx="7">
                  <c:v>12.944245190740117</c:v>
                </c:pt>
                <c:pt idx="8">
                  <c:v>7.059501512750316</c:v>
                </c:pt>
                <c:pt idx="9">
                  <c:v>3.9768019884010073</c:v>
                </c:pt>
                <c:pt idx="10">
                  <c:v>37.257281553397895</c:v>
                </c:pt>
                <c:pt idx="11">
                  <c:v>12.290148875514745</c:v>
                </c:pt>
                <c:pt idx="12" formatCode="#,##0">
                  <c:v>12.026726057906474</c:v>
                </c:pt>
                <c:pt idx="13" formatCode="#,##0">
                  <c:v>39.912280701754312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77E9-45A8-B896-0CCC64D62050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scene3d>
          <a:camera prst="orthographicFront"/>
          <a:lightRig rig="threePt" dir="t"/>
        </a:scene3d>
        <a:sp3d prstMaterial="clear"/>
      </c:spPr>
    </c:plotArea>
    <c:plotVisOnly val="1"/>
    <c:dispBlanksAs val="gap"/>
    <c:showDLblsOverMax val="0"/>
  </c:chart>
  <c:spPr>
    <a:ln cap="flat">
      <a:solidFill>
        <a:schemeClr val="tx1"/>
      </a:solidFill>
    </a:ln>
    <a:effectLst>
      <a:outerShdw blurRad="50800" dist="50800" dir="5400000" algn="ctr" rotWithShape="0">
        <a:schemeClr val="bg1"/>
      </a:outerShdw>
    </a:effectLst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Лист5!$B$1</c:f>
              <c:strCache>
                <c:ptCount val="1"/>
                <c:pt idx="0">
                  <c:v>2015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7800000"/>
              </a:lightRig>
            </a:scene3d>
            <a:sp3d>
              <a:bevelT w="63500" h="698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Лист5!$A$2:$A$6</c:f>
              <c:strCache>
                <c:ptCount val="5"/>
                <c:pt idx="0">
                  <c:v>Земельный налог  снижение поступлений  на 7.1  %</c:v>
                </c:pt>
                <c:pt idx="1">
                  <c:v>Транспортный налог с физических лиц - рост поступлений  на 17.1 %</c:v>
                </c:pt>
                <c:pt idx="2">
                  <c:v>Транспортный налог с организаций - рост поступлений на 36.4 %</c:v>
                </c:pt>
                <c:pt idx="3">
                  <c:v>Налог на имущество физических лиц - снижение поступлений на 4.0 %</c:v>
                </c:pt>
                <c:pt idx="4">
                  <c:v>Налог на имущество организаций - снижение поступлений  на 0.1 %</c:v>
                </c:pt>
              </c:strCache>
            </c:strRef>
          </c:cat>
          <c:val>
            <c:numRef>
              <c:f>Лист5!$B$2:$B$6</c:f>
              <c:numCache>
                <c:formatCode>General</c:formatCode>
                <c:ptCount val="5"/>
                <c:pt idx="0">
                  <c:v>190.7</c:v>
                </c:pt>
                <c:pt idx="1">
                  <c:v>159.19999999999999</c:v>
                </c:pt>
                <c:pt idx="2">
                  <c:v>53.5</c:v>
                </c:pt>
                <c:pt idx="3">
                  <c:v>24.2</c:v>
                </c:pt>
                <c:pt idx="4">
                  <c:v>1389.6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1F-4402-818F-4042F6FA8309}"/>
            </c:ext>
          </c:extLst>
        </c:ser>
        <c:ser>
          <c:idx val="1"/>
          <c:order val="1"/>
          <c:tx>
            <c:strRef>
              <c:f>Лист5!$C$1</c:f>
              <c:strCache>
                <c:ptCount val="1"/>
                <c:pt idx="0">
                  <c:v>2016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96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Лист5!$A$2:$A$6</c:f>
              <c:strCache>
                <c:ptCount val="5"/>
                <c:pt idx="0">
                  <c:v>Земельный налог  снижение поступлений  на 7.1  %</c:v>
                </c:pt>
                <c:pt idx="1">
                  <c:v>Транспортный налог с физических лиц - рост поступлений  на 17.1 %</c:v>
                </c:pt>
                <c:pt idx="2">
                  <c:v>Транспортный налог с организаций - рост поступлений на 36.4 %</c:v>
                </c:pt>
                <c:pt idx="3">
                  <c:v>Налог на имущество физических лиц - снижение поступлений на 4.0 %</c:v>
                </c:pt>
                <c:pt idx="4">
                  <c:v>Налог на имущество организаций - снижение поступлений  на 0.1 %</c:v>
                </c:pt>
              </c:strCache>
            </c:strRef>
          </c:cat>
          <c:val>
            <c:numRef>
              <c:f>Лист5!$C$2:$C$6</c:f>
              <c:numCache>
                <c:formatCode>General</c:formatCode>
                <c:ptCount val="5"/>
                <c:pt idx="0">
                  <c:v>188</c:v>
                </c:pt>
                <c:pt idx="1">
                  <c:v>86.3</c:v>
                </c:pt>
                <c:pt idx="2">
                  <c:v>73.099999999999994</c:v>
                </c:pt>
                <c:pt idx="3">
                  <c:v>11.9</c:v>
                </c:pt>
                <c:pt idx="4">
                  <c:v>1365.4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1F-4402-818F-4042F6FA8309}"/>
            </c:ext>
          </c:extLst>
        </c:ser>
        <c:ser>
          <c:idx val="2"/>
          <c:order val="2"/>
          <c:tx>
            <c:strRef>
              <c:f>Лист5!$D$1</c:f>
              <c:strCache>
                <c:ptCount val="1"/>
                <c:pt idx="0">
                  <c:v>Резерв налоговых поступлений (задолженность)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Лист5!$A$2:$A$6</c:f>
              <c:strCache>
                <c:ptCount val="5"/>
                <c:pt idx="0">
                  <c:v>Земельный налог  снижение поступлений  на 7.1  %</c:v>
                </c:pt>
                <c:pt idx="1">
                  <c:v>Транспортный налог с физических лиц - рост поступлений  на 17.1 %</c:v>
                </c:pt>
                <c:pt idx="2">
                  <c:v>Транспортный налог с организаций - рост поступлений на 36.4 %</c:v>
                </c:pt>
                <c:pt idx="3">
                  <c:v>Налог на имущество физических лиц - снижение поступлений на 4.0 %</c:v>
                </c:pt>
                <c:pt idx="4">
                  <c:v>Налог на имущество организаций - снижение поступлений  на 0.1 %</c:v>
                </c:pt>
              </c:strCache>
            </c:strRef>
          </c:cat>
          <c:val>
            <c:numRef>
              <c:f>Лист5!$D$2:$D$6</c:f>
              <c:numCache>
                <c:formatCode>General</c:formatCode>
                <c:ptCount val="5"/>
                <c:pt idx="0">
                  <c:v>101.4</c:v>
                </c:pt>
                <c:pt idx="1">
                  <c:v>368.9</c:v>
                </c:pt>
                <c:pt idx="2">
                  <c:v>15.1</c:v>
                </c:pt>
                <c:pt idx="3">
                  <c:v>58.1</c:v>
                </c:pt>
                <c:pt idx="4">
                  <c:v>84.7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1F-4402-818F-4042F6FA8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557760"/>
        <c:axId val="77559296"/>
      </c:barChart>
      <c:catAx>
        <c:axId val="775577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effectLst>
            <a:innerShdw blurRad="63500" dist="50800" dir="13500000">
              <a:schemeClr val="tx1">
                <a:alpha val="50000"/>
              </a:schemeClr>
            </a:innerShdw>
          </a:effectLst>
        </c:spPr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7559296"/>
        <c:crosses val="autoZero"/>
        <c:auto val="1"/>
        <c:lblAlgn val="ctr"/>
        <c:lblOffset val="100"/>
        <c:noMultiLvlLbl val="0"/>
      </c:catAx>
      <c:valAx>
        <c:axId val="77559296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headEnd type="none"/>
            </a:ln>
          </c:spPr>
        </c:majorGridlines>
        <c:numFmt formatCode="0%" sourceLinked="1"/>
        <c:majorTickMark val="out"/>
        <c:minorTickMark val="none"/>
        <c:tickLblPos val="nextTo"/>
        <c:crossAx val="77557760"/>
        <c:crosses val="autoZero"/>
        <c:crossBetween val="between"/>
      </c:valAx>
      <c:spPr>
        <a:ln cap="rnd"/>
        <a:effectLst/>
      </c:spPr>
    </c:plotArea>
    <c:legend>
      <c:legendPos val="b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603F12-5C9E-4C65-92D7-A72A1EDC60C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D6A74C-1DE2-4C80-950A-6795CA07859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ВСЕГО</a:t>
          </a:r>
          <a:r>
            <a:rPr lang="ru-RU" dirty="0" smtClean="0"/>
            <a:t>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ПОСТУПИЛО НА 01.07.2016</a:t>
          </a:r>
        </a:p>
      </dgm:t>
    </dgm:pt>
    <dgm:pt modelId="{308BA835-CD16-4DE4-AD37-C51140A784BA}" type="parTrans" cxnId="{7C859CD5-C67E-4A57-9499-633D0D6DFDA8}">
      <dgm:prSet/>
      <dgm:spPr/>
      <dgm:t>
        <a:bodyPr/>
        <a:lstStyle/>
        <a:p>
          <a:endParaRPr lang="ru-RU"/>
        </a:p>
      </dgm:t>
    </dgm:pt>
    <dgm:pt modelId="{B9658121-8023-4A73-B70E-2B41FE3F32AF}" type="sibTrans" cxnId="{7C859CD5-C67E-4A57-9499-633D0D6DFDA8}">
      <dgm:prSet/>
      <dgm:spPr/>
      <dgm:t>
        <a:bodyPr/>
        <a:lstStyle/>
        <a:p>
          <a:endParaRPr lang="ru-RU"/>
        </a:p>
      </dgm:t>
    </dgm:pt>
    <dgm:pt modelId="{4C7849AF-0C71-484B-81BD-ACAB3D805039}">
      <dgm:prSet phldrT="[Текст]"/>
      <dgm:spPr/>
      <dgm:t>
        <a:bodyPr/>
        <a:lstStyle/>
        <a:p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доля в общем объеме поступлений краевого бюджета - </a:t>
          </a:r>
          <a:r>
            <a:rPr lang="ru-RU" sz="2200" i="1" u="sng" dirty="0" smtClean="0">
              <a:latin typeface="Times New Roman" pitchFamily="18" charset="0"/>
              <a:cs typeface="Times New Roman" pitchFamily="18" charset="0"/>
            </a:rPr>
            <a:t>52,5%  </a:t>
          </a:r>
          <a:endParaRPr lang="ru-RU" sz="2200" i="1" u="sng" dirty="0">
            <a:latin typeface="Times New Roman" pitchFamily="18" charset="0"/>
            <a:cs typeface="Times New Roman" pitchFamily="18" charset="0"/>
          </a:endParaRPr>
        </a:p>
      </dgm:t>
    </dgm:pt>
    <dgm:pt modelId="{A8914007-AF52-4AFA-AF88-DA86DA305676}" type="parTrans" cxnId="{56D5DBAB-D268-46DF-97F3-434FBFB7586F}">
      <dgm:prSet/>
      <dgm:spPr/>
      <dgm:t>
        <a:bodyPr/>
        <a:lstStyle/>
        <a:p>
          <a:endParaRPr lang="ru-RU"/>
        </a:p>
      </dgm:t>
    </dgm:pt>
    <dgm:pt modelId="{566D51A1-2E76-4E4F-8F37-AED64A6932AC}" type="sibTrans" cxnId="{56D5DBAB-D268-46DF-97F3-434FBFB7586F}">
      <dgm:prSet/>
      <dgm:spPr/>
      <dgm:t>
        <a:bodyPr/>
        <a:lstStyle/>
        <a:p>
          <a:endParaRPr lang="ru-RU"/>
        </a:p>
      </dgm:t>
    </dgm:pt>
    <dgm:pt modelId="{EEDB60E3-495F-485E-91FC-F164181942D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Задолженность на 01.07.2016 года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9446325-35A1-4E54-9453-E98CFC3F7BA4}" type="parTrans" cxnId="{A76C6118-C164-4507-BA5C-3CAFEBC0EC57}">
      <dgm:prSet/>
      <dgm:spPr/>
      <dgm:t>
        <a:bodyPr/>
        <a:lstStyle/>
        <a:p>
          <a:endParaRPr lang="ru-RU"/>
        </a:p>
      </dgm:t>
    </dgm:pt>
    <dgm:pt modelId="{2CB029D8-9238-4385-9F18-B74C758DAD0B}" type="sibTrans" cxnId="{A76C6118-C164-4507-BA5C-3CAFEBC0EC57}">
      <dgm:prSet/>
      <dgm:spPr/>
      <dgm:t>
        <a:bodyPr/>
        <a:lstStyle/>
        <a:p>
          <a:endParaRPr lang="ru-RU"/>
        </a:p>
      </dgm:t>
    </dgm:pt>
    <dgm:pt modelId="{E65B668E-8E75-40CB-B181-F2186D8768D9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Возвращено  из бюджета НДФЛ физическим лицам в качестве социального и имущественного вычета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B51A018-F156-4912-B6A1-7B098DADE91B}" type="parTrans" cxnId="{CC9BAD9A-650E-4964-80CD-DC184E5B2D62}">
      <dgm:prSet/>
      <dgm:spPr/>
      <dgm:t>
        <a:bodyPr/>
        <a:lstStyle/>
        <a:p>
          <a:endParaRPr lang="ru-RU"/>
        </a:p>
      </dgm:t>
    </dgm:pt>
    <dgm:pt modelId="{CD7C183D-B755-406A-A3C6-B0E8CC191530}" type="sibTrans" cxnId="{CC9BAD9A-650E-4964-80CD-DC184E5B2D62}">
      <dgm:prSet/>
      <dgm:spPr/>
      <dgm:t>
        <a:bodyPr/>
        <a:lstStyle/>
        <a:p>
          <a:endParaRPr lang="ru-RU"/>
        </a:p>
      </dgm:t>
    </dgm:pt>
    <dgm:pt modelId="{1D1F77D6-96B7-4602-BE0B-861284E52382}">
      <dgm:prSet custT="1"/>
      <dgm:spPr/>
      <dgm:t>
        <a:bodyPr anchor="ctr"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328,6 млн. рублей </a:t>
          </a:r>
          <a:endParaRPr lang="ru-RU" sz="3100" dirty="0"/>
        </a:p>
      </dgm:t>
    </dgm:pt>
    <dgm:pt modelId="{39B483CF-D971-4A04-82D0-9107EAED10D2}" type="parTrans" cxnId="{61E592C6-BE34-4325-AB78-A68BF104606E}">
      <dgm:prSet/>
      <dgm:spPr/>
      <dgm:t>
        <a:bodyPr/>
        <a:lstStyle/>
        <a:p>
          <a:endParaRPr lang="ru-RU"/>
        </a:p>
      </dgm:t>
    </dgm:pt>
    <dgm:pt modelId="{8577570F-1A80-4651-AC03-36B84A548CF5}" type="sibTrans" cxnId="{61E592C6-BE34-4325-AB78-A68BF104606E}">
      <dgm:prSet/>
      <dgm:spPr/>
      <dgm:t>
        <a:bodyPr/>
        <a:lstStyle/>
        <a:p>
          <a:endParaRPr lang="ru-RU"/>
        </a:p>
      </dgm:t>
    </dgm:pt>
    <dgm:pt modelId="{69AEDC28-1442-46E2-B07D-19BCCFE32210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     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7390,7 млн. рублей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40CC50D6-CF4A-4F37-BE26-661BAE4BC8A7}" type="parTrans" cxnId="{628F5A18-39F0-433D-85E6-28A42F8817AF}">
      <dgm:prSet/>
      <dgm:spPr/>
      <dgm:t>
        <a:bodyPr/>
        <a:lstStyle/>
        <a:p>
          <a:endParaRPr lang="ru-RU"/>
        </a:p>
      </dgm:t>
    </dgm:pt>
    <dgm:pt modelId="{131F8966-3BFE-4AAB-9580-B82FE8A77935}" type="sibTrans" cxnId="{628F5A18-39F0-433D-85E6-28A42F8817AF}">
      <dgm:prSet/>
      <dgm:spPr/>
      <dgm:t>
        <a:bodyPr/>
        <a:lstStyle/>
        <a:p>
          <a:endParaRPr lang="ru-RU"/>
        </a:p>
      </dgm:t>
    </dgm:pt>
    <dgm:pt modelId="{00C83B94-3A05-414F-9175-769EB06D5684}">
      <dgm:prSet phldrT="[Текст]"/>
      <dgm:spPr/>
      <dgm:t>
        <a:bodyPr/>
        <a:lstStyle/>
        <a:p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рост к уровню 2015 году - </a:t>
          </a:r>
          <a:r>
            <a:rPr lang="ru-RU" sz="2200" i="1" u="sng" dirty="0" smtClean="0">
              <a:latin typeface="Times New Roman" pitchFamily="18" charset="0"/>
              <a:cs typeface="Times New Roman" pitchFamily="18" charset="0"/>
            </a:rPr>
            <a:t>120,1% </a:t>
          </a:r>
          <a:endParaRPr lang="ru-RU" sz="2200" i="1" u="sng" dirty="0">
            <a:latin typeface="Times New Roman" pitchFamily="18" charset="0"/>
            <a:cs typeface="Times New Roman" pitchFamily="18" charset="0"/>
          </a:endParaRPr>
        </a:p>
      </dgm:t>
    </dgm:pt>
    <dgm:pt modelId="{522EA94A-FBAC-4A12-B445-7E077B53524A}" type="sibTrans" cxnId="{20D25E78-4A56-4EE9-947C-45E51621853D}">
      <dgm:prSet/>
      <dgm:spPr/>
      <dgm:t>
        <a:bodyPr/>
        <a:lstStyle/>
        <a:p>
          <a:endParaRPr lang="ru-RU"/>
        </a:p>
      </dgm:t>
    </dgm:pt>
    <dgm:pt modelId="{83DD1403-968C-409E-B6C7-1F3BE51B829F}" type="parTrans" cxnId="{20D25E78-4A56-4EE9-947C-45E51621853D}">
      <dgm:prSet/>
      <dgm:spPr/>
      <dgm:t>
        <a:bodyPr/>
        <a:lstStyle/>
        <a:p>
          <a:endParaRPr lang="ru-RU"/>
        </a:p>
      </dgm:t>
    </dgm:pt>
    <dgm:pt modelId="{40C63F2E-D228-48DE-8E46-D533B3C27304}">
      <dgm:prSet phldrT="[Текст]" custT="1"/>
      <dgm:spPr/>
      <dgm:t>
        <a:bodyPr anchor="ctr"/>
        <a:lstStyle/>
        <a:p>
          <a:pPr>
            <a:lnSpc>
              <a:spcPct val="100000"/>
            </a:lnSpc>
          </a:pPr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554,2 млн. рублей  </a:t>
          </a:r>
          <a:endParaRPr lang="ru-RU" sz="3800" dirty="0"/>
        </a:p>
      </dgm:t>
    </dgm:pt>
    <dgm:pt modelId="{A38CB1DB-E1B1-4BD6-9262-714143893D8D}" type="parTrans" cxnId="{AACE815E-165A-44FD-85B6-67EEB30DB2F7}">
      <dgm:prSet/>
      <dgm:spPr/>
      <dgm:t>
        <a:bodyPr/>
        <a:lstStyle/>
        <a:p>
          <a:endParaRPr lang="ru-RU"/>
        </a:p>
      </dgm:t>
    </dgm:pt>
    <dgm:pt modelId="{652224A5-66DA-4CB2-9226-20644C3DD239}" type="sibTrans" cxnId="{AACE815E-165A-44FD-85B6-67EEB30DB2F7}">
      <dgm:prSet/>
      <dgm:spPr/>
      <dgm:t>
        <a:bodyPr/>
        <a:lstStyle/>
        <a:p>
          <a:endParaRPr lang="ru-RU"/>
        </a:p>
      </dgm:t>
    </dgm:pt>
    <dgm:pt modelId="{945B6379-ED41-46C4-8E39-8337315814FE}" type="pres">
      <dgm:prSet presAssocID="{51603F12-5C9E-4C65-92D7-A72A1EDC60C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0A3D83B-6E1C-42E6-AD89-23A4AE1694F5}" type="pres">
      <dgm:prSet presAssocID="{70D6A74C-1DE2-4C80-950A-6795CA078596}" presName="linNode" presStyleCnt="0"/>
      <dgm:spPr/>
    </dgm:pt>
    <dgm:pt modelId="{9BB3C3D2-3A7D-41E2-BFBE-833C136FEF4A}" type="pres">
      <dgm:prSet presAssocID="{70D6A74C-1DE2-4C80-950A-6795CA078596}" presName="parentShp" presStyleLbl="node1" presStyleIdx="0" presStyleCnt="3" custScaleX="131443" custScaleY="11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B39105-8035-41D2-9D2A-B99B1463A75E}" type="pres">
      <dgm:prSet presAssocID="{70D6A74C-1DE2-4C80-950A-6795CA078596}" presName="childShp" presStyleLbl="bgAccFollowNode1" presStyleIdx="0" presStyleCnt="3" custScaleY="131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FCF921-3E80-4CFB-BB4B-7911F39EC842}" type="pres">
      <dgm:prSet presAssocID="{B9658121-8023-4A73-B70E-2B41FE3F32AF}" presName="spacing" presStyleCnt="0"/>
      <dgm:spPr/>
    </dgm:pt>
    <dgm:pt modelId="{71762612-1F27-4CCD-A12F-E4E7C5E96E0E}" type="pres">
      <dgm:prSet presAssocID="{E65B668E-8E75-40CB-B181-F2186D8768D9}" presName="linNode" presStyleCnt="0"/>
      <dgm:spPr/>
    </dgm:pt>
    <dgm:pt modelId="{C33615BF-34A5-43DF-852C-E23ECA64368B}" type="pres">
      <dgm:prSet presAssocID="{E65B668E-8E75-40CB-B181-F2186D8768D9}" presName="parentShp" presStyleLbl="node1" presStyleIdx="1" presStyleCnt="3" custScaleX="131443" custScaleY="87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2616A-2EAF-4719-B4C4-A1A6DEFF4B4C}" type="pres">
      <dgm:prSet presAssocID="{E65B668E-8E75-40CB-B181-F2186D8768D9}" presName="childShp" presStyleLbl="bgAccFollowNode1" presStyleIdx="1" presStyleCnt="3" custScaleY="87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D80EA-A539-4009-8126-6AF777C47421}" type="pres">
      <dgm:prSet presAssocID="{CD7C183D-B755-406A-A3C6-B0E8CC191530}" presName="spacing" presStyleCnt="0"/>
      <dgm:spPr/>
    </dgm:pt>
    <dgm:pt modelId="{ED6C2637-407C-415E-AE84-1A0155253F50}" type="pres">
      <dgm:prSet presAssocID="{EEDB60E3-495F-485E-91FC-F164181942DF}" presName="linNode" presStyleCnt="0"/>
      <dgm:spPr/>
    </dgm:pt>
    <dgm:pt modelId="{E5576F1A-3202-4F71-B0AD-1EED9B846F92}" type="pres">
      <dgm:prSet presAssocID="{EEDB60E3-495F-485E-91FC-F164181942DF}" presName="parentShp" presStyleLbl="node1" presStyleIdx="2" presStyleCnt="3" custScaleX="131443" custScaleY="69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9C16B-856A-4194-B98C-B5F3A6AA63B0}" type="pres">
      <dgm:prSet presAssocID="{EEDB60E3-495F-485E-91FC-F164181942DF}" presName="childShp" presStyleLbl="bgAccFollowNode1" presStyleIdx="2" presStyleCnt="3" custScaleY="69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D25E78-4A56-4EE9-947C-45E51621853D}" srcId="{69AEDC28-1442-46E2-B07D-19BCCFE32210}" destId="{00C83B94-3A05-414F-9175-769EB06D5684}" srcOrd="0" destOrd="0" parTransId="{83DD1403-968C-409E-B6C7-1F3BE51B829F}" sibTransId="{522EA94A-FBAC-4A12-B445-7E077B53524A}"/>
    <dgm:cxn modelId="{CC9BAD9A-650E-4964-80CD-DC184E5B2D62}" srcId="{51603F12-5C9E-4C65-92D7-A72A1EDC60C8}" destId="{E65B668E-8E75-40CB-B181-F2186D8768D9}" srcOrd="1" destOrd="0" parTransId="{4B51A018-F156-4912-B6A1-7B098DADE91B}" sibTransId="{CD7C183D-B755-406A-A3C6-B0E8CC191530}"/>
    <dgm:cxn modelId="{7C859CD5-C67E-4A57-9499-633D0D6DFDA8}" srcId="{51603F12-5C9E-4C65-92D7-A72A1EDC60C8}" destId="{70D6A74C-1DE2-4C80-950A-6795CA078596}" srcOrd="0" destOrd="0" parTransId="{308BA835-CD16-4DE4-AD37-C51140A784BA}" sibTransId="{B9658121-8023-4A73-B70E-2B41FE3F32AF}"/>
    <dgm:cxn modelId="{42DFF2CF-6B35-474F-A785-E48C2945C7E1}" type="presOf" srcId="{70D6A74C-1DE2-4C80-950A-6795CA078596}" destId="{9BB3C3D2-3A7D-41E2-BFBE-833C136FEF4A}" srcOrd="0" destOrd="0" presId="urn:microsoft.com/office/officeart/2005/8/layout/vList6"/>
    <dgm:cxn modelId="{A76C6118-C164-4507-BA5C-3CAFEBC0EC57}" srcId="{51603F12-5C9E-4C65-92D7-A72A1EDC60C8}" destId="{EEDB60E3-495F-485E-91FC-F164181942DF}" srcOrd="2" destOrd="0" parTransId="{79446325-35A1-4E54-9453-E98CFC3F7BA4}" sibTransId="{2CB029D8-9238-4385-9F18-B74C758DAD0B}"/>
    <dgm:cxn modelId="{25E6A3B2-985F-4F49-8E3D-24D5FCCD0B35}" type="presOf" srcId="{EEDB60E3-495F-485E-91FC-F164181942DF}" destId="{E5576F1A-3202-4F71-B0AD-1EED9B846F92}" srcOrd="0" destOrd="0" presId="urn:microsoft.com/office/officeart/2005/8/layout/vList6"/>
    <dgm:cxn modelId="{61E592C6-BE34-4325-AB78-A68BF104606E}" srcId="{E65B668E-8E75-40CB-B181-F2186D8768D9}" destId="{1D1F77D6-96B7-4602-BE0B-861284E52382}" srcOrd="0" destOrd="0" parTransId="{39B483CF-D971-4A04-82D0-9107EAED10D2}" sibTransId="{8577570F-1A80-4651-AC03-36B84A548CF5}"/>
    <dgm:cxn modelId="{8776EF68-D1B7-41DC-92C5-96AFA020C9A9}" type="presOf" srcId="{4C7849AF-0C71-484B-81BD-ACAB3D805039}" destId="{B5B39105-8035-41D2-9D2A-B99B1463A75E}" srcOrd="0" destOrd="2" presId="urn:microsoft.com/office/officeart/2005/8/layout/vList6"/>
    <dgm:cxn modelId="{2F2C623D-EED8-4F01-8045-201D4271969A}" type="presOf" srcId="{E65B668E-8E75-40CB-B181-F2186D8768D9}" destId="{C33615BF-34A5-43DF-852C-E23ECA64368B}" srcOrd="0" destOrd="0" presId="urn:microsoft.com/office/officeart/2005/8/layout/vList6"/>
    <dgm:cxn modelId="{5BB245D0-52BC-4BEC-A5C4-6E4115EC6828}" type="presOf" srcId="{40C63F2E-D228-48DE-8E46-D533B3C27304}" destId="{1959C16B-856A-4194-B98C-B5F3A6AA63B0}" srcOrd="0" destOrd="0" presId="urn:microsoft.com/office/officeart/2005/8/layout/vList6"/>
    <dgm:cxn modelId="{65DA4C95-E200-4AFC-8EBC-CB74FFA8ABDC}" type="presOf" srcId="{1D1F77D6-96B7-4602-BE0B-861284E52382}" destId="{EF72616A-2EAF-4719-B4C4-A1A6DEFF4B4C}" srcOrd="0" destOrd="0" presId="urn:microsoft.com/office/officeart/2005/8/layout/vList6"/>
    <dgm:cxn modelId="{628F5A18-39F0-433D-85E6-28A42F8817AF}" srcId="{70D6A74C-1DE2-4C80-950A-6795CA078596}" destId="{69AEDC28-1442-46E2-B07D-19BCCFE32210}" srcOrd="0" destOrd="0" parTransId="{40CC50D6-CF4A-4F37-BE26-661BAE4BC8A7}" sibTransId="{131F8966-3BFE-4AAB-9580-B82FE8A77935}"/>
    <dgm:cxn modelId="{CFB9B6E2-0EF1-404B-B9C8-E50F5DE7CCE4}" type="presOf" srcId="{51603F12-5C9E-4C65-92D7-A72A1EDC60C8}" destId="{945B6379-ED41-46C4-8E39-8337315814FE}" srcOrd="0" destOrd="0" presId="urn:microsoft.com/office/officeart/2005/8/layout/vList6"/>
    <dgm:cxn modelId="{69CDDBE1-9943-4373-9328-600545BAB1DC}" type="presOf" srcId="{69AEDC28-1442-46E2-B07D-19BCCFE32210}" destId="{B5B39105-8035-41D2-9D2A-B99B1463A75E}" srcOrd="0" destOrd="0" presId="urn:microsoft.com/office/officeart/2005/8/layout/vList6"/>
    <dgm:cxn modelId="{56D5DBAB-D268-46DF-97F3-434FBFB7586F}" srcId="{69AEDC28-1442-46E2-B07D-19BCCFE32210}" destId="{4C7849AF-0C71-484B-81BD-ACAB3D805039}" srcOrd="1" destOrd="0" parTransId="{A8914007-AF52-4AFA-AF88-DA86DA305676}" sibTransId="{566D51A1-2E76-4E4F-8F37-AED64A6932AC}"/>
    <dgm:cxn modelId="{AACE815E-165A-44FD-85B6-67EEB30DB2F7}" srcId="{EEDB60E3-495F-485E-91FC-F164181942DF}" destId="{40C63F2E-D228-48DE-8E46-D533B3C27304}" srcOrd="0" destOrd="0" parTransId="{A38CB1DB-E1B1-4BD6-9262-714143893D8D}" sibTransId="{652224A5-66DA-4CB2-9226-20644C3DD239}"/>
    <dgm:cxn modelId="{A7626D80-061B-476D-B10A-8A0A88C1C1D5}" type="presOf" srcId="{00C83B94-3A05-414F-9175-769EB06D5684}" destId="{B5B39105-8035-41D2-9D2A-B99B1463A75E}" srcOrd="0" destOrd="1" presId="urn:microsoft.com/office/officeart/2005/8/layout/vList6"/>
    <dgm:cxn modelId="{A0023EC5-286B-452E-84FC-6920201463FD}" type="presParOf" srcId="{945B6379-ED41-46C4-8E39-8337315814FE}" destId="{B0A3D83B-6E1C-42E6-AD89-23A4AE1694F5}" srcOrd="0" destOrd="0" presId="urn:microsoft.com/office/officeart/2005/8/layout/vList6"/>
    <dgm:cxn modelId="{C1C3299D-E146-4BA9-8E49-443C4648A387}" type="presParOf" srcId="{B0A3D83B-6E1C-42E6-AD89-23A4AE1694F5}" destId="{9BB3C3D2-3A7D-41E2-BFBE-833C136FEF4A}" srcOrd="0" destOrd="0" presId="urn:microsoft.com/office/officeart/2005/8/layout/vList6"/>
    <dgm:cxn modelId="{045D2299-1867-4A81-950C-824E5F2EA39E}" type="presParOf" srcId="{B0A3D83B-6E1C-42E6-AD89-23A4AE1694F5}" destId="{B5B39105-8035-41D2-9D2A-B99B1463A75E}" srcOrd="1" destOrd="0" presId="urn:microsoft.com/office/officeart/2005/8/layout/vList6"/>
    <dgm:cxn modelId="{80D3EAF1-C568-45C1-B708-C3E00B1E5B59}" type="presParOf" srcId="{945B6379-ED41-46C4-8E39-8337315814FE}" destId="{4DFCF921-3E80-4CFB-BB4B-7911F39EC842}" srcOrd="1" destOrd="0" presId="urn:microsoft.com/office/officeart/2005/8/layout/vList6"/>
    <dgm:cxn modelId="{69A0CE29-A337-4F2C-958A-168B28A40EAE}" type="presParOf" srcId="{945B6379-ED41-46C4-8E39-8337315814FE}" destId="{71762612-1F27-4CCD-A12F-E4E7C5E96E0E}" srcOrd="2" destOrd="0" presId="urn:microsoft.com/office/officeart/2005/8/layout/vList6"/>
    <dgm:cxn modelId="{7CF7A872-DC9C-4A0D-A046-685CB5F4E4EE}" type="presParOf" srcId="{71762612-1F27-4CCD-A12F-E4E7C5E96E0E}" destId="{C33615BF-34A5-43DF-852C-E23ECA64368B}" srcOrd="0" destOrd="0" presId="urn:microsoft.com/office/officeart/2005/8/layout/vList6"/>
    <dgm:cxn modelId="{0F0CE085-5A92-4FF1-8FBD-42FC2630AB39}" type="presParOf" srcId="{71762612-1F27-4CCD-A12F-E4E7C5E96E0E}" destId="{EF72616A-2EAF-4719-B4C4-A1A6DEFF4B4C}" srcOrd="1" destOrd="0" presId="urn:microsoft.com/office/officeart/2005/8/layout/vList6"/>
    <dgm:cxn modelId="{DCA30B4A-7FFE-46B1-A53F-447588E249C4}" type="presParOf" srcId="{945B6379-ED41-46C4-8E39-8337315814FE}" destId="{210D80EA-A539-4009-8126-6AF777C47421}" srcOrd="3" destOrd="0" presId="urn:microsoft.com/office/officeart/2005/8/layout/vList6"/>
    <dgm:cxn modelId="{929176A7-19D8-498E-8CD8-C9CEECDAC7CE}" type="presParOf" srcId="{945B6379-ED41-46C4-8E39-8337315814FE}" destId="{ED6C2637-407C-415E-AE84-1A0155253F50}" srcOrd="4" destOrd="0" presId="urn:microsoft.com/office/officeart/2005/8/layout/vList6"/>
    <dgm:cxn modelId="{0B326F1D-830F-411D-B332-AD923DFA2175}" type="presParOf" srcId="{ED6C2637-407C-415E-AE84-1A0155253F50}" destId="{E5576F1A-3202-4F71-B0AD-1EED9B846F92}" srcOrd="0" destOrd="0" presId="urn:microsoft.com/office/officeart/2005/8/layout/vList6"/>
    <dgm:cxn modelId="{73A4139C-A7CC-4E37-B99B-E41D71701A2B}" type="presParOf" srcId="{ED6C2637-407C-415E-AE84-1A0155253F50}" destId="{1959C16B-856A-4194-B98C-B5F3A6AA63B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9D40F6-BC26-4A0B-944E-2873B0410684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FCB831-A735-47F9-93B7-8476CBBFD846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Проведено 35 заседаний комиссий по легализации объектов налогообложения, 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77 - по легализации заработной платы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858EE22-5372-4709-B9CB-E335CCCF977B}" type="parTrans" cxnId="{165EAE55-ED50-467E-A046-12BDA7037CEA}">
      <dgm:prSet/>
      <dgm:spPr/>
      <dgm:t>
        <a:bodyPr/>
        <a:lstStyle/>
        <a:p>
          <a:endParaRPr lang="ru-RU"/>
        </a:p>
      </dgm:t>
    </dgm:pt>
    <dgm:pt modelId="{BE78E648-71F4-4113-98C4-6CB7DF46F6A9}" type="sibTrans" cxnId="{165EAE55-ED50-467E-A046-12BDA7037CEA}">
      <dgm:prSet/>
      <dgm:spPr/>
      <dgm:t>
        <a:bodyPr/>
        <a:lstStyle/>
        <a:p>
          <a:endParaRPr lang="ru-RU"/>
        </a:p>
      </dgm:t>
    </dgm:pt>
    <dgm:pt modelId="{BB1C27ED-3137-42DB-9A40-2208321FC11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15 организаций самостоятельно пересмотрели свой финансовый результат и представили уточненные налоговые декларации, в которых заявленный убыток уменьшен на 10,5 млн. рублей и отражена прибыль в размере 4,1 млн. рублей.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3C64DDE-4714-40A4-92E7-55D4EB9C5F52}" type="parTrans" cxnId="{9F86F32B-C5D4-4AD8-9C0F-C80D98192266}">
      <dgm:prSet/>
      <dgm:spPr/>
      <dgm:t>
        <a:bodyPr/>
        <a:lstStyle/>
        <a:p>
          <a:endParaRPr lang="ru-RU"/>
        </a:p>
      </dgm:t>
    </dgm:pt>
    <dgm:pt modelId="{53E7CDF6-F873-4C9C-909D-C3281319A1B0}" type="sibTrans" cxnId="{9F86F32B-C5D4-4AD8-9C0F-C80D98192266}">
      <dgm:prSet/>
      <dgm:spPr/>
      <dgm:t>
        <a:bodyPr/>
        <a:lstStyle/>
        <a:p>
          <a:endParaRPr lang="ru-RU"/>
        </a:p>
      </dgm:t>
    </dgm:pt>
    <dgm:pt modelId="{BAE0473A-26D0-4D79-9725-493C010679C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73 налогоплательщика – работодателя погасили имеющуюся задолженность по налогу на доходы физических лиц  в размере 45,4 млн. рублей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47CF7A2-1056-4338-A418-BDA889347C8F}" type="sibTrans" cxnId="{1088244D-3531-4A35-929E-FC53C02E3B7F}">
      <dgm:prSet/>
      <dgm:spPr/>
      <dgm:t>
        <a:bodyPr/>
        <a:lstStyle/>
        <a:p>
          <a:endParaRPr lang="ru-RU"/>
        </a:p>
      </dgm:t>
    </dgm:pt>
    <dgm:pt modelId="{542B3486-7B5F-48A8-96C5-3B253D73D49A}" type="parTrans" cxnId="{1088244D-3531-4A35-929E-FC53C02E3B7F}">
      <dgm:prSet/>
      <dgm:spPr/>
      <dgm:t>
        <a:bodyPr/>
        <a:lstStyle/>
        <a:p>
          <a:endParaRPr lang="ru-RU"/>
        </a:p>
      </dgm:t>
    </dgm:pt>
    <dgm:pt modelId="{619F5E44-171A-4738-B2BF-5C9294150164}" type="pres">
      <dgm:prSet presAssocID="{D29D40F6-BC26-4A0B-944E-2873B041068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3BE32C-D81E-4D10-B703-A8DD8FEFAD15}" type="pres">
      <dgm:prSet presAssocID="{DFFCB831-A735-47F9-93B7-8476CBBFD846}" presName="vertOne" presStyleCnt="0"/>
      <dgm:spPr/>
    </dgm:pt>
    <dgm:pt modelId="{2EA0A29B-DA8A-40EC-9512-C590B8676B3C}" type="pres">
      <dgm:prSet presAssocID="{DFFCB831-A735-47F9-93B7-8476CBBFD846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C43AEC-822B-4CB9-90E4-1C68CCFEEE2E}" type="pres">
      <dgm:prSet presAssocID="{DFFCB831-A735-47F9-93B7-8476CBBFD846}" presName="parTransOne" presStyleCnt="0"/>
      <dgm:spPr/>
    </dgm:pt>
    <dgm:pt modelId="{CBF467A7-BD64-4157-BD11-7B19FA7CAB06}" type="pres">
      <dgm:prSet presAssocID="{DFFCB831-A735-47F9-93B7-8476CBBFD846}" presName="horzOne" presStyleCnt="0"/>
      <dgm:spPr/>
    </dgm:pt>
    <dgm:pt modelId="{CF331551-DA29-4B1D-813C-B869FB3C20CD}" type="pres">
      <dgm:prSet presAssocID="{BB1C27ED-3137-42DB-9A40-2208321FC115}" presName="vertTwo" presStyleCnt="0"/>
      <dgm:spPr/>
    </dgm:pt>
    <dgm:pt modelId="{1169102C-AA6D-41BF-AA6D-991BDBA1B824}" type="pres">
      <dgm:prSet presAssocID="{BB1C27ED-3137-42DB-9A40-2208321FC115}" presName="txTwo" presStyleLbl="node2" presStyleIdx="0" presStyleCnt="2" custScaleX="992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A7D071-B9F7-4142-8C40-D514083800FE}" type="pres">
      <dgm:prSet presAssocID="{BB1C27ED-3137-42DB-9A40-2208321FC115}" presName="horzTwo" presStyleCnt="0"/>
      <dgm:spPr/>
    </dgm:pt>
    <dgm:pt modelId="{26ADD163-964F-44A4-897D-BB9CADBBD43D}" type="pres">
      <dgm:prSet presAssocID="{53E7CDF6-F873-4C9C-909D-C3281319A1B0}" presName="sibSpaceTwo" presStyleCnt="0"/>
      <dgm:spPr/>
    </dgm:pt>
    <dgm:pt modelId="{AB053C6E-E327-4E49-A3D4-92683290381B}" type="pres">
      <dgm:prSet presAssocID="{BAE0473A-26D0-4D79-9725-493C010679C4}" presName="vertTwo" presStyleCnt="0"/>
      <dgm:spPr/>
    </dgm:pt>
    <dgm:pt modelId="{7DA9103E-8ED8-4ADC-AF12-5FCF742EC0D0}" type="pres">
      <dgm:prSet presAssocID="{BAE0473A-26D0-4D79-9725-493C010679C4}" presName="txTwo" presStyleLbl="node2" presStyleIdx="1" presStyleCnt="2" custLinFactNeighborY="19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9992D2-8EE7-4464-A35C-E3AB3EBE28F7}" type="pres">
      <dgm:prSet presAssocID="{BAE0473A-26D0-4D79-9725-493C010679C4}" presName="horzTwo" presStyleCnt="0"/>
      <dgm:spPr/>
    </dgm:pt>
  </dgm:ptLst>
  <dgm:cxnLst>
    <dgm:cxn modelId="{165EAE55-ED50-467E-A046-12BDA7037CEA}" srcId="{D29D40F6-BC26-4A0B-944E-2873B0410684}" destId="{DFFCB831-A735-47F9-93B7-8476CBBFD846}" srcOrd="0" destOrd="0" parTransId="{4858EE22-5372-4709-B9CB-E335CCCF977B}" sibTransId="{BE78E648-71F4-4113-98C4-6CB7DF46F6A9}"/>
    <dgm:cxn modelId="{E652CD7F-250F-42FE-AAA7-E21E0107CF42}" type="presOf" srcId="{BAE0473A-26D0-4D79-9725-493C010679C4}" destId="{7DA9103E-8ED8-4ADC-AF12-5FCF742EC0D0}" srcOrd="0" destOrd="0" presId="urn:microsoft.com/office/officeart/2005/8/layout/hierarchy4"/>
    <dgm:cxn modelId="{2C3ACF90-804D-42DB-BD6D-EF9529FF9BA7}" type="presOf" srcId="{D29D40F6-BC26-4A0B-944E-2873B0410684}" destId="{619F5E44-171A-4738-B2BF-5C9294150164}" srcOrd="0" destOrd="0" presId="urn:microsoft.com/office/officeart/2005/8/layout/hierarchy4"/>
    <dgm:cxn modelId="{73992F4B-8EF5-4CB1-B801-346E6692D1B6}" type="presOf" srcId="{DFFCB831-A735-47F9-93B7-8476CBBFD846}" destId="{2EA0A29B-DA8A-40EC-9512-C590B8676B3C}" srcOrd="0" destOrd="0" presId="urn:microsoft.com/office/officeart/2005/8/layout/hierarchy4"/>
    <dgm:cxn modelId="{1088244D-3531-4A35-929E-FC53C02E3B7F}" srcId="{DFFCB831-A735-47F9-93B7-8476CBBFD846}" destId="{BAE0473A-26D0-4D79-9725-493C010679C4}" srcOrd="1" destOrd="0" parTransId="{542B3486-7B5F-48A8-96C5-3B253D73D49A}" sibTransId="{A47CF7A2-1056-4338-A418-BDA889347C8F}"/>
    <dgm:cxn modelId="{9F86F32B-C5D4-4AD8-9C0F-C80D98192266}" srcId="{DFFCB831-A735-47F9-93B7-8476CBBFD846}" destId="{BB1C27ED-3137-42DB-9A40-2208321FC115}" srcOrd="0" destOrd="0" parTransId="{33C64DDE-4714-40A4-92E7-55D4EB9C5F52}" sibTransId="{53E7CDF6-F873-4C9C-909D-C3281319A1B0}"/>
    <dgm:cxn modelId="{5A3CC503-7AC3-489E-9CFC-E215EF5E42FD}" type="presOf" srcId="{BB1C27ED-3137-42DB-9A40-2208321FC115}" destId="{1169102C-AA6D-41BF-AA6D-991BDBA1B824}" srcOrd="0" destOrd="0" presId="urn:microsoft.com/office/officeart/2005/8/layout/hierarchy4"/>
    <dgm:cxn modelId="{5C1C6D37-A650-4F53-B883-EB1950C974BB}" type="presParOf" srcId="{619F5E44-171A-4738-B2BF-5C9294150164}" destId="{313BE32C-D81E-4D10-B703-A8DD8FEFAD15}" srcOrd="0" destOrd="0" presId="urn:microsoft.com/office/officeart/2005/8/layout/hierarchy4"/>
    <dgm:cxn modelId="{60105C3A-A959-426E-A7CD-A53F674FD29C}" type="presParOf" srcId="{313BE32C-D81E-4D10-B703-A8DD8FEFAD15}" destId="{2EA0A29B-DA8A-40EC-9512-C590B8676B3C}" srcOrd="0" destOrd="0" presId="urn:microsoft.com/office/officeart/2005/8/layout/hierarchy4"/>
    <dgm:cxn modelId="{F842E3F5-7FFC-499C-BD7B-F3C497265584}" type="presParOf" srcId="{313BE32C-D81E-4D10-B703-A8DD8FEFAD15}" destId="{57C43AEC-822B-4CB9-90E4-1C68CCFEEE2E}" srcOrd="1" destOrd="0" presId="urn:microsoft.com/office/officeart/2005/8/layout/hierarchy4"/>
    <dgm:cxn modelId="{2DC0E00A-ACD9-49B6-BA0A-253ED4F723C7}" type="presParOf" srcId="{313BE32C-D81E-4D10-B703-A8DD8FEFAD15}" destId="{CBF467A7-BD64-4157-BD11-7B19FA7CAB06}" srcOrd="2" destOrd="0" presId="urn:microsoft.com/office/officeart/2005/8/layout/hierarchy4"/>
    <dgm:cxn modelId="{E00CB27D-D7EE-486A-9D25-CFEB237F7182}" type="presParOf" srcId="{CBF467A7-BD64-4157-BD11-7B19FA7CAB06}" destId="{CF331551-DA29-4B1D-813C-B869FB3C20CD}" srcOrd="0" destOrd="0" presId="urn:microsoft.com/office/officeart/2005/8/layout/hierarchy4"/>
    <dgm:cxn modelId="{A2CB3DB2-715C-458E-8F5E-4396851C5433}" type="presParOf" srcId="{CF331551-DA29-4B1D-813C-B869FB3C20CD}" destId="{1169102C-AA6D-41BF-AA6D-991BDBA1B824}" srcOrd="0" destOrd="0" presId="urn:microsoft.com/office/officeart/2005/8/layout/hierarchy4"/>
    <dgm:cxn modelId="{53A5E95E-34C2-4519-A121-27A8EAF15206}" type="presParOf" srcId="{CF331551-DA29-4B1D-813C-B869FB3C20CD}" destId="{4AA7D071-B9F7-4142-8C40-D514083800FE}" srcOrd="1" destOrd="0" presId="urn:microsoft.com/office/officeart/2005/8/layout/hierarchy4"/>
    <dgm:cxn modelId="{4D51BF3A-D0EF-4357-ADE2-B358E045A4F8}" type="presParOf" srcId="{CBF467A7-BD64-4157-BD11-7B19FA7CAB06}" destId="{26ADD163-964F-44A4-897D-BB9CADBBD43D}" srcOrd="1" destOrd="0" presId="urn:microsoft.com/office/officeart/2005/8/layout/hierarchy4"/>
    <dgm:cxn modelId="{37F6F2FF-3458-4461-8AA6-21C014FB63B0}" type="presParOf" srcId="{CBF467A7-BD64-4157-BD11-7B19FA7CAB06}" destId="{AB053C6E-E327-4E49-A3D4-92683290381B}" srcOrd="2" destOrd="0" presId="urn:microsoft.com/office/officeart/2005/8/layout/hierarchy4"/>
    <dgm:cxn modelId="{48CEFBDD-3C2A-4D03-8A18-30760FC9CFCF}" type="presParOf" srcId="{AB053C6E-E327-4E49-A3D4-92683290381B}" destId="{7DA9103E-8ED8-4ADC-AF12-5FCF742EC0D0}" srcOrd="0" destOrd="0" presId="urn:microsoft.com/office/officeart/2005/8/layout/hierarchy4"/>
    <dgm:cxn modelId="{8C6449D5-BD9C-4E0B-8545-105A6AF6D307}" type="presParOf" srcId="{AB053C6E-E327-4E49-A3D4-92683290381B}" destId="{409992D2-8EE7-4464-A35C-E3AB3EBE28F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39105-8035-41D2-9D2A-B99B1463A75E}">
      <dsp:nvSpPr>
        <dsp:cNvPr id="0" name=""/>
        <dsp:cNvSpPr/>
      </dsp:nvSpPr>
      <dsp:spPr>
        <a:xfrm>
          <a:off x="5515967" y="132"/>
          <a:ext cx="6283700" cy="23320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    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7390,7 млн. рублей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рост к уровню 2015 году - </a:t>
          </a:r>
          <a:r>
            <a:rPr lang="ru-RU" sz="2200" i="1" u="sng" kern="1200" dirty="0" smtClean="0">
              <a:latin typeface="Times New Roman" pitchFamily="18" charset="0"/>
              <a:cs typeface="Times New Roman" pitchFamily="18" charset="0"/>
            </a:rPr>
            <a:t>120,1% </a:t>
          </a:r>
          <a:endParaRPr lang="ru-RU" sz="2200" i="1" u="sng" kern="1200" dirty="0">
            <a:latin typeface="Times New Roman" pitchFamily="18" charset="0"/>
            <a:cs typeface="Times New Roman" pitchFamily="18" charset="0"/>
          </a:endParaRP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доля в общем объеме поступлений краевого бюджета - </a:t>
          </a:r>
          <a:r>
            <a:rPr lang="ru-RU" sz="2200" i="1" u="sng" kern="1200" dirty="0" smtClean="0">
              <a:latin typeface="Times New Roman" pitchFamily="18" charset="0"/>
              <a:cs typeface="Times New Roman" pitchFamily="18" charset="0"/>
            </a:rPr>
            <a:t>52,5%  </a:t>
          </a:r>
          <a:endParaRPr lang="ru-RU" sz="2200" i="1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15967" y="132"/>
        <a:ext cx="6283700" cy="2332058"/>
      </dsp:txXfrm>
    </dsp:sp>
    <dsp:sp modelId="{9BB3C3D2-3A7D-41E2-BFBE-833C136FEF4A}">
      <dsp:nvSpPr>
        <dsp:cNvPr id="0" name=""/>
        <dsp:cNvSpPr/>
      </dsp:nvSpPr>
      <dsp:spPr>
        <a:xfrm>
          <a:off x="9644" y="178428"/>
          <a:ext cx="5506322" cy="19754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ВСЕГО</a:t>
          </a:r>
          <a:r>
            <a:rPr lang="ru-RU" sz="2400" kern="1200" dirty="0" smtClean="0"/>
            <a:t>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ПОСТУПИЛО НА 01.07.2016</a:t>
          </a:r>
        </a:p>
      </dsp:txBody>
      <dsp:txXfrm>
        <a:off x="9644" y="178428"/>
        <a:ext cx="5506322" cy="1975465"/>
      </dsp:txXfrm>
    </dsp:sp>
    <dsp:sp modelId="{EF72616A-2EAF-4719-B4C4-A1A6DEFF4B4C}">
      <dsp:nvSpPr>
        <dsp:cNvPr id="0" name=""/>
        <dsp:cNvSpPr/>
      </dsp:nvSpPr>
      <dsp:spPr>
        <a:xfrm>
          <a:off x="5515587" y="2509874"/>
          <a:ext cx="6289842" cy="155698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328,6 млн. рублей </a:t>
          </a:r>
          <a:endParaRPr lang="ru-RU" sz="3100" kern="1200" dirty="0"/>
        </a:p>
      </dsp:txBody>
      <dsp:txXfrm>
        <a:off x="5515587" y="2509874"/>
        <a:ext cx="6289842" cy="1556985"/>
      </dsp:txXfrm>
    </dsp:sp>
    <dsp:sp modelId="{C33615BF-34A5-43DF-852C-E23ECA64368B}">
      <dsp:nvSpPr>
        <dsp:cNvPr id="0" name=""/>
        <dsp:cNvSpPr/>
      </dsp:nvSpPr>
      <dsp:spPr>
        <a:xfrm>
          <a:off x="3882" y="2509874"/>
          <a:ext cx="5511705" cy="15569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Возвращено  из бюджета НДФЛ физическим лицам в качестве социального и имущественного вычета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82" y="2509874"/>
        <a:ext cx="5511705" cy="1556985"/>
      </dsp:txXfrm>
    </dsp:sp>
    <dsp:sp modelId="{1959C16B-856A-4194-B98C-B5F3A6AA63B0}">
      <dsp:nvSpPr>
        <dsp:cNvPr id="0" name=""/>
        <dsp:cNvSpPr/>
      </dsp:nvSpPr>
      <dsp:spPr>
        <a:xfrm>
          <a:off x="5515587" y="4244543"/>
          <a:ext cx="6289842" cy="122743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554,2 млн. рублей  </a:t>
          </a:r>
          <a:endParaRPr lang="ru-RU" sz="3800" kern="1200" dirty="0"/>
        </a:p>
      </dsp:txBody>
      <dsp:txXfrm>
        <a:off x="5515587" y="4244543"/>
        <a:ext cx="6289842" cy="1227436"/>
      </dsp:txXfrm>
    </dsp:sp>
    <dsp:sp modelId="{E5576F1A-3202-4F71-B0AD-1EED9B846F92}">
      <dsp:nvSpPr>
        <dsp:cNvPr id="0" name=""/>
        <dsp:cNvSpPr/>
      </dsp:nvSpPr>
      <dsp:spPr>
        <a:xfrm>
          <a:off x="3882" y="4244543"/>
          <a:ext cx="5511705" cy="12274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Задолженность на 01.07.2016 года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82" y="4244543"/>
        <a:ext cx="5511705" cy="1227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A0A29B-DA8A-40EC-9512-C590B8676B3C}">
      <dsp:nvSpPr>
        <dsp:cNvPr id="0" name=""/>
        <dsp:cNvSpPr/>
      </dsp:nvSpPr>
      <dsp:spPr>
        <a:xfrm>
          <a:off x="2355" y="614"/>
          <a:ext cx="10756952" cy="252267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latin typeface="Times New Roman" pitchFamily="18" charset="0"/>
              <a:cs typeface="Times New Roman" pitchFamily="18" charset="0"/>
            </a:rPr>
            <a:t>Проведено 35 заседаний комиссий по легализации объектов налогообложения, </a:t>
          </a:r>
        </a:p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latin typeface="Times New Roman" pitchFamily="18" charset="0"/>
              <a:cs typeface="Times New Roman" pitchFamily="18" charset="0"/>
            </a:rPr>
            <a:t>77 - по легализации заработной платы</a:t>
          </a:r>
          <a:endParaRPr lang="ru-RU" sz="43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5" y="614"/>
        <a:ext cx="10756952" cy="2522673"/>
      </dsp:txXfrm>
    </dsp:sp>
    <dsp:sp modelId="{1169102C-AA6D-41BF-AA6D-991BDBA1B824}">
      <dsp:nvSpPr>
        <dsp:cNvPr id="0" name=""/>
        <dsp:cNvSpPr/>
      </dsp:nvSpPr>
      <dsp:spPr>
        <a:xfrm>
          <a:off x="2355" y="2808430"/>
          <a:ext cx="5140583" cy="25226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15 организаций самостоятельно пересмотрели свой финансовый результат и представили уточненные налоговые декларации, в которых заявленный убыток уменьшен на 10,5 млн. рублей и отражена прибыль в размере 4,1 млн. рублей.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5" y="2808430"/>
        <a:ext cx="5140583" cy="2522673"/>
      </dsp:txXfrm>
    </dsp:sp>
    <dsp:sp modelId="{7DA9103E-8ED8-4ADC-AF12-5FCF742EC0D0}">
      <dsp:nvSpPr>
        <dsp:cNvPr id="0" name=""/>
        <dsp:cNvSpPr/>
      </dsp:nvSpPr>
      <dsp:spPr>
        <a:xfrm>
          <a:off x="5578155" y="2809044"/>
          <a:ext cx="5181152" cy="25226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73 налогоплательщика – работодателя погасили имеющуюся задолженность по налогу на доходы физических лиц  в размере 45,4 млн. рублей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78155" y="2809044"/>
        <a:ext cx="5181152" cy="25226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0.09211</cdr:x>
      <cdr:y>0.39241</cdr:y>
    </cdr:from>
    <cdr:to>
      <cdr:x>0.30921</cdr:x>
      <cdr:y>0.50055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08164" y="2345303"/>
          <a:ext cx="2376206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3600" b="0" cap="none" spc="0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-11 %</a:t>
          </a:r>
          <a:endParaRPr lang="ru-RU" sz="3600" b="0" cap="none" spc="0" dirty="0">
            <a:ln w="18000">
              <a:solidFill>
                <a:schemeClr val="tx1"/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0.26316</cdr:x>
      <cdr:y>0.09639</cdr:y>
    </cdr:from>
    <cdr:to>
      <cdr:x>0.52632</cdr:x>
      <cdr:y>0.20453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880320" y="576064"/>
          <a:ext cx="2880320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3600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+15%</a:t>
          </a:r>
          <a:endParaRPr lang="ru-RU" sz="360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0.65789</cdr:x>
      <cdr:y>0.31646</cdr:y>
    </cdr:from>
    <cdr:to>
      <cdr:x>0.875</cdr:x>
      <cdr:y>0.4246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200748" y="1891375"/>
          <a:ext cx="2376316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3600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+25%</a:t>
          </a:r>
          <a:endParaRPr lang="ru-RU" sz="3600" b="0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0.66667</cdr:x>
      <cdr:y>0</cdr:y>
    </cdr:from>
    <cdr:to>
      <cdr:x>1</cdr:x>
      <cdr:y>0.25301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7488832" y="0"/>
          <a:ext cx="3744416" cy="16214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r"/>
          <a:r>
            <a:rPr lang="ru-RU" sz="2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поступило </a:t>
          </a:r>
        </a:p>
        <a:p xmlns:a="http://schemas.openxmlformats.org/drawingml/2006/main">
          <a:pPr algn="r"/>
          <a:r>
            <a:rPr lang="ru-RU" sz="2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14 083, 8 млн. рублей  </a:t>
          </a:r>
        </a:p>
        <a:p xmlns:a="http://schemas.openxmlformats.org/drawingml/2006/main">
          <a:pPr algn="r"/>
          <a:r>
            <a:rPr lang="ru-RU" sz="2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темп роста  112 %  </a:t>
          </a:r>
          <a:endParaRPr lang="ru-RU" sz="28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3"/>
            <a:ext cx="2911264" cy="493395"/>
          </a:xfrm>
          <a:prstGeom prst="rect">
            <a:avLst/>
          </a:prstGeom>
        </p:spPr>
        <p:txBody>
          <a:bodyPr vert="horz" lIns="90719" tIns="45360" rIns="90719" bIns="4536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490" y="13"/>
            <a:ext cx="2911264" cy="493395"/>
          </a:xfrm>
          <a:prstGeom prst="rect">
            <a:avLst/>
          </a:prstGeom>
        </p:spPr>
        <p:txBody>
          <a:bodyPr vert="horz" lIns="90719" tIns="45360" rIns="90719" bIns="4536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08.09.2016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675" y="741363"/>
            <a:ext cx="6584950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9" tIns="45360" rIns="90719" bIns="4536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1" y="4687267"/>
            <a:ext cx="5374640" cy="4440555"/>
          </a:xfrm>
          <a:prstGeom prst="rect">
            <a:avLst/>
          </a:prstGeom>
        </p:spPr>
        <p:txBody>
          <a:bodyPr vert="horz" lIns="90719" tIns="45360" rIns="90719" bIns="4536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2805"/>
            <a:ext cx="2911264" cy="493395"/>
          </a:xfrm>
          <a:prstGeom prst="rect">
            <a:avLst/>
          </a:prstGeom>
        </p:spPr>
        <p:txBody>
          <a:bodyPr vert="horz" lIns="90719" tIns="45360" rIns="90719" bIns="4536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490" y="9372805"/>
            <a:ext cx="2911264" cy="493395"/>
          </a:xfrm>
          <a:prstGeom prst="rect">
            <a:avLst/>
          </a:prstGeom>
        </p:spPr>
        <p:txBody>
          <a:bodyPr vert="horz" lIns="90719" tIns="45360" rIns="90719" bIns="4536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7809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5610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53416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71220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89026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06836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24646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42445" algn="l" defTabSz="103561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96" y="1575"/>
            <a:ext cx="13440954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008221" y="3708681"/>
            <a:ext cx="11426508" cy="1620771"/>
          </a:xfrm>
        </p:spPr>
        <p:txBody>
          <a:bodyPr>
            <a:normAutofit/>
          </a:bodyPr>
          <a:lstStyle>
            <a:lvl1pPr>
              <a:defRPr sz="7165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016443" y="5364814"/>
            <a:ext cx="9410065" cy="1932323"/>
          </a:xfrm>
        </p:spPr>
        <p:txBody>
          <a:bodyPr>
            <a:normAutofit/>
          </a:bodyPr>
          <a:lstStyle>
            <a:lvl1pPr marL="0" indent="0" algn="ctr">
              <a:buNone/>
              <a:defRPr sz="4023" b="0">
                <a:solidFill>
                  <a:schemeClr val="bg1"/>
                </a:solidFill>
                <a:latin typeface="+mj-lt"/>
              </a:defRPr>
            </a:lvl1pPr>
            <a:lvl2pPr marL="650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1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2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3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4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5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6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7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912" y="5292889"/>
            <a:ext cx="8065770" cy="624856"/>
          </a:xfrm>
        </p:spPr>
        <p:txBody>
          <a:bodyPr anchor="b"/>
          <a:lstStyle>
            <a:lvl1pPr algn="l">
              <a:defRPr sz="2891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4912" y="675612"/>
            <a:ext cx="8065770" cy="4536758"/>
          </a:xfrm>
        </p:spPr>
        <p:txBody>
          <a:bodyPr/>
          <a:lstStyle>
            <a:lvl1pPr marL="0" indent="0">
              <a:buNone/>
              <a:defRPr sz="4651"/>
            </a:lvl1pPr>
            <a:lvl2pPr marL="650938" indent="0">
              <a:buNone/>
              <a:defRPr sz="4023"/>
            </a:lvl2pPr>
            <a:lvl3pPr marL="1301865" indent="0">
              <a:buNone/>
              <a:defRPr sz="3394"/>
            </a:lvl3pPr>
            <a:lvl4pPr marL="1952799" indent="0">
              <a:buNone/>
              <a:defRPr sz="2891"/>
            </a:lvl4pPr>
            <a:lvl5pPr marL="2603731" indent="0">
              <a:buNone/>
              <a:defRPr sz="2891"/>
            </a:lvl5pPr>
            <a:lvl6pPr marL="3254665" indent="0">
              <a:buNone/>
              <a:defRPr sz="2891"/>
            </a:lvl6pPr>
            <a:lvl7pPr marL="3905604" indent="0">
              <a:buNone/>
              <a:defRPr sz="2891"/>
            </a:lvl7pPr>
            <a:lvl8pPr marL="4556542" indent="0">
              <a:buNone/>
              <a:defRPr sz="2891"/>
            </a:lvl8pPr>
            <a:lvl9pPr marL="5207468" indent="0">
              <a:buNone/>
              <a:defRPr sz="2891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4912" y="5917739"/>
            <a:ext cx="8065770" cy="887398"/>
          </a:xfrm>
        </p:spPr>
        <p:txBody>
          <a:bodyPr/>
          <a:lstStyle>
            <a:lvl1pPr marL="0" indent="0">
              <a:buNone/>
              <a:defRPr sz="2137"/>
            </a:lvl1pPr>
            <a:lvl2pPr marL="650938" indent="0">
              <a:buNone/>
              <a:defRPr sz="1760"/>
            </a:lvl2pPr>
            <a:lvl3pPr marL="1301865" indent="0">
              <a:buNone/>
              <a:defRPr sz="1383"/>
            </a:lvl3pPr>
            <a:lvl4pPr marL="1952799" indent="0">
              <a:buNone/>
              <a:defRPr sz="1257"/>
            </a:lvl4pPr>
            <a:lvl5pPr marL="2603731" indent="0">
              <a:buNone/>
              <a:defRPr sz="1257"/>
            </a:lvl5pPr>
            <a:lvl6pPr marL="3254665" indent="0">
              <a:buNone/>
              <a:defRPr sz="1257"/>
            </a:lvl6pPr>
            <a:lvl7pPr marL="3905604" indent="0">
              <a:buNone/>
              <a:defRPr sz="1257"/>
            </a:lvl7pPr>
            <a:lvl8pPr marL="4556542" indent="0">
              <a:buNone/>
              <a:defRPr sz="1257"/>
            </a:lvl8pPr>
            <a:lvl9pPr marL="5207468" indent="0">
              <a:buNone/>
              <a:defRPr sz="125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398501" y="334305"/>
            <a:ext cx="353577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6507" y="334305"/>
            <a:ext cx="10387946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60" y="2112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453" y="1771664"/>
            <a:ext cx="10762429" cy="5324476"/>
          </a:xfrm>
        </p:spPr>
        <p:txBody>
          <a:bodyPr/>
          <a:lstStyle>
            <a:lvl1pPr marL="453731" indent="0">
              <a:buFontTx/>
              <a:buNone/>
              <a:defRPr b="1">
                <a:latin typeface="+mj-lt"/>
              </a:defRPr>
            </a:lvl1pPr>
            <a:lvl2pPr marL="449784" indent="3991">
              <a:defRPr>
                <a:latin typeface="+mj-lt"/>
              </a:defRPr>
            </a:lvl2pPr>
            <a:lvl3pPr marL="784638" indent="-324952">
              <a:tabLst/>
              <a:defRPr>
                <a:latin typeface="+mj-lt"/>
              </a:defRPr>
            </a:lvl3pPr>
            <a:lvl4pPr marL="0" indent="449784">
              <a:lnSpc>
                <a:spcPts val="2263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3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8712984" y="5652845"/>
            <a:ext cx="1357847" cy="415498"/>
          </a:xfrm>
          <a:prstGeom prst="rect">
            <a:avLst/>
          </a:prstGeom>
          <a:noFill/>
        </p:spPr>
        <p:txBody>
          <a:bodyPr wrap="square" lIns="114128" tIns="57066" rIns="114128" bIns="57066" rtlCol="0">
            <a:noAutofit/>
          </a:bodyPr>
          <a:lstStyle/>
          <a:p>
            <a:endParaRPr lang="ru-RU" sz="264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209388" y="552478"/>
            <a:ext cx="10786691" cy="1219199"/>
          </a:xfrm>
        </p:spPr>
        <p:txBody>
          <a:bodyPr/>
          <a:lstStyle>
            <a:lvl1pPr marL="0" marR="0" indent="0" defTabSz="1301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788"/>
            </a:lvl1pPr>
          </a:lstStyle>
          <a:p>
            <a:pPr marL="0" marR="0" lvl="0" indent="0" defTabSz="1301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16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5" y="521"/>
            <a:ext cx="13440955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453" y="1771664"/>
            <a:ext cx="10762429" cy="5324476"/>
          </a:xfrm>
        </p:spPr>
        <p:txBody>
          <a:bodyPr/>
          <a:lstStyle>
            <a:lvl1pPr marL="453731" indent="0">
              <a:buFontTx/>
              <a:buNone/>
              <a:defRPr b="1">
                <a:latin typeface="+mj-lt"/>
              </a:defRPr>
            </a:lvl1pPr>
            <a:lvl2pPr marL="453731" indent="0">
              <a:defRPr>
                <a:latin typeface="+mj-lt"/>
              </a:defRPr>
            </a:lvl2pPr>
            <a:lvl3pPr marL="784638" indent="-324952">
              <a:defRPr>
                <a:latin typeface="+mj-lt"/>
              </a:defRPr>
            </a:lvl3pPr>
            <a:lvl4pPr marL="0" indent="449784">
              <a:defRPr>
                <a:latin typeface="+mj-lt"/>
              </a:defRPr>
            </a:lvl4pPr>
            <a:lvl5pPr marL="179119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208346" y="552478"/>
            <a:ext cx="10787734" cy="1219199"/>
          </a:xfrm>
        </p:spPr>
        <p:txBody>
          <a:bodyPr/>
          <a:lstStyle>
            <a:lvl1pPr marL="0" marR="0" indent="0" defTabSz="1301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788"/>
            </a:lvl1pPr>
          </a:lstStyle>
          <a:p>
            <a:pPr marL="0" marR="0" lvl="0" indent="0" defTabSz="1301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16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5" y="5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453" y="1116335"/>
            <a:ext cx="10762429" cy="2232248"/>
          </a:xfrm>
        </p:spPr>
        <p:txBody>
          <a:bodyPr anchor="t"/>
          <a:lstStyle>
            <a:lvl1pPr algn="l">
              <a:defRPr sz="578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453" y="3781427"/>
            <a:ext cx="10762429" cy="3314700"/>
          </a:xfrm>
        </p:spPr>
        <p:txBody>
          <a:bodyPr anchor="t"/>
          <a:lstStyle>
            <a:lvl1pPr marL="0" indent="0">
              <a:buNone/>
              <a:defRPr sz="2891">
                <a:solidFill>
                  <a:schemeClr val="tx1">
                    <a:tint val="75000"/>
                  </a:schemeClr>
                </a:solidFill>
              </a:defRPr>
            </a:lvl1pPr>
            <a:lvl2pPr marL="650938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2pPr>
            <a:lvl3pPr marL="1301865" indent="0">
              <a:buNone/>
              <a:defRPr sz="2263">
                <a:solidFill>
                  <a:schemeClr val="tx1">
                    <a:tint val="75000"/>
                  </a:schemeClr>
                </a:solidFill>
              </a:defRPr>
            </a:lvl3pPr>
            <a:lvl4pPr marL="1952799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4pPr>
            <a:lvl5pPr marL="2603731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5pPr>
            <a:lvl6pPr marL="3254665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6pPr>
            <a:lvl7pPr marL="3905604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7pPr>
            <a:lvl8pPr marL="4556542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8pPr>
            <a:lvl9pPr marL="5207468" indent="0">
              <a:buNone/>
              <a:defRPr sz="213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60" y="2112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3"/>
            <a:ext cx="10786691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09388" y="1771650"/>
            <a:ext cx="5323026" cy="5177334"/>
          </a:xfrm>
        </p:spPr>
        <p:txBody>
          <a:bodyPr/>
          <a:lstStyle>
            <a:lvl1pPr>
              <a:defRPr sz="4023"/>
            </a:lvl1pPr>
            <a:lvl2pPr>
              <a:defRPr sz="3394"/>
            </a:lvl2pPr>
            <a:lvl3pPr>
              <a:defRPr sz="2891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37637" y="1771650"/>
            <a:ext cx="5358505" cy="5177334"/>
          </a:xfrm>
        </p:spPr>
        <p:txBody>
          <a:bodyPr/>
          <a:lstStyle>
            <a:lvl1pPr>
              <a:defRPr sz="4023"/>
            </a:lvl1pPr>
            <a:lvl2pPr>
              <a:defRPr sz="3394"/>
            </a:lvl2pPr>
            <a:lvl3pPr>
              <a:defRPr sz="2891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0"/>
            <a:ext cx="1156141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451" y="1771655"/>
            <a:ext cx="5402397" cy="626249"/>
          </a:xfrm>
        </p:spPr>
        <p:txBody>
          <a:bodyPr anchor="b"/>
          <a:lstStyle>
            <a:lvl1pPr marL="0" indent="0">
              <a:buNone/>
              <a:defRPr sz="3394" b="1"/>
            </a:lvl1pPr>
            <a:lvl2pPr marL="650938" indent="0">
              <a:buNone/>
              <a:defRPr sz="2891" b="1"/>
            </a:lvl2pPr>
            <a:lvl3pPr marL="1301865" indent="0">
              <a:buNone/>
              <a:defRPr sz="2640" b="1"/>
            </a:lvl3pPr>
            <a:lvl4pPr marL="1952799" indent="0">
              <a:buNone/>
              <a:defRPr sz="2263" b="1"/>
            </a:lvl4pPr>
            <a:lvl5pPr marL="2603731" indent="0">
              <a:buNone/>
              <a:defRPr sz="2263" b="1"/>
            </a:lvl5pPr>
            <a:lvl6pPr marL="3254665" indent="0">
              <a:buNone/>
              <a:defRPr sz="2263" b="1"/>
            </a:lvl6pPr>
            <a:lvl7pPr marL="3905604" indent="0">
              <a:buNone/>
              <a:defRPr sz="2263" b="1"/>
            </a:lvl7pPr>
            <a:lvl8pPr marL="4556542" indent="0">
              <a:buNone/>
              <a:defRPr sz="2263" b="1"/>
            </a:lvl8pPr>
            <a:lvl9pPr marL="5207468" indent="0">
              <a:buNone/>
              <a:defRPr sz="226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09451" y="2397901"/>
            <a:ext cx="5402397" cy="4698224"/>
          </a:xfrm>
        </p:spPr>
        <p:txBody>
          <a:bodyPr/>
          <a:lstStyle>
            <a:lvl1pPr>
              <a:defRPr sz="3394"/>
            </a:lvl1pPr>
            <a:lvl2pPr>
              <a:defRPr sz="2891"/>
            </a:lvl2pPr>
            <a:lvl3pPr>
              <a:defRPr sz="2640"/>
            </a:lvl3pPr>
            <a:lvl4pPr>
              <a:defRPr sz="2263"/>
            </a:lvl4pPr>
            <a:lvl5pPr>
              <a:defRPr sz="2263"/>
            </a:lvl5pPr>
            <a:lvl6pPr>
              <a:defRPr sz="2263"/>
            </a:lvl6pPr>
            <a:lvl7pPr>
              <a:defRPr sz="2263"/>
            </a:lvl7pPr>
            <a:lvl8pPr>
              <a:defRPr sz="2263"/>
            </a:lvl8pPr>
            <a:lvl9pPr>
              <a:defRPr sz="226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21480" y="1771655"/>
            <a:ext cx="5274601" cy="626249"/>
          </a:xfrm>
        </p:spPr>
        <p:txBody>
          <a:bodyPr anchor="b"/>
          <a:lstStyle>
            <a:lvl1pPr marL="0" indent="0">
              <a:buNone/>
              <a:defRPr sz="3394" b="1"/>
            </a:lvl1pPr>
            <a:lvl2pPr marL="650938" indent="0">
              <a:buNone/>
              <a:defRPr sz="2891" b="1"/>
            </a:lvl2pPr>
            <a:lvl3pPr marL="1301865" indent="0">
              <a:buNone/>
              <a:defRPr sz="2640" b="1"/>
            </a:lvl3pPr>
            <a:lvl4pPr marL="1952799" indent="0">
              <a:buNone/>
              <a:defRPr sz="2263" b="1"/>
            </a:lvl4pPr>
            <a:lvl5pPr marL="2603731" indent="0">
              <a:buNone/>
              <a:defRPr sz="2263" b="1"/>
            </a:lvl5pPr>
            <a:lvl6pPr marL="3254665" indent="0">
              <a:buNone/>
              <a:defRPr sz="2263" b="1"/>
            </a:lvl6pPr>
            <a:lvl7pPr marL="3905604" indent="0">
              <a:buNone/>
              <a:defRPr sz="2263" b="1"/>
            </a:lvl7pPr>
            <a:lvl8pPr marL="4556542" indent="0">
              <a:buNone/>
              <a:defRPr sz="2263" b="1"/>
            </a:lvl8pPr>
            <a:lvl9pPr marL="5207468" indent="0">
              <a:buNone/>
              <a:defRPr sz="226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21480" y="2412479"/>
            <a:ext cx="5274601" cy="4683646"/>
          </a:xfrm>
        </p:spPr>
        <p:txBody>
          <a:bodyPr/>
          <a:lstStyle>
            <a:lvl1pPr>
              <a:defRPr sz="3394"/>
            </a:lvl1pPr>
            <a:lvl2pPr>
              <a:defRPr sz="2891"/>
            </a:lvl2pPr>
            <a:lvl3pPr>
              <a:defRPr sz="2640"/>
            </a:lvl3pPr>
            <a:lvl4pPr>
              <a:defRPr sz="2263"/>
            </a:lvl4pPr>
            <a:lvl5pPr>
              <a:defRPr sz="2263"/>
            </a:lvl5pPr>
            <a:lvl6pPr>
              <a:defRPr sz="2263"/>
            </a:lvl6pPr>
            <a:lvl7pPr>
              <a:defRPr sz="2263"/>
            </a:lvl7pPr>
            <a:lvl8pPr>
              <a:defRPr sz="2263"/>
            </a:lvl8pPr>
            <a:lvl9pPr>
              <a:defRPr sz="226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060" y="2112"/>
            <a:ext cx="13440955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3"/>
            <a:ext cx="1156141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041977" y="6474804"/>
            <a:ext cx="834199" cy="720080"/>
          </a:xfrm>
          <a:prstGeom prst="rect">
            <a:avLst/>
          </a:prstGeom>
        </p:spPr>
        <p:txBody>
          <a:bodyPr vert="horz" lIns="103570" tIns="51785" rIns="103570" bIns="51785" rtlCol="0" anchor="ctr">
            <a:normAutofit/>
          </a:bodyPr>
          <a:lstStyle>
            <a:lvl1pPr algn="ctr">
              <a:defRPr sz="3394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214" y="301094"/>
            <a:ext cx="4422638" cy="1281213"/>
          </a:xfrm>
        </p:spPr>
        <p:txBody>
          <a:bodyPr anchor="b"/>
          <a:lstStyle>
            <a:lvl1pPr algn="l">
              <a:defRPr sz="2891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820" y="301057"/>
            <a:ext cx="7514983" cy="6453327"/>
          </a:xfrm>
        </p:spPr>
        <p:txBody>
          <a:bodyPr/>
          <a:lstStyle>
            <a:lvl1pPr>
              <a:defRPr sz="4651"/>
            </a:lvl1pPr>
            <a:lvl2pPr>
              <a:defRPr sz="4023"/>
            </a:lvl2pPr>
            <a:lvl3pPr>
              <a:defRPr sz="3394"/>
            </a:lvl3pPr>
            <a:lvl4pPr>
              <a:defRPr sz="2891"/>
            </a:lvl4pPr>
            <a:lvl5pPr>
              <a:defRPr sz="2891"/>
            </a:lvl5pPr>
            <a:lvl6pPr>
              <a:defRPr sz="2891"/>
            </a:lvl6pPr>
            <a:lvl7pPr>
              <a:defRPr sz="2891"/>
            </a:lvl7pPr>
            <a:lvl8pPr>
              <a:defRPr sz="2891"/>
            </a:lvl8pPr>
            <a:lvl9pPr>
              <a:defRPr sz="289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214" y="1582265"/>
            <a:ext cx="4422638" cy="5172114"/>
          </a:xfrm>
        </p:spPr>
        <p:txBody>
          <a:bodyPr/>
          <a:lstStyle>
            <a:lvl1pPr marL="0" indent="0">
              <a:buNone/>
              <a:defRPr sz="2137"/>
            </a:lvl1pPr>
            <a:lvl2pPr marL="650938" indent="0">
              <a:buNone/>
              <a:defRPr sz="1760"/>
            </a:lvl2pPr>
            <a:lvl3pPr marL="1301865" indent="0">
              <a:buNone/>
              <a:defRPr sz="1383"/>
            </a:lvl3pPr>
            <a:lvl4pPr marL="1952799" indent="0">
              <a:buNone/>
              <a:defRPr sz="1257"/>
            </a:lvl4pPr>
            <a:lvl5pPr marL="2603731" indent="0">
              <a:buNone/>
              <a:defRPr sz="1257"/>
            </a:lvl5pPr>
            <a:lvl6pPr marL="3254665" indent="0">
              <a:buNone/>
              <a:defRPr sz="1257"/>
            </a:lvl6pPr>
            <a:lvl7pPr marL="3905604" indent="0">
              <a:buNone/>
              <a:defRPr sz="1257"/>
            </a:lvl7pPr>
            <a:lvl8pPr marL="4556542" indent="0">
              <a:buNone/>
              <a:defRPr sz="1257"/>
            </a:lvl8pPr>
            <a:lvl9pPr marL="5207468" indent="0">
              <a:buNone/>
              <a:defRPr sz="125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629" y="540314"/>
            <a:ext cx="10796513" cy="1224137"/>
          </a:xfrm>
          <a:prstGeom prst="rect">
            <a:avLst/>
          </a:prstGeom>
        </p:spPr>
        <p:txBody>
          <a:bodyPr vert="horz" lIns="103570" tIns="51785" rIns="103570" bIns="5178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9629" y="1764297"/>
            <a:ext cx="10796513" cy="5331830"/>
          </a:xfrm>
          <a:prstGeom prst="rect">
            <a:avLst/>
          </a:prstGeom>
        </p:spPr>
        <p:txBody>
          <a:bodyPr vert="horz" lIns="103570" tIns="51785" rIns="103570" bIns="5178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72149" y="7008186"/>
            <a:ext cx="3136689" cy="402568"/>
          </a:xfrm>
          <a:prstGeom prst="rect">
            <a:avLst/>
          </a:prstGeom>
        </p:spPr>
        <p:txBody>
          <a:bodyPr vert="horz" lIns="103570" tIns="51785" rIns="103570" bIns="51785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93013" y="7008186"/>
            <a:ext cx="4256934" cy="402568"/>
          </a:xfrm>
          <a:prstGeom prst="rect">
            <a:avLst/>
          </a:prstGeom>
        </p:spPr>
        <p:txBody>
          <a:bodyPr vert="horz" lIns="103570" tIns="51785" rIns="103570" bIns="51785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237560" y="6660952"/>
            <a:ext cx="911062" cy="696626"/>
          </a:xfrm>
          <a:prstGeom prst="rect">
            <a:avLst/>
          </a:prstGeom>
        </p:spPr>
        <p:txBody>
          <a:bodyPr vert="horz" lIns="103570" tIns="51785" rIns="103570" bIns="51785" rtlCol="0" anchor="ctr">
            <a:normAutofit/>
          </a:bodyPr>
          <a:lstStyle>
            <a:lvl1pPr algn="ctr">
              <a:lnSpc>
                <a:spcPts val="3015"/>
              </a:lnSpc>
              <a:defRPr sz="3394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301865" rtl="0" eaLnBrk="1" latinLnBrk="0" hangingPunct="1">
        <a:lnSpc>
          <a:spcPts val="6519"/>
        </a:lnSpc>
        <a:spcBef>
          <a:spcPct val="0"/>
        </a:spcBef>
        <a:buNone/>
        <a:defRPr sz="528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3731" indent="0" algn="l" defTabSz="1301865" rtl="0" eaLnBrk="1" latinLnBrk="0" hangingPunct="1">
        <a:spcBef>
          <a:spcPct val="20000"/>
        </a:spcBef>
        <a:buFont typeface="+mj-lt"/>
        <a:buNone/>
        <a:defRPr sz="4651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3731" indent="0" algn="l" defTabSz="1301865" rtl="0" eaLnBrk="1" latinLnBrk="0" hangingPunct="1">
        <a:spcBef>
          <a:spcPct val="20000"/>
        </a:spcBef>
        <a:buFont typeface="Arial" pitchFamily="34" charset="0"/>
        <a:buNone/>
        <a:defRPr sz="301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9667" indent="-324952" algn="l" defTabSz="1301865" rtl="0" eaLnBrk="1" latinLnBrk="0" hangingPunct="1">
        <a:spcBef>
          <a:spcPct val="20000"/>
        </a:spcBef>
        <a:buFont typeface="Arial" pitchFamily="34" charset="0"/>
        <a:buChar char="•"/>
        <a:defRPr sz="301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9784" algn="just" defTabSz="1301865" rtl="0" eaLnBrk="1" latinLnBrk="0" hangingPunct="1">
        <a:lnSpc>
          <a:spcPts val="2263"/>
        </a:lnSpc>
        <a:spcBef>
          <a:spcPts val="503"/>
        </a:spcBef>
        <a:buFont typeface="Arial" pitchFamily="34" charset="0"/>
        <a:buNone/>
        <a:tabLst/>
        <a:defRPr sz="2137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91194" indent="0" algn="l" defTabSz="1301865" rtl="0" eaLnBrk="1" latinLnBrk="0" hangingPunct="1">
        <a:lnSpc>
          <a:spcPts val="2263"/>
        </a:lnSpc>
        <a:spcBef>
          <a:spcPts val="503"/>
        </a:spcBef>
        <a:buFont typeface="Arial" pitchFamily="34" charset="0"/>
        <a:buNone/>
        <a:defRPr sz="176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80144" indent="-325469" algn="l" defTabSz="1301865" rtl="0" eaLnBrk="1" latinLnBrk="0" hangingPunct="1">
        <a:spcBef>
          <a:spcPct val="20000"/>
        </a:spcBef>
        <a:buFont typeface="Arial" pitchFamily="34" charset="0"/>
        <a:buChar char="•"/>
        <a:defRPr sz="2891" kern="1200">
          <a:solidFill>
            <a:schemeClr val="tx1"/>
          </a:solidFill>
          <a:latin typeface="+mn-lt"/>
          <a:ea typeface="+mn-ea"/>
          <a:cs typeface="+mn-cs"/>
        </a:defRPr>
      </a:lvl6pPr>
      <a:lvl7pPr marL="4231076" indent="-325469" algn="l" defTabSz="1301865" rtl="0" eaLnBrk="1" latinLnBrk="0" hangingPunct="1">
        <a:spcBef>
          <a:spcPct val="20000"/>
        </a:spcBef>
        <a:buFont typeface="Arial" pitchFamily="34" charset="0"/>
        <a:buChar char="•"/>
        <a:defRPr sz="2891" kern="1200">
          <a:solidFill>
            <a:schemeClr val="tx1"/>
          </a:solidFill>
          <a:latin typeface="+mn-lt"/>
          <a:ea typeface="+mn-ea"/>
          <a:cs typeface="+mn-cs"/>
        </a:defRPr>
      </a:lvl7pPr>
      <a:lvl8pPr marL="4882014" indent="-325469" algn="l" defTabSz="1301865" rtl="0" eaLnBrk="1" latinLnBrk="0" hangingPunct="1">
        <a:spcBef>
          <a:spcPct val="20000"/>
        </a:spcBef>
        <a:buFont typeface="Arial" pitchFamily="34" charset="0"/>
        <a:buChar char="•"/>
        <a:defRPr sz="2891" kern="1200">
          <a:solidFill>
            <a:schemeClr val="tx1"/>
          </a:solidFill>
          <a:latin typeface="+mn-lt"/>
          <a:ea typeface="+mn-ea"/>
          <a:cs typeface="+mn-cs"/>
        </a:defRPr>
      </a:lvl8pPr>
      <a:lvl9pPr marL="5532947" indent="-325469" algn="l" defTabSz="1301865" rtl="0" eaLnBrk="1" latinLnBrk="0" hangingPunct="1">
        <a:spcBef>
          <a:spcPct val="20000"/>
        </a:spcBef>
        <a:buFont typeface="Arial" pitchFamily="34" charset="0"/>
        <a:buChar char="•"/>
        <a:defRPr sz="28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50938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01865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1952799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03731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254665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905604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556542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207468" algn="l" defTabSz="1301865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119394" tIns="59696" rIns="119394" bIns="59696" rtlCol="0" anchor="ctr">
            <a:normAutofit/>
          </a:bodyPr>
          <a:lstStyle/>
          <a:p>
            <a:fld id="{E20E89E6-FE54-4E13-859C-1FA908D70D39}" type="slidenum">
              <a:rPr lang="ru-RU" sz="3200" b="1">
                <a:latin typeface="Arial Narrow" panose="020B0606020202030204" pitchFamily="34" charset="0"/>
              </a:rPr>
              <a:pPr/>
              <a:t>1</a:t>
            </a:fld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0835" y="396255"/>
            <a:ext cx="12241360" cy="901039"/>
          </a:xfrm>
          <a:prstGeom prst="rect">
            <a:avLst/>
          </a:prstGeom>
        </p:spPr>
        <p:txBody>
          <a:bodyPr vert="horz" lIns="113589" tIns="56792" rIns="113589" bIns="56792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latin typeface="Times New Roman" pitchFamily="18" charset="0"/>
              </a:rPr>
              <a:t>Поступление налоговых платежей </a:t>
            </a:r>
          </a:p>
          <a:p>
            <a:r>
              <a:rPr lang="ru-RU" dirty="0" smtClean="0">
                <a:latin typeface="Times New Roman" pitchFamily="18" charset="0"/>
              </a:rPr>
              <a:t>В 1 полугодии 2015-2016 </a:t>
            </a:r>
            <a:r>
              <a:rPr lang="ru-RU" sz="2000" dirty="0" smtClean="0">
                <a:latin typeface="Times New Roman" pitchFamily="18" charset="0"/>
              </a:rPr>
              <a:t>гг.</a:t>
            </a:r>
            <a:endParaRPr lang="ru-RU" sz="2000" dirty="0">
              <a:latin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032843" y="828303"/>
          <a:ext cx="11233248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20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119394" tIns="59696" rIns="119394" bIns="59696" rtlCol="0" anchor="ctr">
            <a:normAutofit/>
          </a:bodyPr>
          <a:lstStyle/>
          <a:p>
            <a:fld id="{E20E89E6-FE54-4E13-859C-1FA908D70D39}" type="slidenum">
              <a:rPr lang="ru-RU" sz="3200" b="1">
                <a:latin typeface="Arial Narrow" panose="020B0606020202030204" pitchFamily="34" charset="0"/>
              </a:rPr>
              <a:pPr/>
              <a:t>2</a:t>
            </a:fld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8885" y="496193"/>
            <a:ext cx="12169294" cy="801101"/>
          </a:xfrm>
          <a:prstGeom prst="rect">
            <a:avLst/>
          </a:prstGeom>
        </p:spPr>
        <p:txBody>
          <a:bodyPr vert="horz" lIns="113589" tIns="56792" rIns="113589" bIns="56792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latin typeface="Times New Roman" pitchFamily="18" charset="0"/>
              </a:rPr>
              <a:t>Рост </a:t>
            </a:r>
            <a:r>
              <a:rPr lang="ru-RU" smtClean="0">
                <a:latin typeface="Times New Roman" pitchFamily="18" charset="0"/>
              </a:rPr>
              <a:t>Поступлений по </a:t>
            </a:r>
            <a:r>
              <a:rPr lang="ru-RU" dirty="0" smtClean="0">
                <a:latin typeface="Times New Roman" pitchFamily="18" charset="0"/>
              </a:rPr>
              <a:t>основным видам налогам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1752923" y="1476375"/>
            <a:ext cx="6784768" cy="714782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6983" tIns="48494" rIns="96983" bIns="48494" rtlCol="0" anchor="ctr"/>
          <a:lstStyle/>
          <a:p>
            <a:pPr defTabSz="1104103"/>
            <a:r>
              <a:rPr lang="ru-RU" sz="29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Налоги на совокупный доход</a:t>
            </a:r>
            <a:endParaRPr lang="ru-RU" sz="29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1752923" y="2340471"/>
            <a:ext cx="5992366" cy="694397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6983" tIns="48494" rIns="96983" bIns="48494" rtlCol="0" anchor="ctr"/>
          <a:lstStyle/>
          <a:p>
            <a:pPr defTabSz="1104103"/>
            <a:r>
              <a:rPr lang="ru-RU" sz="2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Налоги и сборы и регулярные платежи за пользование недрами</a:t>
            </a:r>
            <a:endParaRPr lang="ru-RU" sz="2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1756132" y="3156294"/>
            <a:ext cx="5040001" cy="814617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6983" tIns="48494" rIns="96983" bIns="48494" rtlCol="0" anchor="ctr"/>
          <a:lstStyle/>
          <a:p>
            <a:pPr defTabSz="1104103"/>
            <a:r>
              <a:rPr lang="ru-RU" sz="29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НДФЛ</a:t>
            </a:r>
            <a:endParaRPr lang="ru-RU" sz="29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1756132" y="5186448"/>
            <a:ext cx="2661087" cy="682416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6983" tIns="48494" rIns="96983" bIns="48494" rtlCol="0" anchor="ctr"/>
          <a:lstStyle/>
          <a:p>
            <a:pPr defTabSz="1104103"/>
            <a:r>
              <a:rPr lang="ru-RU" sz="2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Имущественные налоги</a:t>
            </a:r>
            <a:endParaRPr lang="ru-RU" sz="2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815454" y="2328535"/>
            <a:ext cx="1831478" cy="684124"/>
          </a:xfrm>
          <a:prstGeom prst="rect">
            <a:avLst/>
          </a:prstGeom>
        </p:spPr>
        <p:txBody>
          <a:bodyPr wrap="square" lIns="113631" tIns="56814" rIns="113631" bIns="56814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+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33,9%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89227" y="5220791"/>
            <a:ext cx="1831478" cy="684124"/>
          </a:xfrm>
          <a:prstGeom prst="rect">
            <a:avLst/>
          </a:prstGeom>
        </p:spPr>
        <p:txBody>
          <a:bodyPr wrap="square" lIns="113631" tIns="56814" rIns="113631" bIns="56814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+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1,1%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737703" y="1443602"/>
            <a:ext cx="1831478" cy="684124"/>
          </a:xfrm>
          <a:prstGeom prst="rect">
            <a:avLst/>
          </a:prstGeom>
        </p:spPr>
        <p:txBody>
          <a:bodyPr wrap="square" lIns="113631" tIns="56814" rIns="113631" bIns="56814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+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37,3%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1742736" y="4159217"/>
            <a:ext cx="3937320" cy="814617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6983" tIns="48494" rIns="96983" bIns="48494" rtlCol="0" anchor="ctr"/>
          <a:lstStyle/>
          <a:p>
            <a:pPr defTabSz="1104103"/>
            <a:r>
              <a:rPr lang="ru-RU" sz="29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прибыль</a:t>
            </a:r>
            <a:endParaRPr lang="ru-RU" sz="29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88488" y="4226279"/>
            <a:ext cx="1831478" cy="684124"/>
          </a:xfrm>
          <a:prstGeom prst="rect">
            <a:avLst/>
          </a:prstGeom>
        </p:spPr>
        <p:txBody>
          <a:bodyPr wrap="square" lIns="113631" tIns="56814" rIns="113631" bIns="56814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+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1,7%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34213" y="3208710"/>
            <a:ext cx="1831478" cy="684124"/>
          </a:xfrm>
          <a:prstGeom prst="rect">
            <a:avLst/>
          </a:prstGeom>
        </p:spPr>
        <p:txBody>
          <a:bodyPr wrap="square" lIns="113631" tIns="56814" rIns="113631" bIns="56814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+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20,1%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0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119394" tIns="59696" rIns="119394" bIns="59696" rtlCol="0" anchor="ctr">
            <a:normAutofit/>
          </a:bodyPr>
          <a:lstStyle/>
          <a:p>
            <a:fld id="{E20E89E6-FE54-4E13-859C-1FA908D70D39}" type="slidenum">
              <a:rPr lang="ru-RU" sz="3200" b="1">
                <a:latin typeface="Arial Narrow" panose="020B0606020202030204" pitchFamily="34" charset="0"/>
              </a:rPr>
              <a:pPr/>
              <a:t>3</a:t>
            </a:fld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8827" y="180231"/>
            <a:ext cx="12554122" cy="1117063"/>
          </a:xfrm>
          <a:prstGeom prst="rect">
            <a:avLst/>
          </a:prstGeom>
        </p:spPr>
        <p:txBody>
          <a:bodyPr vert="horz" lIns="113589" tIns="56792" rIns="113589" bIns="56792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Динамика Поступлений налогов и сборов в разрезе основных видов 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деятельности в 1 полугодии 2016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года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639762" y="1404367"/>
          <a:ext cx="10762233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672803" y="1260351"/>
          <a:ext cx="11881320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320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119394" tIns="59696" rIns="119394" bIns="59696" rtlCol="0" anchor="ctr">
            <a:normAutofit/>
          </a:bodyPr>
          <a:lstStyle/>
          <a:p>
            <a:fld id="{E20E89E6-FE54-4E13-859C-1FA908D70D39}" type="slidenum">
              <a:rPr lang="ru-RU" sz="3200" b="1">
                <a:latin typeface="Arial Narrow" panose="020B0606020202030204" pitchFamily="34" charset="0"/>
              </a:rPr>
              <a:pPr/>
              <a:t>4</a:t>
            </a:fld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8827" y="180232"/>
            <a:ext cx="11161240" cy="864095"/>
          </a:xfrm>
          <a:prstGeom prst="rect">
            <a:avLst/>
          </a:prstGeom>
        </p:spPr>
        <p:txBody>
          <a:bodyPr vert="horz" lIns="113589" tIns="56792" rIns="113589" bIns="56792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Поступлений имущественных налогов                                  за 1 полугодие 2016 года (млн. рублей 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600795" y="1188343"/>
          <a:ext cx="1180931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20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59" y="324247"/>
            <a:ext cx="10786691" cy="1219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sz="half" idx="2"/>
          </p:nvPr>
        </p:nvGraphicFramePr>
        <p:xfrm>
          <a:off x="672803" y="1476375"/>
          <a:ext cx="11809312" cy="5472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09388" y="552478"/>
            <a:ext cx="11848791" cy="995905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работы комиссий в 1 полугодии 2016 года 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209675" y="1764407"/>
          <a:ext cx="10761663" cy="5331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3265091" y="4140671"/>
            <a:ext cx="648072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8953723" y="4140671"/>
            <a:ext cx="648072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21050</TotalTime>
  <Words>376</Words>
  <Application>Microsoft Office PowerPoint</Application>
  <PresentationFormat>Произвольный</PresentationFormat>
  <Paragraphs>55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 на доходы физических лиц</vt:lpstr>
      <vt:lpstr>Результаты работы комиссий в 1 полугодии 2016 года </vt:lpstr>
    </vt:vector>
  </TitlesOfParts>
  <Company>Kraftway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Захаренко Юлия Степанова</cp:lastModifiedBy>
  <cp:revision>1162</cp:revision>
  <cp:lastPrinted>2016-02-24T16:58:35Z</cp:lastPrinted>
  <dcterms:created xsi:type="dcterms:W3CDTF">2013-04-18T07:19:29Z</dcterms:created>
  <dcterms:modified xsi:type="dcterms:W3CDTF">2016-09-07T23:23:23Z</dcterms:modified>
</cp:coreProperties>
</file>