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82" r:id="rId2"/>
    <p:sldId id="301" r:id="rId3"/>
    <p:sldId id="291" r:id="rId4"/>
    <p:sldId id="292" r:id="rId5"/>
    <p:sldId id="303" r:id="rId6"/>
    <p:sldId id="302" r:id="rId7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Хамардюк Анна Владимировна" initials="ХАВ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7E2FF"/>
    <a:srgbClr val="FF6600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747" autoAdjust="0"/>
    <p:restoredTop sz="94673" autoAdjust="0"/>
  </p:normalViewPr>
  <p:slideViewPr>
    <p:cSldViewPr snapToGrid="0">
      <p:cViewPr varScale="1">
        <p:scale>
          <a:sx n="103" d="100"/>
          <a:sy n="103" d="100"/>
        </p:scale>
        <p:origin x="-58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0" d="100"/>
        <a:sy n="2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53512B-37D0-4251-ADEC-A06FD4BD0287}" type="datetimeFigureOut">
              <a:rPr lang="ru-RU" smtClean="0"/>
              <a:t>20.06.2019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5629"/>
            <a:ext cx="5438775" cy="44679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671"/>
            <a:ext cx="2946400" cy="4969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671"/>
            <a:ext cx="2946400" cy="4969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349A84-AFBA-4E05-A43C-2379792F44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676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49A84-AFBA-4E05-A43C-2379792F44A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6628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1585ACEA-AD5C-469D-9EE2-3FD8BABC55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302171" y="392588"/>
            <a:ext cx="530575" cy="678498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5EA306B7-7481-4E4D-A98B-28AC777BAB0D}"/>
              </a:ext>
            </a:extLst>
          </p:cNvPr>
          <p:cNvSpPr/>
          <p:nvPr userDrawn="1"/>
        </p:nvSpPr>
        <p:spPr>
          <a:xfrm>
            <a:off x="457200" y="923924"/>
            <a:ext cx="7699025" cy="92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30998" cy="649286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0">
              <a:buNone/>
              <a:defRPr sz="12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1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05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0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0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="" xmlns:a16="http://schemas.microsoft.com/office/drawing/2014/main" id="{BC8BC777-2EF7-4F34-8021-20EAE8944863}"/>
              </a:ext>
            </a:extLst>
          </p:cNvPr>
          <p:cNvSpPr/>
          <p:nvPr userDrawn="1"/>
        </p:nvSpPr>
        <p:spPr>
          <a:xfrm>
            <a:off x="8333921" y="6126163"/>
            <a:ext cx="467179" cy="467179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0FEDE5E-C35E-40AC-892C-1FCF350A33D1}"/>
              </a:ext>
            </a:extLst>
          </p:cNvPr>
          <p:cNvSpPr txBox="1"/>
          <p:nvPr userDrawn="1"/>
        </p:nvSpPr>
        <p:spPr>
          <a:xfrm>
            <a:off x="8298898" y="6191760"/>
            <a:ext cx="530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0A15F720-E54B-473A-B671-02B4A2D0721C}" type="slidenum">
              <a:rPr lang="ru-RU" sz="1400" smtClean="0">
                <a:solidFill>
                  <a:srgbClr val="00B0F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ru-RU" sz="1400" dirty="0">
              <a:solidFill>
                <a:srgbClr val="00B0F0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874BF-70B1-4619-8E83-A885DAEB3A69}" type="datetimeFigureOut">
              <a:rPr lang="ru-RU" smtClean="0"/>
              <a:pPr/>
              <a:t>20.06.2019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F261BA-3E61-43A2-AE08-91F29E6C07B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itchFamily="34" charset="0"/>
        <a:buNone/>
        <a:defRPr sz="140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1pPr>
      <a:lvl2pPr marL="457200" indent="0" algn="l" defTabSz="914400" rtl="0" eaLnBrk="1" latinLnBrk="0" hangingPunct="1">
        <a:spcBef>
          <a:spcPct val="20000"/>
        </a:spcBef>
        <a:buFont typeface="Arial" pitchFamily="34" charset="0"/>
        <a:buNone/>
        <a:defRPr sz="120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2pPr>
      <a:lvl3pPr marL="914400" indent="0" algn="l" defTabSz="914400" rtl="0" eaLnBrk="1" latinLnBrk="0" hangingPunct="1">
        <a:spcBef>
          <a:spcPct val="20000"/>
        </a:spcBef>
        <a:buFont typeface="Arial" pitchFamily="34" charset="0"/>
        <a:buNone/>
        <a:defRPr sz="110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3pPr>
      <a:lvl4pPr marL="1371600" indent="0" algn="l" defTabSz="914400" rtl="0" eaLnBrk="1" latinLnBrk="0" hangingPunct="1">
        <a:spcBef>
          <a:spcPct val="20000"/>
        </a:spcBef>
        <a:buFont typeface="Arial" pitchFamily="34" charset="0"/>
        <a:buNone/>
        <a:defRPr sz="105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4pPr>
      <a:lvl5pPr marL="1828800" indent="0" algn="l" defTabSz="914400" rtl="0" eaLnBrk="1" latinLnBrk="0" hangingPunct="1">
        <a:spcBef>
          <a:spcPct val="20000"/>
        </a:spcBef>
        <a:buFont typeface="Arial" pitchFamily="34" charset="0"/>
        <a:buNone/>
        <a:defRPr sz="105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10" Type="http://schemas.openxmlformats.org/officeDocument/2006/relationships/image" Target="../media/image11.png"/><Relationship Id="rId4" Type="http://schemas.microsoft.com/office/2007/relationships/hdphoto" Target="../media/hdphoto1.wdp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3A31C46E-BEF1-48B5-8B3E-3DB8EA2B178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96100" y="103290"/>
            <a:ext cx="1675389" cy="2142483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DF5C2332-5309-4435-B45C-F923A7250E5A}"/>
              </a:ext>
            </a:extLst>
          </p:cNvPr>
          <p:cNvSpPr/>
          <p:nvPr/>
        </p:nvSpPr>
        <p:spPr>
          <a:xfrm>
            <a:off x="290148" y="2929630"/>
            <a:ext cx="6028102" cy="28241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33048" y="2925578"/>
            <a:ext cx="4667637" cy="296592"/>
          </a:xfrm>
        </p:spPr>
        <p:txBody>
          <a:bodyPr>
            <a:normAutofit fontScale="92500"/>
          </a:bodyPr>
          <a:lstStyle/>
          <a:p>
            <a:r>
              <a:rPr lang="ru-RU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Дата начала: </a:t>
            </a:r>
            <a:r>
              <a:rPr lang="ru-RU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января </a:t>
            </a:r>
            <a:r>
              <a:rPr lang="ru-RU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2019 - Дата окончания: 31 декабря 2024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77" b="7564"/>
          <a:stretch/>
        </p:blipFill>
        <p:spPr>
          <a:xfrm>
            <a:off x="108490" y="4975934"/>
            <a:ext cx="8964488" cy="1882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557518" y="1978029"/>
            <a:ext cx="6683109" cy="95160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 реализации регионального проекта «Учитель будущего»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-373061" y="103290"/>
            <a:ext cx="1584176" cy="1029345"/>
            <a:chOff x="-324484" y="0"/>
            <a:chExt cx="1584176" cy="1029345"/>
          </a:xfrm>
          <a:effectLst>
            <a:outerShdw blurRad="50800" dist="381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grpSpPr>
        <p:sp>
          <p:nvSpPr>
            <p:cNvPr id="11" name="Заголовок 1"/>
            <p:cNvSpPr txBox="1">
              <a:spLocks/>
            </p:cNvSpPr>
            <p:nvPr/>
          </p:nvSpPr>
          <p:spPr bwMode="auto">
            <a:xfrm>
              <a:off x="-324484" y="800431"/>
              <a:ext cx="1584176" cy="22891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КАМЧАТСКИЙ </a:t>
              </a:r>
            </a:p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КРАЙ</a:t>
              </a:r>
              <a:endParaRPr lang="ru-RU" sz="900" b="1" dirty="0">
                <a:solidFill>
                  <a:srgbClr val="2356A7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028" y="0"/>
              <a:ext cx="625152" cy="78119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sp>
        <p:nvSpPr>
          <p:cNvPr id="13" name="Прямоугольник 12"/>
          <p:cNvSpPr/>
          <p:nvPr/>
        </p:nvSpPr>
        <p:spPr>
          <a:xfrm>
            <a:off x="362451" y="3314699"/>
            <a:ext cx="7128792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Куратор: </a:t>
            </a:r>
          </a:p>
          <a:p>
            <a:r>
              <a:rPr lang="ru-RU" sz="1400" b="1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Сивак В.И.</a:t>
            </a:r>
          </a:p>
          <a:p>
            <a:r>
              <a:rPr lang="ru-RU" sz="1400" b="1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Заместитель Председателя Правительства Камчатского края</a:t>
            </a:r>
            <a:endParaRPr lang="ru-RU" sz="14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57518" y="4814996"/>
            <a:ext cx="7128792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0070C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Администратор проекта: </a:t>
            </a:r>
            <a:endParaRPr lang="ru-RU" sz="1400" b="1" dirty="0">
              <a:solidFill>
                <a:srgbClr val="0070C0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r>
              <a:rPr lang="ru-RU" sz="1400" b="1" dirty="0" err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Орешко</a:t>
            </a:r>
            <a:r>
              <a:rPr lang="ru-RU" sz="1400" b="1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Е. К.</a:t>
            </a:r>
          </a:p>
          <a:p>
            <a:r>
              <a:rPr lang="ru-RU" sz="1400" b="1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Заместитель </a:t>
            </a:r>
            <a:r>
              <a:rPr lang="ru-RU" sz="1400" b="1" dirty="0" err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Министа</a:t>
            </a:r>
            <a:r>
              <a:rPr lang="ru-RU" sz="1400" b="1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образования и молодежной политики  Камчатского края</a:t>
            </a:r>
            <a:endParaRPr lang="ru-RU" sz="14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19027" y="4053363"/>
            <a:ext cx="7128792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0070C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Руководитель проекта: </a:t>
            </a:r>
            <a:endParaRPr lang="ru-RU" sz="1400" b="1" dirty="0">
              <a:solidFill>
                <a:srgbClr val="0070C0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r>
              <a:rPr lang="ru-RU" sz="1400" b="1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Короткова А. Ю.</a:t>
            </a:r>
          </a:p>
          <a:p>
            <a:r>
              <a:rPr lang="ru-RU" sz="1400" b="1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Министр образования и молодежной политики Камчатского края</a:t>
            </a:r>
            <a:endParaRPr lang="ru-RU" sz="14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122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Рисунок 47"/>
          <p:cNvPicPr>
            <a:picLocks noChangeAspect="1"/>
          </p:cNvPicPr>
          <p:nvPr/>
        </p:nvPicPr>
        <p:blipFill rotWithShape="1"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6326" y="5487050"/>
            <a:ext cx="8382458" cy="1370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49" name="Группа 48"/>
          <p:cNvGrpSpPr/>
          <p:nvPr/>
        </p:nvGrpSpPr>
        <p:grpSpPr>
          <a:xfrm>
            <a:off x="-396552" y="134834"/>
            <a:ext cx="1584176" cy="1029345"/>
            <a:chOff x="-324484" y="0"/>
            <a:chExt cx="1584176" cy="1029345"/>
          </a:xfrm>
          <a:effectLst>
            <a:outerShdw blurRad="50800" dist="381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grpSpPr>
        <p:sp>
          <p:nvSpPr>
            <p:cNvPr id="50" name="Заголовок 1"/>
            <p:cNvSpPr txBox="1">
              <a:spLocks/>
            </p:cNvSpPr>
            <p:nvPr/>
          </p:nvSpPr>
          <p:spPr bwMode="auto">
            <a:xfrm>
              <a:off x="-324484" y="800431"/>
              <a:ext cx="1584176" cy="22891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КАМЧАТСКИЙ </a:t>
              </a:r>
            </a:p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КРАЙ</a:t>
              </a:r>
              <a:endParaRPr lang="ru-RU" sz="900" b="1" dirty="0">
                <a:solidFill>
                  <a:srgbClr val="2356A7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51" name="Рисунок 5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028" y="0"/>
              <a:ext cx="625152" cy="78119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sp>
        <p:nvSpPr>
          <p:cNvPr id="52" name="Заголовок 1">
            <a:extLst>
              <a:ext uri="{FF2B5EF4-FFF2-40B4-BE49-F238E27FC236}">
                <a16:creationId xmlns="" xmlns:a16="http://schemas.microsoft.com/office/drawing/2014/main" id="{71C9FD27-D63B-4934-B221-B340CD9687D9}"/>
              </a:ext>
            </a:extLst>
          </p:cNvPr>
          <p:cNvSpPr txBox="1">
            <a:spLocks/>
          </p:cNvSpPr>
          <p:nvPr/>
        </p:nvSpPr>
        <p:spPr>
          <a:xfrm>
            <a:off x="892166" y="164731"/>
            <a:ext cx="7823200" cy="76261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ru-RU" sz="24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8" name="Заголовок 1">
            <a:extLst>
              <a:ext uri="{FF2B5EF4-FFF2-40B4-BE49-F238E27FC236}">
                <a16:creationId xmlns="" xmlns:a16="http://schemas.microsoft.com/office/drawing/2014/main" id="{71C9FD27-D63B-4934-B221-B340CD9687D9}"/>
              </a:ext>
            </a:extLst>
          </p:cNvPr>
          <p:cNvSpPr txBox="1">
            <a:spLocks/>
          </p:cNvSpPr>
          <p:nvPr/>
        </p:nvSpPr>
        <p:spPr>
          <a:xfrm>
            <a:off x="2408267" y="271665"/>
            <a:ext cx="3473271" cy="54874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4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«Учитель будущего»</a:t>
            </a:r>
            <a:endParaRPr lang="ru-RU" sz="24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endParaRPr lang="ru-RU" sz="24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2166" y="1068444"/>
            <a:ext cx="6861184" cy="307777"/>
          </a:xfrm>
          <a:prstGeom prst="rect">
            <a:avLst/>
          </a:prstGeom>
          <a:solidFill>
            <a:srgbClr val="A7E2FF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Региональные координаторы проекта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/>
          </p:nvPr>
        </p:nvGraphicFramePr>
        <p:xfrm>
          <a:off x="395536" y="1376221"/>
          <a:ext cx="8015040" cy="827864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4700339"/>
                <a:gridCol w="3314701"/>
              </a:tblGrid>
              <a:tr h="309704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Министерство</a:t>
                      </a:r>
                      <a:r>
                        <a:rPr lang="ru-RU" sz="14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образования и молодежной политики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Медведева Ирина Сергеевна</a:t>
                      </a:r>
                    </a:p>
                  </a:txBody>
                  <a:tcPr/>
                </a:tc>
              </a:tr>
              <a:tr h="27940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КГАУ ДПО «Камчатский ИРО»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Докупиль Татьяна Евгеньевна</a:t>
                      </a:r>
                    </a:p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Донцова Екатерина Валерьевна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1015991" y="2249699"/>
            <a:ext cx="6861184" cy="307777"/>
          </a:xfrm>
          <a:prstGeom prst="rect">
            <a:avLst/>
          </a:prstGeom>
          <a:solidFill>
            <a:srgbClr val="A7E2FF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координаторы проекта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8555012"/>
              </p:ext>
            </p:extLst>
          </p:nvPr>
        </p:nvGraphicFramePr>
        <p:xfrm>
          <a:off x="359010" y="2625740"/>
          <a:ext cx="3963748" cy="356616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925398"/>
                <a:gridCol w="2038350"/>
              </a:tblGrid>
              <a:tr h="279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Алеутский муниципальный район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Фомина Алена Владимировна</a:t>
                      </a:r>
                    </a:p>
                  </a:txBody>
                  <a:tcPr/>
                </a:tc>
              </a:tr>
              <a:tr h="4152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Быстринский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муниципальный район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Сопроненко Анна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Сергеевна</a:t>
                      </a:r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79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Вилючинский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городской округ</a:t>
                      </a:r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Иванова Ирина Александровна</a:t>
                      </a:r>
                    </a:p>
                  </a:txBody>
                  <a:tcPr/>
                </a:tc>
              </a:tr>
              <a:tr h="279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Елизовский муниципальный район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Ярмак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Наталья Александровна</a:t>
                      </a:r>
                    </a:p>
                  </a:txBody>
                  <a:tcPr/>
                </a:tc>
              </a:tr>
              <a:tr h="279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Карагинский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муниципальный район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Нерсесьян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Марина Александровна</a:t>
                      </a:r>
                    </a:p>
                  </a:txBody>
                  <a:tcPr/>
                </a:tc>
              </a:tr>
              <a:tr h="279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Мильковский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муниципальный район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Товстоган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Наталья Юрьевна</a:t>
                      </a:r>
                    </a:p>
                    <a:p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Гордиенко Любовь Алексеевна</a:t>
                      </a:r>
                    </a:p>
                  </a:txBody>
                  <a:tcPr/>
                </a:tc>
              </a:tr>
              <a:tr h="279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Олюторский</a:t>
                      </a:r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муниципальный район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Корышева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Надежда Семеновна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3" name="Таблица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0498310"/>
              </p:ext>
            </p:extLst>
          </p:nvPr>
        </p:nvGraphicFramePr>
        <p:xfrm>
          <a:off x="4551593" y="2646680"/>
          <a:ext cx="3963748" cy="358902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925398"/>
                <a:gridCol w="2038350"/>
              </a:tblGrid>
              <a:tr h="279400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Городской округ «поселок Палана»</a:t>
                      </a:r>
                      <a:endParaRPr lang="ru-RU" sz="1200" b="1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Амангалиева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Алина Евгеньевна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152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Пенжинский</a:t>
                      </a:r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муниципальный район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Валькова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Татьяна Васильевна</a:t>
                      </a:r>
                    </a:p>
                  </a:txBody>
                  <a:tcPr/>
                </a:tc>
              </a:tr>
              <a:tr h="279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Петропавловск-Камчатский городской округ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Амбрасовская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Людмила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Николаевна</a:t>
                      </a:r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800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Соболевский муниципальный район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Коллегова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Анна Гавриловна</a:t>
                      </a:r>
                    </a:p>
                  </a:txBody>
                  <a:tcPr/>
                </a:tc>
              </a:tr>
              <a:tr h="279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Тигильский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муниципальный район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Лежнина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Марина Валерьевна</a:t>
                      </a:r>
                    </a:p>
                  </a:txBody>
                  <a:tcPr/>
                </a:tc>
              </a:tr>
              <a:tr h="279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Усть-Большерецкий муниципальный район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Булкина </a:t>
                      </a:r>
                      <a:r>
                        <a:rPr lang="ru-RU" sz="12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Татьяна Анатольевна</a:t>
                      </a:r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79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Усть-Камчатский муниципальный район</a:t>
                      </a:r>
                    </a:p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Дебриян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Елена Александровна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1875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733" y="1023079"/>
            <a:ext cx="4198849" cy="1604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6327" y="5481904"/>
            <a:ext cx="8095463" cy="13240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Заголовок 1">
            <a:extLst>
              <a:ext uri="{FF2B5EF4-FFF2-40B4-BE49-F238E27FC236}">
                <a16:creationId xmlns:a16="http://schemas.microsoft.com/office/drawing/2014/main" xmlns="" id="{71C9FD27-D63B-4934-B221-B340CD9687D9}"/>
              </a:ext>
            </a:extLst>
          </p:cNvPr>
          <p:cNvSpPr txBox="1">
            <a:spLocks/>
          </p:cNvSpPr>
          <p:nvPr/>
        </p:nvSpPr>
        <p:spPr>
          <a:xfrm>
            <a:off x="847066" y="172648"/>
            <a:ext cx="7344011" cy="56419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4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«Учитель будущего»</a:t>
            </a:r>
            <a:endParaRPr lang="ru-RU" sz="24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endParaRPr lang="ru-RU" sz="24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-396552" y="134834"/>
            <a:ext cx="1584176" cy="1029345"/>
            <a:chOff x="-324484" y="0"/>
            <a:chExt cx="1584176" cy="1029345"/>
          </a:xfrm>
          <a:effectLst>
            <a:outerShdw blurRad="50800" dist="381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grpSpPr>
        <p:sp>
          <p:nvSpPr>
            <p:cNvPr id="25" name="Заголовок 1"/>
            <p:cNvSpPr txBox="1">
              <a:spLocks/>
            </p:cNvSpPr>
            <p:nvPr/>
          </p:nvSpPr>
          <p:spPr bwMode="auto">
            <a:xfrm>
              <a:off x="-324484" y="800431"/>
              <a:ext cx="1584176" cy="22891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КАМЧАТСКИЙ </a:t>
              </a:r>
            </a:p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КРАЙ</a:t>
              </a:r>
              <a:endParaRPr lang="ru-RU" sz="900" b="1" dirty="0">
                <a:solidFill>
                  <a:srgbClr val="2356A7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26" name="Рисунок 2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028" y="0"/>
              <a:ext cx="625152" cy="78119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sp>
        <p:nvSpPr>
          <p:cNvPr id="11" name="Скругленный прямоугольник 10"/>
          <p:cNvSpPr/>
          <p:nvPr/>
        </p:nvSpPr>
        <p:spPr>
          <a:xfrm>
            <a:off x="541840" y="1139730"/>
            <a:ext cx="3174590" cy="483646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СИСТЕМА УЧИТЕЛЬСКОГО РОСТА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519071" y="1143574"/>
            <a:ext cx="3352801" cy="483646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СИСТЕМА ПРОФЕССИОНАЛЬНОГО РОСТА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41" y="1661863"/>
            <a:ext cx="3076326" cy="917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Рисунок 15"/>
          <p:cNvPicPr/>
          <p:nvPr/>
        </p:nvPicPr>
        <p:blipFill>
          <a:blip r:embed="rId7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2830" y="2826889"/>
            <a:ext cx="2318207" cy="528314"/>
          </a:xfrm>
          <a:prstGeom prst="rect">
            <a:avLst/>
          </a:prstGeom>
          <a:noFill/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8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64075"/>
            <a:ext cx="2387540" cy="525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284" y="2545743"/>
            <a:ext cx="837851" cy="331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1167" y="2488334"/>
            <a:ext cx="614235" cy="362454"/>
          </a:xfrm>
          <a:prstGeom prst="rect">
            <a:avLst/>
          </a:prstGeom>
        </p:spPr>
      </p:pic>
      <p:sp>
        <p:nvSpPr>
          <p:cNvPr id="43" name="Скругленный прямоугольник 42"/>
          <p:cNvSpPr/>
          <p:nvPr/>
        </p:nvSpPr>
        <p:spPr>
          <a:xfrm>
            <a:off x="4001405" y="3493114"/>
            <a:ext cx="2013592" cy="43331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 практико-ориентированных ДПП</a:t>
            </a:r>
            <a:endParaRPr lang="ru-RU" sz="11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4001405" y="4121285"/>
            <a:ext cx="2013592" cy="60540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 программ стажировки и наставничества</a:t>
            </a:r>
            <a:endParaRPr lang="ru-RU" sz="11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4025519" y="4947662"/>
            <a:ext cx="2013592" cy="510084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мастер-классов, семинаров, конференций</a:t>
            </a:r>
            <a:endParaRPr lang="ru-RU" sz="11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738877" y="3454728"/>
            <a:ext cx="2013592" cy="510084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Сопровождение исследовательской и  проектной деятельности</a:t>
            </a:r>
            <a:endParaRPr lang="ru-RU" sz="11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704328" y="4130735"/>
            <a:ext cx="2013592" cy="68886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Сопровождение деятельности профессиональных сообществ</a:t>
            </a:r>
            <a:endParaRPr lang="ru-RU" sz="11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6704328" y="4971820"/>
            <a:ext cx="2013592" cy="510084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недрение </a:t>
            </a: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модели горизонтального обучения (Р2Р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1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5" name="Прямая соединительная линия 44"/>
          <p:cNvCxnSpPr>
            <a:stCxn id="16" idx="2"/>
          </p:cNvCxnSpPr>
          <p:nvPr/>
        </p:nvCxnSpPr>
        <p:spPr>
          <a:xfrm flipH="1">
            <a:off x="6433989" y="3355203"/>
            <a:ext cx="7945" cy="210254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 flipH="1">
            <a:off x="6014997" y="3618330"/>
            <a:ext cx="419333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>
            <a:off x="6433989" y="3807869"/>
            <a:ext cx="304888" cy="635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/>
          <p:nvPr/>
        </p:nvCxnSpPr>
        <p:spPr>
          <a:xfrm flipH="1">
            <a:off x="6014997" y="4325112"/>
            <a:ext cx="426936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4" name="Прямая со стрелкой 1023"/>
          <p:cNvCxnSpPr/>
          <p:nvPr/>
        </p:nvCxnSpPr>
        <p:spPr>
          <a:xfrm>
            <a:off x="6433989" y="4590288"/>
            <a:ext cx="270339" cy="992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3" name="Прямая со стрелкой 1032"/>
          <p:cNvCxnSpPr/>
          <p:nvPr/>
        </p:nvCxnSpPr>
        <p:spPr>
          <a:xfrm flipH="1">
            <a:off x="6039111" y="5123396"/>
            <a:ext cx="394878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6" name="Прямая со стрелкой 1035"/>
          <p:cNvCxnSpPr/>
          <p:nvPr/>
        </p:nvCxnSpPr>
        <p:spPr>
          <a:xfrm>
            <a:off x="6441933" y="5364440"/>
            <a:ext cx="286509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Скругленный прямоугольник 77"/>
          <p:cNvSpPr/>
          <p:nvPr/>
        </p:nvSpPr>
        <p:spPr>
          <a:xfrm>
            <a:off x="185605" y="3444807"/>
            <a:ext cx="2013592" cy="43331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</a:t>
            </a: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квалификаций педагогов в соответствии ФЗ 238 </a:t>
            </a:r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185605" y="3964813"/>
            <a:ext cx="2013592" cy="58188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 диагностическое </a:t>
            </a: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тестирование и выявление </a:t>
            </a:r>
            <a:r>
              <a:rPr lang="ru-RU" sz="11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профдефицитов</a:t>
            </a:r>
            <a:endParaRPr lang="ru-RU" sz="11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" name="Скругленный прямоугольник 79"/>
          <p:cNvSpPr/>
          <p:nvPr/>
        </p:nvSpPr>
        <p:spPr>
          <a:xfrm>
            <a:off x="1187624" y="5755088"/>
            <a:ext cx="2544960" cy="63062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</a:t>
            </a: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педагогов, которые проявляют интерес и способность к управленческой деятельности</a:t>
            </a:r>
          </a:p>
        </p:txBody>
      </p:sp>
      <p:sp>
        <p:nvSpPr>
          <p:cNvPr id="81" name="Скругленный прямоугольник 80"/>
          <p:cNvSpPr/>
          <p:nvPr/>
        </p:nvSpPr>
        <p:spPr>
          <a:xfrm>
            <a:off x="185605" y="4600213"/>
            <a:ext cx="2013592" cy="51477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Формирует ИП профессионального развития</a:t>
            </a:r>
            <a:endParaRPr lang="ru-RU" sz="11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" name="Скругленный прямоугольник 81"/>
          <p:cNvSpPr/>
          <p:nvPr/>
        </p:nvSpPr>
        <p:spPr>
          <a:xfrm>
            <a:off x="171167" y="5233749"/>
            <a:ext cx="2013592" cy="43331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 аттестацию руководителей ОО</a:t>
            </a:r>
            <a:endParaRPr lang="ru-RU" sz="11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41" name="Прямая со стрелкой 1040"/>
          <p:cNvCxnSpPr/>
          <p:nvPr/>
        </p:nvCxnSpPr>
        <p:spPr>
          <a:xfrm flipH="1">
            <a:off x="2642616" y="3289622"/>
            <a:ext cx="9144" cy="246546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3" name="Прямая со стрелкой 1042"/>
          <p:cNvCxnSpPr/>
          <p:nvPr/>
        </p:nvCxnSpPr>
        <p:spPr>
          <a:xfrm flipH="1">
            <a:off x="2199197" y="3661463"/>
            <a:ext cx="452563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5" name="Прямая со стрелкой 1044"/>
          <p:cNvCxnSpPr>
            <a:endCxn id="79" idx="3"/>
          </p:cNvCxnSpPr>
          <p:nvPr/>
        </p:nvCxnSpPr>
        <p:spPr>
          <a:xfrm flipH="1">
            <a:off x="2199197" y="4255757"/>
            <a:ext cx="452563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7" name="Прямая со стрелкой 1046"/>
          <p:cNvCxnSpPr/>
          <p:nvPr/>
        </p:nvCxnSpPr>
        <p:spPr>
          <a:xfrm flipH="1">
            <a:off x="2199197" y="4857601"/>
            <a:ext cx="443419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9" name="Прямая со стрелкой 1048"/>
          <p:cNvCxnSpPr>
            <a:endCxn id="82" idx="3"/>
          </p:cNvCxnSpPr>
          <p:nvPr/>
        </p:nvCxnSpPr>
        <p:spPr>
          <a:xfrm flipH="1">
            <a:off x="2184759" y="5450405"/>
            <a:ext cx="467001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732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6326" y="5533987"/>
            <a:ext cx="8095463" cy="13240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259632" y="4653136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23" name="Заголовок 1">
            <a:extLst>
              <a:ext uri="{FF2B5EF4-FFF2-40B4-BE49-F238E27FC236}">
                <a16:creationId xmlns:a16="http://schemas.microsoft.com/office/drawing/2014/main" xmlns="" id="{71C9FD27-D63B-4934-B221-B340CD9687D9}"/>
              </a:ext>
            </a:extLst>
          </p:cNvPr>
          <p:cNvSpPr txBox="1">
            <a:spLocks/>
          </p:cNvSpPr>
          <p:nvPr/>
        </p:nvSpPr>
        <p:spPr>
          <a:xfrm>
            <a:off x="847066" y="172648"/>
            <a:ext cx="7344011" cy="56419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4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«Учитель будущего»</a:t>
            </a:r>
            <a:endParaRPr lang="ru-RU" sz="24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endParaRPr lang="ru-RU" sz="24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-396552" y="134834"/>
            <a:ext cx="1584176" cy="1029345"/>
            <a:chOff x="-324484" y="0"/>
            <a:chExt cx="1584176" cy="1029345"/>
          </a:xfrm>
          <a:effectLst>
            <a:outerShdw blurRad="50800" dist="381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grpSpPr>
        <p:sp>
          <p:nvSpPr>
            <p:cNvPr id="25" name="Заголовок 1"/>
            <p:cNvSpPr txBox="1">
              <a:spLocks/>
            </p:cNvSpPr>
            <p:nvPr/>
          </p:nvSpPr>
          <p:spPr bwMode="auto">
            <a:xfrm>
              <a:off x="-324484" y="800431"/>
              <a:ext cx="1584176" cy="22891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КАМЧАТСКИЙ </a:t>
              </a:r>
            </a:p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КРАЙ</a:t>
              </a:r>
              <a:endParaRPr lang="ru-RU" sz="900" b="1" dirty="0">
                <a:solidFill>
                  <a:srgbClr val="2356A7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26" name="Рисунок 2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028" y="0"/>
              <a:ext cx="625152" cy="78119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33" y="525428"/>
            <a:ext cx="8790876" cy="6332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473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Прямоугольник 38"/>
          <p:cNvSpPr/>
          <p:nvPr/>
        </p:nvSpPr>
        <p:spPr>
          <a:xfrm>
            <a:off x="292355" y="1368682"/>
            <a:ext cx="1224136" cy="4827312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6326" y="5533987"/>
            <a:ext cx="8095463" cy="13240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259632" y="4653136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23" name="Заголовок 1">
            <a:extLst>
              <a:ext uri="{FF2B5EF4-FFF2-40B4-BE49-F238E27FC236}">
                <a16:creationId xmlns:a16="http://schemas.microsoft.com/office/drawing/2014/main" xmlns="" id="{71C9FD27-D63B-4934-B221-B340CD9687D9}"/>
              </a:ext>
            </a:extLst>
          </p:cNvPr>
          <p:cNvSpPr txBox="1">
            <a:spLocks/>
          </p:cNvSpPr>
          <p:nvPr/>
        </p:nvSpPr>
        <p:spPr>
          <a:xfrm>
            <a:off x="847066" y="172648"/>
            <a:ext cx="7344011" cy="56419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4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«Учитель будущего»</a:t>
            </a:r>
            <a:endParaRPr lang="ru-RU" sz="24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endParaRPr lang="ru-RU" sz="24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-396552" y="134834"/>
            <a:ext cx="1584176" cy="1029345"/>
            <a:chOff x="-324484" y="0"/>
            <a:chExt cx="1584176" cy="1029345"/>
          </a:xfrm>
          <a:effectLst>
            <a:outerShdw blurRad="50800" dist="381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grpSpPr>
        <p:sp>
          <p:nvSpPr>
            <p:cNvPr id="25" name="Заголовок 1"/>
            <p:cNvSpPr txBox="1">
              <a:spLocks/>
            </p:cNvSpPr>
            <p:nvPr/>
          </p:nvSpPr>
          <p:spPr bwMode="auto">
            <a:xfrm>
              <a:off x="-324484" y="800431"/>
              <a:ext cx="1584176" cy="22891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КАМЧАТСКИЙ </a:t>
              </a:r>
            </a:p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КРАЙ</a:t>
              </a:r>
              <a:endParaRPr lang="ru-RU" sz="900" b="1" dirty="0">
                <a:solidFill>
                  <a:srgbClr val="2356A7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26" name="Рисунок 2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028" y="0"/>
              <a:ext cx="625152" cy="78119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sp>
        <p:nvSpPr>
          <p:cNvPr id="4" name="Прямоугольник 3"/>
          <p:cNvSpPr/>
          <p:nvPr/>
        </p:nvSpPr>
        <p:spPr>
          <a:xfrm>
            <a:off x="395536" y="1318067"/>
            <a:ext cx="4020600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 algn="just">
              <a:buFont typeface="Wingdings" panose="05000000000000000000" pitchFamily="2" charset="2"/>
              <a:buChar char="v"/>
            </a:pP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Обеспечена возможность для непрерывного и планомерного повышения квалификации педагогических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работников</a:t>
            </a:r>
          </a:p>
          <a:p>
            <a:pPr marL="171450" lvl="0" indent="-171450">
              <a:buFont typeface="Wingdings" panose="05000000000000000000" pitchFamily="2" charset="2"/>
              <a:buChar char="v"/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just">
              <a:buFont typeface="Wingdings" panose="05000000000000000000" pitchFamily="2" charset="2"/>
              <a:buChar char="v"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Созданы центр непрерывного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повышения профессионального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мастерства педагогических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работников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центр оценки профессионального мастерства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квалификации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педагогов</a:t>
            </a:r>
          </a:p>
          <a:p>
            <a:pPr marL="171450" lvl="0" indent="-171450">
              <a:buFont typeface="Wingdings" panose="05000000000000000000" pitchFamily="2" charset="2"/>
              <a:buChar char="v"/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just">
              <a:buFont typeface="Wingdings" panose="05000000000000000000" pitchFamily="2" charset="2"/>
              <a:buChar char="v"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менее 50% педагогических работников системы общего, дополнительного и профессионального образования повысили уровень профессионального мастерства в форматах непрерывного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</a:p>
          <a:p>
            <a:pPr marL="171450" indent="-171450">
              <a:buFont typeface="Wingdings" panose="05000000000000000000" pitchFamily="2" charset="2"/>
              <a:buChar char="v"/>
            </a:pP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just">
              <a:buFont typeface="Wingdings" panose="05000000000000000000" pitchFamily="2" charset="2"/>
              <a:buChar char="v"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менее 10% педагогических работников систем общего образования и дополнительного образования детей прошли добровольную независимую оценку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профессиональной квалификации</a:t>
            </a:r>
          </a:p>
          <a:p>
            <a:pPr marL="171450" indent="-171450">
              <a:buFont typeface="Wingdings" panose="05000000000000000000" pitchFamily="2" charset="2"/>
              <a:buChar char="v"/>
            </a:pP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just">
              <a:buFont typeface="Wingdings" panose="05000000000000000000" pitchFamily="2" charset="2"/>
              <a:buChar char="v"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Внедрена система аттестации руководителей общеобразовательных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организаций</a:t>
            </a:r>
          </a:p>
          <a:p>
            <a:pPr marL="171450" indent="-171450">
              <a:buFont typeface="Wingdings" panose="05000000000000000000" pitchFamily="2" charset="2"/>
              <a:buChar char="v"/>
            </a:pP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 менее 70% учителей в возрасте до 35 лет вовлечены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различные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поддержки и сопровождения в первые три года работы</a:t>
            </a:r>
          </a:p>
          <a:p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05392" y="1041701"/>
            <a:ext cx="22960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Планируемые результаты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623455" y="1974273"/>
            <a:ext cx="3709554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623455" y="2916382"/>
            <a:ext cx="3636818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623455" y="3841173"/>
            <a:ext cx="3636818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623455" y="4755573"/>
            <a:ext cx="3636818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623455" y="5299467"/>
            <a:ext cx="3636818" cy="692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Прямоугольник 31"/>
          <p:cNvSpPr/>
          <p:nvPr/>
        </p:nvSpPr>
        <p:spPr>
          <a:xfrm>
            <a:off x="5959381" y="1060905"/>
            <a:ext cx="19427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эффекты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5060372" y="1320714"/>
            <a:ext cx="3740727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Wingdings" panose="05000000000000000000" pitchFamily="2" charset="2"/>
              <a:buChar char="v"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мотивации педагогов к профессиональному развитию за счет , в том числе введенной системы учительского роста и созданной комплексной системы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непрерывного профессионального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роста</a:t>
            </a:r>
            <a:r>
              <a:rPr lang="ru-RU" sz="1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основе конструирования и реализации </a:t>
            </a:r>
            <a:r>
              <a:rPr lang="ru-RU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индивидуальных образовательных планов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учетом профессиональных интересов, потребностей, дефицитов и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затруднений</a:t>
            </a:r>
          </a:p>
          <a:p>
            <a:pPr marL="171450" indent="-171450">
              <a:buFont typeface="Wingdings" panose="05000000000000000000" pitchFamily="2" charset="2"/>
              <a:buChar char="v"/>
            </a:pP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just">
              <a:buFont typeface="Wingdings" panose="05000000000000000000" pitchFamily="2" charset="2"/>
              <a:buChar char="v"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Модернизирована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повышения квалификации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преобладанием </a:t>
            </a:r>
            <a:r>
              <a:rPr lang="ru-RU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практико-ориентированного </a:t>
            </a:r>
            <a:r>
              <a:rPr lang="ru-RU" sz="1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</a:t>
            </a:r>
          </a:p>
          <a:p>
            <a:pPr marL="171450" indent="-171450" algn="just">
              <a:buFont typeface="Wingdings" panose="05000000000000000000" pitchFamily="2" charset="2"/>
              <a:buChar char="v"/>
            </a:pP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just">
              <a:buFont typeface="Wingdings" panose="05000000000000000000" pitchFamily="2" charset="2"/>
              <a:buChar char="v"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Закрепление молодых специалистов внутриорганизационные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модели сопровождения молодых педагогов, в том числе через развитие института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наставничества</a:t>
            </a:r>
          </a:p>
          <a:p>
            <a:pPr marL="171450" indent="-171450" algn="just">
              <a:buFont typeface="Wingdings" panose="05000000000000000000" pitchFamily="2" charset="2"/>
              <a:buChar char="v"/>
            </a:pP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just">
              <a:buFont typeface="Wingdings" panose="05000000000000000000" pitchFamily="2" charset="2"/>
              <a:buChar char="v"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эффективности руководства образовательной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финансовой, хозяйственной и организационной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деятельностью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образовательных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организаций</a:t>
            </a:r>
          </a:p>
          <a:p>
            <a:pPr marL="171450" indent="-171450" algn="just">
              <a:buFont typeface="Wingdings" panose="05000000000000000000" pitchFamily="2" charset="2"/>
              <a:buChar char="v"/>
            </a:pP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just">
              <a:buFont typeface="Wingdings" panose="05000000000000000000" pitchFamily="2" charset="2"/>
              <a:buChar char="v"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 кадровый резерв управленцев из заинтересованных педагогических работников, проявивших способности к управленческой деятельности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5111905" y="3093028"/>
            <a:ext cx="3709554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5111905" y="3823855"/>
            <a:ext cx="3709554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5060372" y="4755573"/>
            <a:ext cx="3709554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5008839" y="5687291"/>
            <a:ext cx="3709554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AutoShape 5"/>
          <p:cNvSpPr>
            <a:spLocks noChangeArrowheads="1"/>
          </p:cNvSpPr>
          <p:nvPr/>
        </p:nvSpPr>
        <p:spPr bwMode="gray">
          <a:xfrm rot="5400000">
            <a:off x="1794532" y="3348964"/>
            <a:ext cx="5689598" cy="1091114"/>
          </a:xfrm>
          <a:prstGeom prst="upArrow">
            <a:avLst>
              <a:gd name="adj1" fmla="val 72694"/>
              <a:gd name="adj2" fmla="val 33931"/>
            </a:avLst>
          </a:prstGeom>
          <a:gradFill>
            <a:gsLst>
              <a:gs pos="0">
                <a:srgbClr val="00B0F0"/>
              </a:gs>
              <a:gs pos="100000">
                <a:srgbClr val="0066CC">
                  <a:gamma/>
                  <a:tint val="0"/>
                  <a:invGamma/>
                </a:srgbClr>
              </a:gs>
            </a:gsLst>
            <a:lin ang="5400000" scaled="1"/>
          </a:gradFill>
          <a:ln>
            <a:noFill/>
          </a:ln>
          <a:effectLst>
            <a:glow>
              <a:schemeClr val="accent1">
                <a:alpha val="32000"/>
              </a:schemeClr>
            </a:glow>
            <a:softEdge rad="0"/>
          </a:effectLst>
          <a:extLst/>
        </p:spPr>
        <p:txBody>
          <a:bodyPr wrap="none" lIns="91439" tIns="45720" rIns="91439" bIns="45720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4280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6326" y="5533987"/>
            <a:ext cx="8095463" cy="13240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71C9FD27-D63B-4934-B221-B340CD9687D9}"/>
              </a:ext>
            </a:extLst>
          </p:cNvPr>
          <p:cNvSpPr txBox="1">
            <a:spLocks/>
          </p:cNvSpPr>
          <p:nvPr/>
        </p:nvSpPr>
        <p:spPr>
          <a:xfrm>
            <a:off x="892166" y="310718"/>
            <a:ext cx="7823200" cy="61663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4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«Учитель будущего»</a:t>
            </a:r>
            <a:endParaRPr lang="ru-RU" sz="24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endParaRPr lang="ru-RU" sz="24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-396552" y="134834"/>
            <a:ext cx="1584176" cy="1029345"/>
            <a:chOff x="-324484" y="0"/>
            <a:chExt cx="1584176" cy="1029345"/>
          </a:xfrm>
          <a:effectLst>
            <a:outerShdw blurRad="50800" dist="381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grpSpPr>
        <p:sp>
          <p:nvSpPr>
            <p:cNvPr id="11" name="Заголовок 1"/>
            <p:cNvSpPr txBox="1">
              <a:spLocks/>
            </p:cNvSpPr>
            <p:nvPr/>
          </p:nvSpPr>
          <p:spPr bwMode="auto">
            <a:xfrm>
              <a:off x="-324484" y="800431"/>
              <a:ext cx="1584176" cy="22891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КАМЧАТСКИЙ </a:t>
              </a:r>
            </a:p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КРАЙ</a:t>
              </a:r>
              <a:endParaRPr lang="ru-RU" sz="900" b="1" dirty="0">
                <a:solidFill>
                  <a:srgbClr val="2356A7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028" y="0"/>
              <a:ext cx="625152" cy="78119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sp>
        <p:nvSpPr>
          <p:cNvPr id="2" name="TextBox 1"/>
          <p:cNvSpPr txBox="1"/>
          <p:nvPr/>
        </p:nvSpPr>
        <p:spPr>
          <a:xfrm>
            <a:off x="892166" y="1164179"/>
            <a:ext cx="3849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показатели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184" y="3788745"/>
            <a:ext cx="2624328" cy="2114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3766" y="1164179"/>
            <a:ext cx="3685032" cy="2292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2535" y="1908030"/>
            <a:ext cx="40908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учителей общеобразовательных организаций,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вовлеченных в систему профессионального роста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4001405" y="2200243"/>
            <a:ext cx="802361" cy="1262234"/>
          </a:xfrm>
          <a:prstGeom prst="rightArrow">
            <a:avLst/>
          </a:prstGeom>
          <a:gradFill flip="none" rotWithShape="1">
            <a:gsLst>
              <a:gs pos="0">
                <a:srgbClr val="A7E2FF">
                  <a:shade val="30000"/>
                  <a:satMod val="115000"/>
                </a:srgbClr>
              </a:gs>
              <a:gs pos="50000">
                <a:srgbClr val="A7E2FF">
                  <a:shade val="67500"/>
                  <a:satMod val="115000"/>
                </a:srgbClr>
              </a:gs>
              <a:gs pos="100000">
                <a:srgbClr val="A7E2FF">
                  <a:shade val="100000"/>
                  <a:satMod val="115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4741790" y="4735373"/>
            <a:ext cx="43428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педагогических работников, прошедших независимую оценку квалификации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трелка вправо 14"/>
          <p:cNvSpPr/>
          <p:nvPr/>
        </p:nvSpPr>
        <p:spPr>
          <a:xfrm flipH="1">
            <a:off x="3739910" y="4503563"/>
            <a:ext cx="886953" cy="1262234"/>
          </a:xfrm>
          <a:prstGeom prst="rightArrow">
            <a:avLst/>
          </a:prstGeom>
          <a:gradFill flip="none" rotWithShape="1">
            <a:gsLst>
              <a:gs pos="0">
                <a:srgbClr val="A7E2FF">
                  <a:shade val="30000"/>
                  <a:satMod val="115000"/>
                </a:srgbClr>
              </a:gs>
              <a:gs pos="50000">
                <a:srgbClr val="A7E2FF">
                  <a:shade val="67500"/>
                  <a:satMod val="115000"/>
                </a:srgbClr>
              </a:gs>
              <a:gs pos="100000">
                <a:srgbClr val="A7E2FF">
                  <a:shade val="100000"/>
                  <a:satMod val="115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9177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3512</TotalTime>
  <Words>491</Words>
  <Application>Microsoft Office PowerPoint</Application>
  <PresentationFormat>Экран (4:3)</PresentationFormat>
  <Paragraphs>111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Паспорт регионального проекта основных параметров реализации национального проекта «Образование» в /наименование субъекта РФ/</dc:title>
  <dc:creator>user</dc:creator>
  <cp:lastModifiedBy>Лобашевская Ирина Секпоновна</cp:lastModifiedBy>
  <cp:revision>290</cp:revision>
  <cp:lastPrinted>2018-12-05T03:36:33Z</cp:lastPrinted>
  <dcterms:created xsi:type="dcterms:W3CDTF">2018-11-16T09:12:54Z</dcterms:created>
  <dcterms:modified xsi:type="dcterms:W3CDTF">2019-06-20T03:51:25Z</dcterms:modified>
</cp:coreProperties>
</file>