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2" r:id="rId2"/>
    <p:sldId id="280" r:id="rId3"/>
    <p:sldId id="301" r:id="rId4"/>
    <p:sldId id="302" r:id="rId5"/>
    <p:sldId id="303" r:id="rId6"/>
    <p:sldId id="304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2FF"/>
    <a:srgbClr val="D00000"/>
    <a:srgbClr val="FF5050"/>
    <a:srgbClr val="66CC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80" autoAdjust="0"/>
    <p:restoredTop sz="86323" autoAdjust="0"/>
  </p:normalViewPr>
  <p:slideViewPr>
    <p:cSldViewPr snapToGrid="0">
      <p:cViewPr>
        <p:scale>
          <a:sx n="98" d="100"/>
          <a:sy n="98" d="100"/>
        </p:scale>
        <p:origin x="-726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5" Type="http://schemas.openxmlformats.org/officeDocument/2006/relationships/slide" Target="slides/slide6.xml"/><Relationship Id="rId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bilet-help.worldskills.ru/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proektoria.onlin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kvantorium41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p.sgo41.ru/" TargetMode="External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hyperlink" Target="https://sochisirius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7564"/>
          <a:stretch/>
        </p:blipFill>
        <p:spPr>
          <a:xfrm>
            <a:off x="108490" y="4975934"/>
            <a:ext cx="8964488" cy="188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F5C2332-5309-4435-B45C-F923A7250E5A}"/>
              </a:ext>
            </a:extLst>
          </p:cNvPr>
          <p:cNvSpPr/>
          <p:nvPr/>
        </p:nvSpPr>
        <p:spPr>
          <a:xfrm>
            <a:off x="731603" y="2306444"/>
            <a:ext cx="5608095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31603" y="2306444"/>
            <a:ext cx="5895653" cy="287068"/>
          </a:xfrm>
        </p:spPr>
        <p:txBody>
          <a:bodyPr>
            <a:normAutofit/>
          </a:bodyPr>
          <a:lstStyle/>
          <a:p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Дата начала: 01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ноября 2018  -  Дата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окончания: 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декабря 2024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3048" y="3044758"/>
            <a:ext cx="7713284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Горелова Ю.О., 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заместитель </a:t>
            </a:r>
            <a:r>
              <a:rPr lang="ru-RU" sz="1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министра образования и молодежной политики Камчатского 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края.</a:t>
            </a:r>
          </a:p>
          <a:p>
            <a:endParaRPr lang="ru-RU" sz="800" b="1" dirty="0" smtClean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Абдуллина З. Ф.,</a:t>
            </a:r>
          </a:p>
          <a:p>
            <a:r>
              <a:rPr lang="ru-RU" sz="1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заместитель начальника отдела дополнительного образования и отдыха детей Министерства образования и молодежной политики Камчатского 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края.</a:t>
            </a:r>
          </a:p>
          <a:p>
            <a:endParaRPr lang="ru-RU" sz="800" b="1" dirty="0" smtClean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Лузгина А. В., 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старший методист отдела сопровождения проектов и программ в области образования Центра развития </a:t>
            </a:r>
            <a:r>
              <a:rPr lang="ru-RU" sz="14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образования </a:t>
            </a:r>
          </a:p>
          <a:p>
            <a:r>
              <a:rPr lang="ru-RU" sz="1400" b="1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КГАУ </a:t>
            </a:r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ДПО «Камчатский институт развития образования».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33048" y="1132635"/>
            <a:ext cx="6683109" cy="9516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 реализации регионального проекта «Успех каждого ребенка»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373061" y="103290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97694" y="6070060"/>
            <a:ext cx="729574" cy="612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2647" y="829160"/>
            <a:ext cx="535021" cy="40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13682" y="134834"/>
            <a:ext cx="1343267" cy="914888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158149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«Успех каждого ребенка»: Команда проекта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483890"/>
              </p:ext>
            </p:extLst>
          </p:nvPr>
        </p:nvGraphicFramePr>
        <p:xfrm>
          <a:off x="892166" y="1585608"/>
          <a:ext cx="3620697" cy="308779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17965"/>
                <a:gridCol w="2402732"/>
              </a:tblGrid>
              <a:tr h="45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ПК</a:t>
                      </a:r>
                      <a:r>
                        <a:rPr lang="ru-RU" sz="105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b="1" dirty="0" smtClean="0"/>
                        <a:t>Шеллинг Е. В.</a:t>
                      </a:r>
                      <a:r>
                        <a:rPr lang="ru-RU" sz="1050" b="0" dirty="0" smtClean="0"/>
                        <a:t>,</a:t>
                      </a:r>
                      <a:r>
                        <a:rPr lang="ru-RU" sz="1050" b="0" baseline="0" dirty="0" smtClean="0"/>
                        <a:t> </a:t>
                      </a:r>
                      <a:r>
                        <a:rPr lang="ru-RU" sz="1050" b="0" dirty="0" smtClean="0"/>
                        <a:t>заместитель начальника отдела образования</a:t>
                      </a:r>
                      <a:endParaRPr lang="ru-RU" sz="105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Елизовский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b="1" dirty="0" smtClean="0"/>
                        <a:t>Крамаренко Н. Н., </a:t>
                      </a:r>
                      <a:r>
                        <a:rPr lang="ru-RU" sz="1050" dirty="0" smtClean="0"/>
                        <a:t>начальник отдела</a:t>
                      </a:r>
                      <a:endParaRPr lang="ru-RU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Вилючинский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 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b="1" dirty="0" err="1" smtClean="0"/>
                        <a:t>Горанько</a:t>
                      </a:r>
                      <a:r>
                        <a:rPr lang="ru-RU" sz="1050" b="1" dirty="0" smtClean="0"/>
                        <a:t> Е. К.,</a:t>
                      </a:r>
                      <a:r>
                        <a:rPr lang="ru-RU" sz="1050" b="1" baseline="0" dirty="0" smtClean="0"/>
                        <a:t> </a:t>
                      </a:r>
                      <a:r>
                        <a:rPr lang="ru-RU" sz="1050" baseline="0" dirty="0" smtClean="0"/>
                        <a:t>з</a:t>
                      </a:r>
                      <a:r>
                        <a:rPr lang="ru-RU" sz="1050" dirty="0" smtClean="0"/>
                        <a:t>аместитель начальника отдела </a:t>
                      </a:r>
                      <a:endParaRPr lang="ru-RU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Усть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-Большерецкий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b="1" dirty="0" smtClean="0"/>
                        <a:t>Кожемяка А. С., </a:t>
                      </a:r>
                      <a:r>
                        <a:rPr lang="ru-RU" sz="1050" dirty="0" smtClean="0"/>
                        <a:t>заместитель руководителя — начальник отдела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Мильковский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Гуртовая Л. В.,</a:t>
                      </a:r>
                      <a:r>
                        <a:rPr lang="ru-RU" sz="1050" b="1" baseline="0" dirty="0" smtClean="0"/>
                        <a:t> </a:t>
                      </a:r>
                      <a:r>
                        <a:rPr lang="ru-RU" sz="1050" baseline="0" dirty="0" smtClean="0"/>
                        <a:t>к</a:t>
                      </a:r>
                      <a:r>
                        <a:rPr lang="ru-RU" sz="1050" dirty="0" smtClean="0"/>
                        <a:t>онсультант Управления образования,</a:t>
                      </a:r>
                      <a:r>
                        <a:rPr lang="ru-RU" sz="1050" baseline="0" dirty="0" smtClean="0"/>
                        <a:t> </a:t>
                      </a:r>
                    </a:p>
                    <a:p>
                      <a:r>
                        <a:rPr lang="ru-RU" sz="1050" b="1" dirty="0" smtClean="0"/>
                        <a:t>Федорова И. Е.,</a:t>
                      </a:r>
                      <a:r>
                        <a:rPr lang="ru-RU" sz="1050" b="1" baseline="0" dirty="0" smtClean="0"/>
                        <a:t> </a:t>
                      </a:r>
                      <a:r>
                        <a:rPr lang="ru-RU" sz="1050" baseline="0" dirty="0" smtClean="0"/>
                        <a:t>с</a:t>
                      </a:r>
                      <a:r>
                        <a:rPr lang="ru-RU" sz="1050" dirty="0" smtClean="0"/>
                        <a:t>тарший методист Управления образования </a:t>
                      </a:r>
                      <a:endParaRPr lang="ru-RU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Усть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-Камчатский </a:t>
                      </a:r>
                      <a:endParaRPr lang="ru-RU" sz="10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err="1" smtClean="0"/>
                        <a:t>Дебриян</a:t>
                      </a:r>
                      <a:r>
                        <a:rPr lang="ru-RU" sz="1050" b="1" dirty="0" smtClean="0"/>
                        <a:t> Е. А., </a:t>
                      </a:r>
                      <a:r>
                        <a:rPr lang="ru-RU" sz="1050" dirty="0" smtClean="0"/>
                        <a:t>заместитель руководителя Управления — начальник отдела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67996"/>
              </p:ext>
            </p:extLst>
          </p:nvPr>
        </p:nvGraphicFramePr>
        <p:xfrm>
          <a:off x="4803766" y="1575880"/>
          <a:ext cx="3642938" cy="315145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59661"/>
                <a:gridCol w="2383277"/>
              </a:tblGrid>
              <a:tr h="382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Быстринский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Сопроненко А. С., </a:t>
                      </a:r>
                      <a:r>
                        <a:rPr lang="ru-RU" sz="105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советник по образованию</a:t>
                      </a:r>
                      <a:endParaRPr lang="ru-RU" sz="1000" b="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3501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Соболевский МР</a:t>
                      </a:r>
                      <a:endParaRPr kumimoji="0" lang="ru-RU" sz="105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err="1" smtClean="0"/>
                        <a:t>Коллегова</a:t>
                      </a:r>
                      <a:r>
                        <a:rPr lang="ru-RU" sz="1050" b="1" dirty="0" smtClean="0"/>
                        <a:t> А. Г., </a:t>
                      </a:r>
                      <a:r>
                        <a:rPr lang="ru-RU" sz="1050" b="0" dirty="0" smtClean="0"/>
                        <a:t>начальник отдела</a:t>
                      </a:r>
                    </a:p>
                  </a:txBody>
                  <a:tcPr marL="68580" marR="68580" marT="0" marB="0"/>
                </a:tc>
              </a:tr>
              <a:tr h="371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Алеутский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Фомина А. В., </a:t>
                      </a:r>
                      <a:r>
                        <a:rPr lang="ru-RU" sz="1050" dirty="0" smtClean="0"/>
                        <a:t>консультант администрации</a:t>
                      </a:r>
                      <a:endParaRPr lang="ru-RU" sz="1050" dirty="0"/>
                    </a:p>
                  </a:txBody>
                  <a:tcPr marL="68580" marR="68580" marT="0" marB="0"/>
                </a:tc>
              </a:tr>
              <a:tr h="371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Пенжинский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Кабанова А. В., </a:t>
                      </a:r>
                      <a:r>
                        <a:rPr lang="ru-RU" sz="1050" dirty="0" smtClean="0"/>
                        <a:t>советник Управления образования</a:t>
                      </a:r>
                    </a:p>
                  </a:txBody>
                  <a:tcPr/>
                </a:tc>
              </a:tr>
              <a:tr h="371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Карагинский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Кулешова Г. С., </a:t>
                      </a:r>
                      <a:r>
                        <a:rPr lang="ru-RU" sz="1050" dirty="0" smtClean="0"/>
                        <a:t>начальник отдела</a:t>
                      </a:r>
                    </a:p>
                  </a:txBody>
                  <a:tcPr/>
                </a:tc>
              </a:tr>
              <a:tr h="371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Олюторский</a:t>
                      </a: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i="0" dirty="0" err="1" smtClean="0"/>
                        <a:t>Жамойдик</a:t>
                      </a:r>
                      <a:r>
                        <a:rPr lang="ru-RU" sz="1050" b="1" i="0" dirty="0" smtClean="0"/>
                        <a:t> Ю. Н., с</a:t>
                      </a:r>
                      <a:r>
                        <a:rPr lang="ru-RU" sz="1050" dirty="0" smtClean="0"/>
                        <a:t>оветник по вопросам образования</a:t>
                      </a:r>
                    </a:p>
                  </a:txBody>
                  <a:tcPr/>
                </a:tc>
              </a:tr>
              <a:tr h="371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Тигильский МР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err="1" smtClean="0"/>
                        <a:t>Лежнина</a:t>
                      </a:r>
                      <a:r>
                        <a:rPr lang="ru-RU" sz="1050" b="1" dirty="0" smtClean="0"/>
                        <a:t> М. В., </a:t>
                      </a:r>
                      <a:r>
                        <a:rPr lang="ru-RU" sz="1050" dirty="0" smtClean="0"/>
                        <a:t>заместитель начальника</a:t>
                      </a:r>
                    </a:p>
                  </a:txBody>
                  <a:tcPr/>
                </a:tc>
              </a:tr>
              <a:tr h="3719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ГО «поселок Палана»</a:t>
                      </a:r>
                      <a:endParaRPr kumimoji="0" lang="ru-RU" sz="105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Толкачева А. А.,</a:t>
                      </a:r>
                      <a:r>
                        <a:rPr lang="ru-RU" sz="1050" b="1" baseline="0" dirty="0" smtClean="0"/>
                        <a:t> </a:t>
                      </a:r>
                      <a:r>
                        <a:rPr lang="ru-RU" sz="1050" baseline="0" dirty="0" smtClean="0"/>
                        <a:t>заместитель начальника отдела </a:t>
                      </a:r>
                      <a:endParaRPr lang="ru-RU" sz="105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52082" y="1049722"/>
            <a:ext cx="554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Муниципальные координаторы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742" y="4956135"/>
            <a:ext cx="8319156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/>
              <a:t>Максимов А. С. , </a:t>
            </a:r>
            <a:r>
              <a:rPr lang="ru-RU" sz="1050" dirty="0" smtClean="0"/>
              <a:t>консультант Министерства – модернизация </a:t>
            </a:r>
            <a:r>
              <a:rPr lang="ru-RU" sz="1050" b="1" dirty="0" smtClean="0"/>
              <a:t>материально-технической базы для занятий физической культурой и спортом;</a:t>
            </a:r>
          </a:p>
          <a:p>
            <a:r>
              <a:rPr lang="ru-RU" sz="1050" b="1" dirty="0" err="1" smtClean="0"/>
              <a:t>Сероветникова</a:t>
            </a:r>
            <a:r>
              <a:rPr lang="ru-RU" sz="1050" b="1" dirty="0" smtClean="0"/>
              <a:t> С. А., </a:t>
            </a:r>
            <a:r>
              <a:rPr lang="ru-RU" sz="1050" dirty="0" smtClean="0"/>
              <a:t>консультант Министерства – </a:t>
            </a:r>
            <a:r>
              <a:rPr lang="ru-RU" sz="1050" b="1" dirty="0" smtClean="0"/>
              <a:t>«</a:t>
            </a:r>
            <a:r>
              <a:rPr lang="ru-RU" sz="1050" b="1" dirty="0" err="1" smtClean="0"/>
              <a:t>ПроеКТОриЯ</a:t>
            </a:r>
            <a:r>
              <a:rPr lang="ru-RU" sz="1050" b="1" dirty="0" smtClean="0"/>
              <a:t>»;</a:t>
            </a:r>
          </a:p>
          <a:p>
            <a:r>
              <a:rPr lang="ru-RU" sz="1050" b="1" dirty="0" smtClean="0"/>
              <a:t>Юхин А. А., </a:t>
            </a:r>
            <a:r>
              <a:rPr lang="ru-RU" sz="1050" dirty="0" smtClean="0"/>
              <a:t>директор КГБУ ДО «Камчатский центр детского и юношеского технического творчества» </a:t>
            </a:r>
            <a:r>
              <a:rPr lang="ru-RU" sz="1050" dirty="0"/>
              <a:t>– </a:t>
            </a:r>
            <a:r>
              <a:rPr lang="ru-RU" sz="1050" b="1" dirty="0" smtClean="0"/>
              <a:t>технопарк «</a:t>
            </a:r>
            <a:r>
              <a:rPr lang="ru-RU" sz="1050" b="1" dirty="0" err="1" smtClean="0"/>
              <a:t>Кванториум</a:t>
            </a:r>
            <a:r>
              <a:rPr lang="ru-RU" sz="1050" b="1" dirty="0" smtClean="0"/>
              <a:t> – Камчатка»;</a:t>
            </a:r>
          </a:p>
          <a:p>
            <a:r>
              <a:rPr lang="ru-RU" sz="1050" b="1" dirty="0" smtClean="0"/>
              <a:t>Крюкова К. Ф.,</a:t>
            </a:r>
            <a:r>
              <a:rPr lang="ru-RU" sz="1050" dirty="0" smtClean="0"/>
              <a:t> начальник учебно-методического отдела КГАУ «Камчатский центр информатизации и оценки качества образования» – </a:t>
            </a:r>
          </a:p>
          <a:p>
            <a:r>
              <a:rPr lang="ru-RU" sz="1050" b="1" dirty="0"/>
              <a:t> </a:t>
            </a:r>
            <a:r>
              <a:rPr lang="ru-RU" sz="1050" b="1" dirty="0" smtClean="0"/>
              <a:t>                                                                                                                                                      Навигатор дополнительного образования Камчатского края;</a:t>
            </a:r>
          </a:p>
          <a:p>
            <a:r>
              <a:rPr lang="ru-RU" sz="1050" b="1" dirty="0" err="1" smtClean="0"/>
              <a:t>Штиф</a:t>
            </a:r>
            <a:r>
              <a:rPr lang="ru-RU" sz="1050" b="1" dirty="0" smtClean="0"/>
              <a:t> В. Р.,</a:t>
            </a:r>
            <a:r>
              <a:rPr lang="ru-RU" sz="1050" dirty="0" smtClean="0"/>
              <a:t> руководитель регионального координационного центра «Молодые профессионалы (</a:t>
            </a:r>
            <a:r>
              <a:rPr lang="ru-RU" sz="1050" dirty="0" err="1" smtClean="0"/>
              <a:t>Ворлдскиллс</a:t>
            </a:r>
            <a:r>
              <a:rPr lang="ru-RU" sz="1050" dirty="0" smtClean="0"/>
              <a:t> Россия)»  КГАУ «Дворец молодежи» </a:t>
            </a:r>
            <a:r>
              <a:rPr lang="ru-RU" sz="1050" dirty="0"/>
              <a:t>– </a:t>
            </a:r>
            <a:r>
              <a:rPr lang="ru-RU" sz="1050" b="1" dirty="0" smtClean="0"/>
              <a:t>«Билет в будущее».</a:t>
            </a: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85761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528" y="2396248"/>
            <a:ext cx="1379374" cy="114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97694" y="6070060"/>
            <a:ext cx="729574" cy="612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2647" y="829160"/>
            <a:ext cx="535021" cy="40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60655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13682" y="134834"/>
            <a:ext cx="1343267" cy="914888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158149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«Успех каждого ребенка»: Результаты проекта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490" y="1069460"/>
            <a:ext cx="831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alibri" pitchFamily="34" charset="0"/>
                <a:ea typeface="Calibri"/>
                <a:cs typeface="Calibri" pitchFamily="34" charset="0"/>
              </a:rPr>
              <a:t>1. Не менее чем 0,0289 </a:t>
            </a:r>
            <a:r>
              <a:rPr lang="ru-RU" dirty="0" smtClean="0">
                <a:latin typeface="Calibri" pitchFamily="34" charset="0"/>
                <a:ea typeface="Calibri"/>
                <a:cs typeface="Calibri" pitchFamily="34" charset="0"/>
              </a:rPr>
              <a:t>(85%) обучающихся </a:t>
            </a:r>
            <a:r>
              <a:rPr lang="ru-RU" dirty="0">
                <a:latin typeface="Calibri" pitchFamily="34" charset="0"/>
                <a:ea typeface="Calibri"/>
                <a:cs typeface="Calibri" pitchFamily="34" charset="0"/>
              </a:rPr>
              <a:t>Камчатского края приняли участие в открытых онлайн-уроках, реализуемых с учетом опыта цикла открытых уроков «</a:t>
            </a:r>
            <a:r>
              <a:rPr lang="ru-RU" dirty="0" err="1">
                <a:latin typeface="Calibri" pitchFamily="34" charset="0"/>
                <a:ea typeface="Calibri"/>
                <a:cs typeface="Calibri" pitchFamily="34" charset="0"/>
              </a:rPr>
              <a:t>Проектория</a:t>
            </a:r>
            <a:r>
              <a:rPr lang="ru-RU" dirty="0">
                <a:latin typeface="Calibri" pitchFamily="34" charset="0"/>
                <a:ea typeface="Calibri"/>
                <a:cs typeface="Calibri" pitchFamily="34" charset="0"/>
              </a:rPr>
              <a:t>», направленных на раннюю профориентацию</a:t>
            </a:r>
            <a:r>
              <a:rPr lang="ru-RU" dirty="0" smtClean="0">
                <a:latin typeface="Calibri" pitchFamily="34" charset="0"/>
                <a:ea typeface="Calibri"/>
                <a:cs typeface="Calibri" pitchFamily="34" charset="0"/>
              </a:rPr>
              <a:t>. </a:t>
            </a:r>
            <a:r>
              <a:rPr lang="en-US" dirty="0">
                <a:latin typeface="Calibri" pitchFamily="34" charset="0"/>
                <a:ea typeface="Calibri"/>
                <a:cs typeface="Calibri" pitchFamily="34" charset="0"/>
                <a:hlinkClick r:id="rId7"/>
              </a:rPr>
              <a:t>https://proektoria.online</a:t>
            </a:r>
            <a:r>
              <a:rPr lang="en-US" dirty="0" smtClean="0">
                <a:latin typeface="Calibri" pitchFamily="34" charset="0"/>
                <a:ea typeface="Calibri"/>
                <a:cs typeface="Calibri" pitchFamily="34" charset="0"/>
                <a:hlinkClick r:id="rId7"/>
              </a:rPr>
              <a:t>/</a:t>
            </a:r>
            <a:r>
              <a:rPr lang="ru-RU" dirty="0" smtClean="0">
                <a:latin typeface="Calibri" pitchFamily="34" charset="0"/>
                <a:ea typeface="Calibri"/>
                <a:cs typeface="Calibri" pitchFamily="34" charset="0"/>
              </a:rPr>
              <a:t> 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490" y="2269789"/>
            <a:ext cx="7674700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2. </a:t>
            </a:r>
            <a:r>
              <a:rPr lang="ru-RU" dirty="0" smtClean="0"/>
              <a:t>Не </a:t>
            </a:r>
            <a:r>
              <a:rPr lang="ru-RU" dirty="0"/>
              <a:t>менее 400 детей в Камчатском крае получили рекомендации по построению индивидуального учебного плана в соответствии с выбранными профессиональными компетенциями (профессиональными областями) с учетом реализации проекта «Билет в будущее». 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</a:t>
            </a:r>
            <a:r>
              <a:rPr lang="en-US" dirty="0">
                <a:hlinkClick r:id="rId8"/>
              </a:rPr>
              <a:t>://bilet-help.worldskills.ru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  <a:r>
              <a:rPr lang="ru-RU" dirty="0" smtClean="0"/>
              <a:t>  </a:t>
            </a:r>
            <a:endParaRPr lang="ru-RU" dirty="0" smtClean="0"/>
          </a:p>
          <a:p>
            <a:endParaRPr lang="ru-RU" sz="1050" dirty="0"/>
          </a:p>
        </p:txBody>
      </p:sp>
      <p:sp>
        <p:nvSpPr>
          <p:cNvPr id="10" name="TextBox 9"/>
          <p:cNvSpPr txBox="1"/>
          <p:nvPr/>
        </p:nvSpPr>
        <p:spPr>
          <a:xfrm>
            <a:off x="582265" y="5010237"/>
            <a:ext cx="80802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3. Для 1600 детей не менее чем в 16 общеобразовательных </a:t>
            </a:r>
            <a:r>
              <a:rPr lang="ru-RU" dirty="0" smtClean="0"/>
              <a:t>организациях, </a:t>
            </a:r>
            <a:r>
              <a:rPr lang="ru-RU" dirty="0"/>
              <a:t>расположенных в сельской местности, обновлена материально-техническая база для занятий физической культурой и спортом</a:t>
            </a:r>
            <a:r>
              <a:rPr lang="ru-RU" dirty="0" smtClean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788" y="1661113"/>
            <a:ext cx="2505480" cy="45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21789" y="3638864"/>
            <a:ext cx="1942426" cy="1077218"/>
          </a:xfrm>
          <a:prstGeom prst="rect">
            <a:avLst/>
          </a:prstGeom>
          <a:solidFill>
            <a:srgbClr val="A7E2FF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2019 г.  7-8 классы </a:t>
            </a:r>
          </a:p>
          <a:p>
            <a:r>
              <a:rPr lang="ru-RU" sz="1600" b="1" dirty="0" smtClean="0"/>
              <a:t>ПК «СШ № 27»</a:t>
            </a:r>
          </a:p>
          <a:p>
            <a:r>
              <a:rPr lang="ru-RU" sz="1600" b="1" dirty="0" smtClean="0"/>
              <a:t>ПК «СШ № 33»</a:t>
            </a:r>
          </a:p>
          <a:p>
            <a:r>
              <a:rPr lang="ru-RU" sz="1600" b="1" dirty="0" smtClean="0"/>
              <a:t>ПК «СШ № 43»</a:t>
            </a: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68102" y="6027003"/>
            <a:ext cx="6575897" cy="830997"/>
          </a:xfrm>
          <a:prstGeom prst="rect">
            <a:avLst/>
          </a:prstGeom>
          <a:solidFill>
            <a:srgbClr val="A7E2FF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2019 г.</a:t>
            </a:r>
            <a:r>
              <a:rPr lang="ru-RU" sz="1600" dirty="0"/>
              <a:t> </a:t>
            </a:r>
            <a:r>
              <a:rPr lang="ru-RU" sz="1600" b="1" u="sng" dirty="0"/>
              <a:t>8</a:t>
            </a:r>
            <a:r>
              <a:rPr lang="ru-RU" sz="1600" dirty="0"/>
              <a:t> спортивных залов отремонтированы</a:t>
            </a:r>
          </a:p>
          <a:p>
            <a:r>
              <a:rPr lang="ru-RU" sz="1600" dirty="0"/>
              <a:t>             </a:t>
            </a:r>
            <a:r>
              <a:rPr lang="ru-RU" sz="1600" b="1" u="sng" dirty="0" smtClean="0"/>
              <a:t>10</a:t>
            </a:r>
            <a:r>
              <a:rPr lang="ru-RU" sz="1600" dirty="0" smtClean="0"/>
              <a:t> </a:t>
            </a:r>
            <a:r>
              <a:rPr lang="ru-RU" sz="1600" dirty="0"/>
              <a:t>школьных площадок оснащены инвентарем и оборудованием</a:t>
            </a:r>
          </a:p>
          <a:p>
            <a:r>
              <a:rPr lang="ru-RU" sz="1600" dirty="0"/>
              <a:t>              </a:t>
            </a:r>
            <a:r>
              <a:rPr lang="ru-RU" sz="1600" b="1" u="sng" dirty="0" smtClean="0"/>
              <a:t>4</a:t>
            </a:r>
            <a:r>
              <a:rPr lang="ru-RU" sz="1600" dirty="0" smtClean="0"/>
              <a:t> </a:t>
            </a:r>
            <a:r>
              <a:rPr lang="ru-RU" sz="1600" dirty="0"/>
              <a:t>спортивных клуба созданы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2993" y="3731196"/>
            <a:ext cx="5806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0070C0"/>
                </a:solidFill>
              </a:rPr>
              <a:t>3 этапа тестирования</a:t>
            </a:r>
          </a:p>
          <a:p>
            <a:pPr algn="r"/>
            <a:r>
              <a:rPr lang="ru-RU" sz="1600" b="1" dirty="0">
                <a:solidFill>
                  <a:srgbClr val="0070C0"/>
                </a:solidFill>
              </a:rPr>
              <a:t>Интерпретация результатов и рекомендации после каждого</a:t>
            </a:r>
          </a:p>
          <a:p>
            <a:pPr algn="r"/>
            <a:r>
              <a:rPr lang="ru-RU" sz="1600" b="1" dirty="0">
                <a:solidFill>
                  <a:srgbClr val="0070C0"/>
                </a:solidFill>
              </a:rPr>
              <a:t>   5 </a:t>
            </a:r>
            <a:r>
              <a:rPr lang="ru-RU" sz="1600" b="1" dirty="0" err="1">
                <a:solidFill>
                  <a:srgbClr val="0070C0"/>
                </a:solidFill>
              </a:rPr>
              <a:t>профпроб</a:t>
            </a:r>
            <a:r>
              <a:rPr lang="ru-RU" sz="1600" b="1" dirty="0">
                <a:solidFill>
                  <a:srgbClr val="0070C0"/>
                </a:solidFill>
              </a:rPr>
              <a:t> – практическая профессиональная деятельность</a:t>
            </a:r>
            <a:endParaRPr lang="ru-RU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97694" y="6070060"/>
            <a:ext cx="729574" cy="612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2647" y="829160"/>
            <a:ext cx="535021" cy="40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13682" y="134834"/>
            <a:ext cx="1343267" cy="914888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158149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«Успех каждого ребенка»: Результаты проекта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490" y="1069460"/>
            <a:ext cx="4839723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alibri" pitchFamily="34" charset="0"/>
                <a:ea typeface="Calibri"/>
                <a:cs typeface="Calibri" pitchFamily="34" charset="0"/>
              </a:rPr>
              <a:t>4. Созданы детские технопарки «</a:t>
            </a:r>
            <a:r>
              <a:rPr lang="ru-RU" dirty="0" err="1">
                <a:latin typeface="Calibri" pitchFamily="34" charset="0"/>
                <a:ea typeface="Calibri"/>
                <a:cs typeface="Calibri" pitchFamily="34" charset="0"/>
              </a:rPr>
              <a:t>Кванториум</a:t>
            </a:r>
            <a:r>
              <a:rPr lang="ru-RU" dirty="0">
                <a:latin typeface="Calibri" pitchFamily="34" charset="0"/>
                <a:ea typeface="Calibri"/>
                <a:cs typeface="Calibri" pitchFamily="34" charset="0"/>
              </a:rPr>
              <a:t>». </a:t>
            </a:r>
            <a:endParaRPr lang="ru-RU" dirty="0" smtClean="0">
              <a:latin typeface="Calibri" pitchFamily="34" charset="0"/>
              <a:ea typeface="Calibri"/>
              <a:cs typeface="Calibri" pitchFamily="34" charset="0"/>
            </a:endParaRPr>
          </a:p>
          <a:p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Мобильный «</a:t>
            </a:r>
            <a:r>
              <a:rPr lang="ru-RU" sz="1600" b="1" dirty="0" err="1" smtClean="0">
                <a:latin typeface="Calibri" pitchFamily="34" charset="0"/>
                <a:cs typeface="Calibri" pitchFamily="34" charset="0"/>
              </a:rPr>
              <a:t>Кванториум</a:t>
            </a:r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– Камчатка»</a:t>
            </a:r>
          </a:p>
          <a:p>
            <a:endParaRPr lang="ru-RU" sz="14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4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1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400" dirty="0" smtClean="0">
                <a:latin typeface="Calibri" pitchFamily="34" charset="0"/>
                <a:cs typeface="Calibri" pitchFamily="34" charset="0"/>
              </a:rPr>
              <a:t>6 МО: </a:t>
            </a:r>
          </a:p>
          <a:p>
            <a:r>
              <a:rPr lang="ru-RU" sz="14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Вилючинский</a:t>
            </a:r>
            <a:r>
              <a:rPr lang="ru-RU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ГО</a:t>
            </a:r>
          </a:p>
          <a:p>
            <a:r>
              <a:rPr lang="ru-RU" sz="14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Елизовский</a:t>
            </a:r>
            <a:r>
              <a:rPr lang="ru-RU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МР</a:t>
            </a:r>
            <a:endParaRPr lang="ru-RU" sz="1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4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Мильковский</a:t>
            </a:r>
            <a:r>
              <a:rPr lang="ru-RU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МР</a:t>
            </a:r>
            <a:endParaRPr lang="ru-RU" sz="1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4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Быстринский</a:t>
            </a:r>
            <a:r>
              <a:rPr lang="ru-RU" sz="14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МР</a:t>
            </a:r>
            <a:endParaRPr lang="ru-RU" sz="1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4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Усть</a:t>
            </a:r>
            <a:r>
              <a:rPr lang="ru-RU" sz="14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-Большерецкий </a:t>
            </a:r>
            <a:r>
              <a:rPr lang="ru-RU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МР</a:t>
            </a:r>
            <a:endParaRPr lang="ru-RU" sz="1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4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Усть</a:t>
            </a:r>
            <a:r>
              <a:rPr lang="ru-RU" sz="14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-Камчатский </a:t>
            </a:r>
            <a:r>
              <a:rPr lang="ru-RU" sz="1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МР</a:t>
            </a:r>
            <a:endParaRPr lang="ru-RU" sz="1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490" y="3964900"/>
            <a:ext cx="76747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5. Не менее 70% детей с ограниченными возможностями здоровья осваивают дополнительные общеобразовательные программы, в том числе с использованием дистанционных </a:t>
            </a:r>
            <a:r>
              <a:rPr lang="ru-RU" dirty="0" smtClean="0"/>
              <a:t>технологий: </a:t>
            </a:r>
          </a:p>
          <a:p>
            <a:pPr marL="719138" algn="just"/>
            <a:r>
              <a:rPr lang="ru-RU" sz="1400" dirty="0"/>
              <a:t>•	обновление и разработка очных и дистанционных дополнительных общеобразовательных программ для детей с ОВЗ (в эту работу будут вовлечены все организации дополнительного образования детей</a:t>
            </a:r>
            <a:r>
              <a:rPr lang="ru-RU" sz="1400" dirty="0" smtClean="0"/>
              <a:t>);</a:t>
            </a:r>
            <a:endParaRPr lang="ru-RU" sz="1400" dirty="0"/>
          </a:p>
          <a:p>
            <a:pPr marL="719138" algn="just"/>
            <a:r>
              <a:rPr lang="ru-RU" sz="1400" dirty="0"/>
              <a:t>•	проведение обучения педагогов дополнительного образования по специфическим вопросам работы с детьми с </a:t>
            </a:r>
            <a:r>
              <a:rPr lang="ru-RU" sz="1400" dirty="0" smtClean="0"/>
              <a:t>ОВЗ;</a:t>
            </a:r>
            <a:endParaRPr lang="ru-RU" sz="1400" dirty="0"/>
          </a:p>
          <a:p>
            <a:pPr marL="719138" algn="just"/>
            <a:r>
              <a:rPr lang="ru-RU" sz="1400" dirty="0"/>
              <a:t>•	проведение информационной кампании по вовлечению детей с ОВЗ в освоение программ дополнительного </a:t>
            </a:r>
            <a:r>
              <a:rPr lang="ru-RU" sz="1400" dirty="0" smtClean="0"/>
              <a:t>образования</a:t>
            </a:r>
            <a:r>
              <a:rPr lang="ru-RU" sz="1400" dirty="0"/>
              <a:t>;</a:t>
            </a:r>
          </a:p>
          <a:p>
            <a:pPr marL="719138" algn="just"/>
            <a:r>
              <a:rPr lang="ru-RU" sz="1400" dirty="0"/>
              <a:t>•	</a:t>
            </a:r>
            <a:r>
              <a:rPr lang="ru-RU" sz="1400" dirty="0" smtClean="0"/>
              <a:t>организация </a:t>
            </a:r>
            <a:r>
              <a:rPr lang="ru-RU" sz="1400" dirty="0"/>
              <a:t>конкурсных мероприятий для детей </a:t>
            </a:r>
            <a:r>
              <a:rPr lang="ru-RU" sz="1400" dirty="0" smtClean="0"/>
              <a:t>с ОВЗ. </a:t>
            </a:r>
            <a:endParaRPr lang="ru-RU" sz="1400" dirty="0"/>
          </a:p>
          <a:p>
            <a:endParaRPr lang="ru-RU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894" y="1051848"/>
            <a:ext cx="2688800" cy="68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авая фигурная скобка 1"/>
          <p:cNvSpPr/>
          <p:nvPr/>
        </p:nvSpPr>
        <p:spPr>
          <a:xfrm>
            <a:off x="2242013" y="2420269"/>
            <a:ext cx="688338" cy="1295761"/>
          </a:xfrm>
          <a:prstGeom prst="rightBrace">
            <a:avLst>
              <a:gd name="adj1" fmla="val 974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18409" y="2914260"/>
            <a:ext cx="1711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12 дней в каждом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730171" y="2420269"/>
            <a:ext cx="42192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половина дня: 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уроки технологии – ученики 6-8 классов</a:t>
            </a:r>
          </a:p>
          <a:p>
            <a:r>
              <a:rPr lang="ru-RU" sz="1400" dirty="0" smtClean="0"/>
              <a:t>2 половина дня: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дополнительные общеразвивающие программы – ученики 5, 9-11 классов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4170" y="3579406"/>
            <a:ext cx="5680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«</a:t>
            </a:r>
            <a:r>
              <a:rPr lang="ru-RU" sz="1400" b="1" dirty="0" smtClean="0"/>
              <a:t>Инженерные каникулы» </a:t>
            </a:r>
            <a:endParaRPr lang="ru-RU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93639" y="1727011"/>
            <a:ext cx="462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D00000"/>
                </a:solidFill>
              </a:rPr>
              <a:t>Квантумы</a:t>
            </a:r>
            <a:r>
              <a:rPr lang="ru-RU" dirty="0" smtClean="0">
                <a:solidFill>
                  <a:srgbClr val="D00000"/>
                </a:solidFill>
              </a:rPr>
              <a:t>:</a:t>
            </a:r>
          </a:p>
          <a:p>
            <a:r>
              <a:rPr lang="en-US" dirty="0" smtClean="0">
                <a:solidFill>
                  <a:srgbClr val="D00000"/>
                </a:solidFill>
              </a:rPr>
              <a:t>VR/</a:t>
            </a:r>
            <a:r>
              <a:rPr lang="ru-RU" dirty="0" err="1">
                <a:solidFill>
                  <a:srgbClr val="D00000"/>
                </a:solidFill>
              </a:rPr>
              <a:t>Промдизайн</a:t>
            </a:r>
            <a:r>
              <a:rPr lang="ru-RU" dirty="0">
                <a:solidFill>
                  <a:srgbClr val="D00000"/>
                </a:solidFill>
              </a:rPr>
              <a:t>, Гео/</a:t>
            </a:r>
            <a:r>
              <a:rPr lang="ru-RU" dirty="0" err="1">
                <a:solidFill>
                  <a:srgbClr val="D00000"/>
                </a:solidFill>
              </a:rPr>
              <a:t>Аэро</a:t>
            </a:r>
            <a:r>
              <a:rPr lang="ru-RU" dirty="0">
                <a:solidFill>
                  <a:srgbClr val="D00000"/>
                </a:solidFill>
              </a:rPr>
              <a:t>, </a:t>
            </a:r>
            <a:r>
              <a:rPr lang="ru-RU" dirty="0" err="1">
                <a:solidFill>
                  <a:srgbClr val="D00000"/>
                </a:solidFill>
              </a:rPr>
              <a:t>Робо</a:t>
            </a:r>
            <a:r>
              <a:rPr lang="ru-RU" dirty="0">
                <a:solidFill>
                  <a:srgbClr val="D00000"/>
                </a:solidFill>
              </a:rPr>
              <a:t>/</a:t>
            </a:r>
            <a:r>
              <a:rPr lang="en-US" dirty="0">
                <a:solidFill>
                  <a:srgbClr val="D00000"/>
                </a:solidFill>
              </a:rPr>
              <a:t>IT, </a:t>
            </a:r>
            <a:r>
              <a:rPr lang="ru-RU" dirty="0" err="1">
                <a:solidFill>
                  <a:srgbClr val="D00000"/>
                </a:solidFill>
              </a:rPr>
              <a:t>Хайтек</a:t>
            </a:r>
            <a:r>
              <a:rPr lang="ru-RU" dirty="0">
                <a:solidFill>
                  <a:srgbClr val="D00000"/>
                </a:solidFill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5158" y="1727011"/>
            <a:ext cx="2587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7"/>
              </a:rPr>
              <a:t>https://kvantorium41.ru</a:t>
            </a:r>
            <a:r>
              <a:rPr lang="en-US" sz="1600" dirty="0" smtClean="0">
                <a:hlinkClick r:id="rId7"/>
              </a:rPr>
              <a:t>/</a:t>
            </a:r>
            <a:r>
              <a:rPr lang="ru-RU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9093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97694" y="6070060"/>
            <a:ext cx="729574" cy="612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2647" y="829160"/>
            <a:ext cx="535021" cy="40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13682" y="134834"/>
            <a:ext cx="1343267" cy="914888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158149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«Успех каждого ребенка»: Результаты проекта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490" y="1069460"/>
            <a:ext cx="7941650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alibri" pitchFamily="34" charset="0"/>
                <a:ea typeface="Calibri"/>
                <a:cs typeface="Calibri" pitchFamily="34" charset="0"/>
              </a:rPr>
              <a:t>6. В Камчатском крае внедрена целевая модель развития региональных систем дополнительного образования детей. </a:t>
            </a:r>
            <a:endParaRPr lang="ru-RU" dirty="0" smtClean="0">
              <a:latin typeface="Calibri" pitchFamily="34" charset="0"/>
              <a:ea typeface="Calibri"/>
              <a:cs typeface="Calibri" pitchFamily="34" charset="0"/>
            </a:endParaRPr>
          </a:p>
          <a:p>
            <a:pPr marL="447675"/>
            <a:endParaRPr lang="ru-RU" sz="1050" dirty="0" smtClean="0">
              <a:latin typeface="Calibri" pitchFamily="34" charset="0"/>
              <a:cs typeface="Calibri" pitchFamily="34" charset="0"/>
            </a:endParaRPr>
          </a:p>
          <a:p>
            <a:pPr marL="447675"/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РМЦ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Региональный модельный центр дополнительного образования детей</a:t>
            </a:r>
          </a:p>
          <a:p>
            <a:pPr marL="447675"/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marL="447675"/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МОЦ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Муниципальные опорные центры - во всех муниципальных районах</a:t>
            </a:r>
          </a:p>
          <a:p>
            <a:pPr marL="447675"/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marL="447675"/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Навигатор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дополнительного образования детей </a:t>
            </a:r>
            <a:r>
              <a:rPr lang="en-US" sz="1400" dirty="0">
                <a:latin typeface="Calibri" pitchFamily="34" charset="0"/>
                <a:cs typeface="Calibri" pitchFamily="34" charset="0"/>
                <a:hlinkClick r:id="rId6"/>
              </a:rPr>
              <a:t>https://dop.sgo41.ru</a:t>
            </a:r>
            <a:r>
              <a:rPr lang="en-US" sz="1400" dirty="0" smtClean="0">
                <a:latin typeface="Calibri" pitchFamily="34" charset="0"/>
                <a:cs typeface="Calibri" pitchFamily="34" charset="0"/>
                <a:hlinkClick r:id="rId6"/>
              </a:rPr>
              <a:t>/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0157" y="3051634"/>
            <a:ext cx="7674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7. Создан региональный центр выявления, поддержки и развития способностей и талантов у детей и молодежи с учетом опыта Образовательного фонда «Талант и успех», с охватом не менее 5 % обучающихся по образовательным программам основного и среднего общего образования в Камчатском крае</a:t>
            </a:r>
            <a:r>
              <a:rPr lang="ru-RU" dirty="0" smtClean="0"/>
              <a:t>.</a:t>
            </a:r>
          </a:p>
          <a:p>
            <a:endParaRPr lang="ru-RU" sz="900" dirty="0" smtClean="0"/>
          </a:p>
          <a:p>
            <a:r>
              <a:rPr lang="ru-RU" dirty="0" smtClean="0"/>
              <a:t>Смена 24 дня. </a:t>
            </a:r>
          </a:p>
          <a:p>
            <a:pPr marL="447675"/>
            <a:endParaRPr lang="ru-RU" sz="900" b="1" dirty="0" smtClean="0">
              <a:solidFill>
                <a:srgbClr val="0070C0"/>
              </a:solidFill>
            </a:endParaRPr>
          </a:p>
          <a:p>
            <a:pPr marL="447675"/>
            <a:r>
              <a:rPr lang="ru-RU" b="1" dirty="0" smtClean="0">
                <a:solidFill>
                  <a:srgbClr val="0070C0"/>
                </a:solidFill>
              </a:rPr>
              <a:t>Наука</a:t>
            </a:r>
            <a:r>
              <a:rPr lang="ru-RU" dirty="0" smtClean="0">
                <a:solidFill>
                  <a:srgbClr val="0070C0"/>
                </a:solidFill>
              </a:rPr>
              <a:t>  - химия</a:t>
            </a:r>
            <a:r>
              <a:rPr lang="ru-RU" dirty="0">
                <a:solidFill>
                  <a:srgbClr val="0070C0"/>
                </a:solidFill>
              </a:rPr>
              <a:t>, биология, </a:t>
            </a:r>
            <a:r>
              <a:rPr lang="ru-RU" dirty="0" smtClean="0">
                <a:solidFill>
                  <a:srgbClr val="0070C0"/>
                </a:solidFill>
              </a:rPr>
              <a:t>математика</a:t>
            </a:r>
          </a:p>
          <a:p>
            <a:pPr marL="447675"/>
            <a:r>
              <a:rPr lang="ru-RU" b="1" dirty="0" smtClean="0">
                <a:solidFill>
                  <a:srgbClr val="0070C0"/>
                </a:solidFill>
              </a:rPr>
              <a:t>Спорт </a:t>
            </a:r>
            <a:r>
              <a:rPr lang="ru-RU" dirty="0" smtClean="0">
                <a:solidFill>
                  <a:srgbClr val="0070C0"/>
                </a:solidFill>
              </a:rPr>
              <a:t>- смешанное </a:t>
            </a:r>
            <a:r>
              <a:rPr lang="ru-RU" dirty="0">
                <a:solidFill>
                  <a:srgbClr val="0070C0"/>
                </a:solidFill>
              </a:rPr>
              <a:t>направление: спортивный туризм, горные </a:t>
            </a:r>
            <a:r>
              <a:rPr lang="ru-RU" dirty="0" smtClean="0">
                <a:solidFill>
                  <a:srgbClr val="0070C0"/>
                </a:solidFill>
              </a:rPr>
              <a:t>лыжи </a:t>
            </a:r>
            <a:r>
              <a:rPr lang="ru-RU" b="1" dirty="0">
                <a:solidFill>
                  <a:srgbClr val="0070C0"/>
                </a:solidFill>
              </a:rPr>
              <a:t>Искусство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- хореография</a:t>
            </a:r>
            <a:r>
              <a:rPr lang="ru-RU" dirty="0">
                <a:solidFill>
                  <a:srgbClr val="0070C0"/>
                </a:solidFill>
              </a:rPr>
              <a:t>, вокал, художественное </a:t>
            </a:r>
            <a:r>
              <a:rPr lang="ru-RU" dirty="0" smtClean="0">
                <a:solidFill>
                  <a:srgbClr val="0070C0"/>
                </a:solidFill>
              </a:rPr>
              <a:t>творчество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LUZGIN~1\AppData\Local\Temp\Rar$DIa0.257\logo_03 AI 8-0 CMYK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587" y="1541613"/>
            <a:ext cx="1518539" cy="151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luzgina-av\Documents\Успех каждого ребенка\logo Сириус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610" y="4463339"/>
            <a:ext cx="2406577" cy="54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38963" y="4900695"/>
            <a:ext cx="1957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9"/>
              </a:rPr>
              <a:t>https://sochisirius.ru</a:t>
            </a:r>
            <a:r>
              <a:rPr lang="en-US" sz="1400" dirty="0" smtClean="0">
                <a:hlinkClick r:id="rId9"/>
              </a:rPr>
              <a:t>/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168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97694" y="6070060"/>
            <a:ext cx="729574" cy="612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2647" y="829160"/>
            <a:ext cx="535021" cy="40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13682" y="134834"/>
            <a:ext cx="1343267" cy="914888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158149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«Успех каждого ребенка»: Результаты проекта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490" y="1069460"/>
            <a:ext cx="831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alibri" pitchFamily="34" charset="0"/>
                <a:cs typeface="Calibri" pitchFamily="34" charset="0"/>
              </a:rPr>
              <a:t>8. Внедрена </a:t>
            </a:r>
            <a: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целевая модель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функционирования коллегиальных органов управления организацией, осуществляющей образовательную деятельность по дополнительным общеобразовательным программам, на принципах </a:t>
            </a:r>
            <a: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вовлечения общественно-деловых объединений</a:t>
            </a:r>
            <a:r>
              <a:rPr lang="ru-RU" dirty="0">
                <a:latin typeface="Calibri" pitchFamily="34" charset="0"/>
                <a:cs typeface="Calibri" pitchFamily="34" charset="0"/>
              </a:rPr>
              <a:t>, в целях участия </a:t>
            </a:r>
            <a: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представителей работодателей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в принятии решений по вопросам </a:t>
            </a:r>
            <a:r>
              <a:rPr lang="ru-RU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управления образовательной организацией</a:t>
            </a:r>
            <a:r>
              <a:rPr lang="ru-RU" dirty="0">
                <a:latin typeface="Calibri" pitchFamily="34" charset="0"/>
                <a:cs typeface="Calibri" pitchFamily="34" charset="0"/>
              </a:rPr>
              <a:t>, в том числе обновления образовательных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программ.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0157" y="2990738"/>
            <a:ext cx="8204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9. </a:t>
            </a:r>
            <a:r>
              <a:rPr lang="ru-RU" b="1" dirty="0">
                <a:solidFill>
                  <a:srgbClr val="0070C0"/>
                </a:solidFill>
              </a:rPr>
              <a:t>Не менее 70% обучающихся </a:t>
            </a:r>
            <a:r>
              <a:rPr lang="ru-RU" dirty="0"/>
              <a:t>организаций, осуществляющих образовательную деятельность по дополнительным общеобразовательным программам и расположенных в Камчатском крае, </a:t>
            </a:r>
            <a:r>
              <a:rPr lang="ru-RU" b="1" dirty="0">
                <a:solidFill>
                  <a:srgbClr val="0070C0"/>
                </a:solidFill>
              </a:rPr>
              <a:t>вовлечены в различные формы наставничества.</a:t>
            </a:r>
            <a:endParaRPr lang="ru-RU" b="1" dirty="0" smtClean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008" y="4231820"/>
            <a:ext cx="81519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10. К 2024 году обучающимся 5-11 классов в Камчатском крае предоставлены возможности </a:t>
            </a:r>
            <a:r>
              <a:rPr lang="ru-RU" b="1" dirty="0">
                <a:solidFill>
                  <a:srgbClr val="0070C0"/>
                </a:solidFill>
              </a:rPr>
              <a:t>освоения основных общеобразовательных, программ по индивидуальному учебному плану</a:t>
            </a:r>
            <a:r>
              <a:rPr lang="ru-RU" dirty="0"/>
              <a:t>, в том числе в сетевой форме, </a:t>
            </a:r>
            <a:r>
              <a:rPr lang="ru-RU" b="1" dirty="0">
                <a:solidFill>
                  <a:srgbClr val="0070C0"/>
                </a:solidFill>
              </a:rPr>
              <a:t>с зачетом </a:t>
            </a:r>
            <a:r>
              <a:rPr lang="ru-RU" dirty="0"/>
              <a:t>результатов освоения ими </a:t>
            </a:r>
            <a:r>
              <a:rPr lang="ru-RU" b="1" dirty="0">
                <a:solidFill>
                  <a:srgbClr val="0070C0"/>
                </a:solidFill>
              </a:rPr>
              <a:t>дополнительных общеобразовательных программ и программ профессионального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289768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3339</TotalTime>
  <Words>897</Words>
  <Application>Microsoft Office PowerPoint</Application>
  <PresentationFormat>Экран (4:3)</PresentationFormat>
  <Paragraphs>125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Лузгина Анастаия Владимировна</cp:lastModifiedBy>
  <cp:revision>287</cp:revision>
  <cp:lastPrinted>2018-12-05T03:36:33Z</cp:lastPrinted>
  <dcterms:created xsi:type="dcterms:W3CDTF">2018-11-16T09:12:54Z</dcterms:created>
  <dcterms:modified xsi:type="dcterms:W3CDTF">2019-06-19T23:11:17Z</dcterms:modified>
</cp:coreProperties>
</file>