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0"/>
  </p:notesMasterIdLst>
  <p:sldIdLst>
    <p:sldId id="792" r:id="rId2"/>
    <p:sldId id="978" r:id="rId3"/>
    <p:sldId id="980" r:id="rId4"/>
    <p:sldId id="981" r:id="rId5"/>
    <p:sldId id="979" r:id="rId6"/>
    <p:sldId id="966" r:id="rId7"/>
    <p:sldId id="967" r:id="rId8"/>
    <p:sldId id="968" r:id="rId9"/>
    <p:sldId id="969" r:id="rId10"/>
    <p:sldId id="970" r:id="rId11"/>
    <p:sldId id="971" r:id="rId12"/>
    <p:sldId id="972" r:id="rId13"/>
    <p:sldId id="973" r:id="rId14"/>
    <p:sldId id="974" r:id="rId15"/>
    <p:sldId id="975" r:id="rId16"/>
    <p:sldId id="976" r:id="rId17"/>
    <p:sldId id="977" r:id="rId18"/>
    <p:sldId id="964" r:id="rId1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DDDDDD"/>
    <a:srgbClr val="C0C0C0"/>
    <a:srgbClr val="FF66FF"/>
    <a:srgbClr val="FFCC66"/>
    <a:srgbClr val="FFCC99"/>
    <a:srgbClr val="FFFF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166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D0EDEBF-2109-4205-9B1F-73CA8F6543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663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43F8AC8-5D4C-4C21-9B28-D3999CC990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E6515-C0CB-4646-BDF8-EA9F873206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8F5A2-02B2-4216-88E4-F20261BA8C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B417F-1037-4842-BE13-87F673E973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A4752F-BBA7-4C66-B11A-D635ADAFA6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8B34F-9837-4CF7-A083-FC9A635337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CA5C1FDD-CC12-46D0-B442-627FEC6D43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34854A2A-21FF-4440-AA8B-9A251681E7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72750-52C6-4D4C-854E-61F6C84A42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FE16B-8002-4E70-8E6B-918AB9391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CFD822-06EA-4805-93F8-30407345A6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D519DA-B7E0-491C-BC57-0A32BB0C5C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96540A4E1278C88C9AC547D0AAB33176845C5383A5F43DF2A4E11DB75B002AC40671F79C45AA1EB0407068D403423B5D83F2674867919993877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9"/>
          <p:cNvSpPr txBox="1">
            <a:spLocks noChangeArrowheads="1"/>
          </p:cNvSpPr>
          <p:nvPr/>
        </p:nvSpPr>
        <p:spPr bwMode="auto">
          <a:xfrm>
            <a:off x="323528" y="5300663"/>
            <a:ext cx="85689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sz="1200" b="1" dirty="0" smtClean="0"/>
              <a:t>Подготовлено с использованием </a:t>
            </a:r>
            <a:r>
              <a:rPr lang="ru-RU" sz="1200" b="1" dirty="0"/>
              <a:t>разъяснений Министерства труда и социальной защиты Российской Федерации </a:t>
            </a:r>
            <a:r>
              <a:rPr lang="ru-RU" sz="1200" b="1" dirty="0" smtClean="0"/>
              <a:t>и материалов </a:t>
            </a:r>
            <a:r>
              <a:rPr lang="ru-RU" sz="1200" b="1" dirty="0" smtClean="0"/>
              <a:t>юриста, эксперта Ассоциации «ЭТАЛОН» </a:t>
            </a:r>
            <a:r>
              <a:rPr lang="ru-RU" sz="1200" b="1" dirty="0" smtClean="0"/>
              <a:t>и директора </a:t>
            </a:r>
            <a:r>
              <a:rPr lang="ru-RU" sz="1200" b="1" dirty="0" smtClean="0"/>
              <a:t>образовательных проектов по охране труда </a:t>
            </a:r>
            <a:r>
              <a:rPr lang="ru-RU" sz="1200" b="1" dirty="0"/>
              <a:t>Актион-МЦФЭР </a:t>
            </a:r>
            <a:r>
              <a:rPr lang="ru-RU" sz="1200" b="1" dirty="0" smtClean="0"/>
              <a:t>Натальи </a:t>
            </a:r>
            <a:r>
              <a:rPr lang="ru-RU" sz="1200" b="1" dirty="0" smtClean="0"/>
              <a:t>Герасименко</a:t>
            </a:r>
            <a:endParaRPr lang="ru-RU" sz="1200" b="1" dirty="0" smtClean="0"/>
          </a:p>
          <a:p>
            <a:pPr algn="ctr">
              <a:spcBef>
                <a:spcPct val="50000"/>
              </a:spcBef>
            </a:pPr>
            <a:r>
              <a:rPr lang="ru-RU" sz="1200" i="1" dirty="0" smtClean="0"/>
              <a:t>2019 </a:t>
            </a:r>
            <a:r>
              <a:rPr lang="ru-RU" sz="1200" i="1" dirty="0"/>
              <a:t>год</a:t>
            </a: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503040" y="260648"/>
            <a:ext cx="8389439" cy="331236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Примеры ответственности за уклонение от требований законодательства, назначение компенсаций и другие актуальные вопросы специальной оценки условий труда</a:t>
            </a:r>
          </a:p>
          <a:p>
            <a:pPr algn="ctr"/>
            <a:endParaRPr lang="ru-RU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00174"/>
            <a:ext cx="8215370" cy="4625989"/>
          </a:xfrm>
          <a:noFill/>
        </p:spPr>
        <p:txBody>
          <a:bodyPr vert="horz" anchor="t">
            <a:normAutofit/>
          </a:bodyPr>
          <a:lstStyle/>
          <a:p>
            <a:pPr indent="-255905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  <a:p>
            <a:pPr indent="-255905"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  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B417F-1037-4842-BE13-87F673E973DA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720840"/>
            <a:ext cx="87129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Как накажут.</a:t>
            </a:r>
            <a:r>
              <a:rPr lang="ru-RU" sz="2000" dirty="0" smtClean="0"/>
              <a:t> </a:t>
            </a:r>
          </a:p>
          <a:p>
            <a:endParaRPr lang="ru-RU" sz="2000" dirty="0" smtClean="0"/>
          </a:p>
          <a:p>
            <a:r>
              <a:rPr lang="ru-RU" sz="2000" dirty="0" smtClean="0"/>
              <a:t>Инспектор назначит штраф должностному лицу от 30 000 до 40 000 рублей, компании — от 100 000 до 200 000 рублей. </a:t>
            </a:r>
          </a:p>
          <a:p>
            <a:endParaRPr lang="ru-RU" sz="2000" dirty="0" smtClean="0"/>
          </a:p>
          <a:p>
            <a:r>
              <a:rPr lang="ru-RU" sz="2000" dirty="0" smtClean="0"/>
              <a:t>Более того, должностное лицо могут дисквалифицировать до трех лет, а деятельность компании приостановить до 90 суток. </a:t>
            </a:r>
          </a:p>
          <a:p>
            <a:endParaRPr lang="ru-RU" sz="2000" dirty="0" smtClean="0"/>
          </a:p>
          <a:p>
            <a:r>
              <a:rPr lang="ru-RU" sz="2000" dirty="0" smtClean="0"/>
              <a:t>Если считаете, что инспектор ГИТ признал повторным не аналогичное нарушение охраны труда, оспорьте решение в суде. Шанс избежать наказания есть.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00174"/>
            <a:ext cx="8215370" cy="4625989"/>
          </a:xfrm>
          <a:noFill/>
        </p:spPr>
        <p:txBody>
          <a:bodyPr vert="horz" anchor="t">
            <a:normAutofit/>
          </a:bodyPr>
          <a:lstStyle/>
          <a:p>
            <a:pPr indent="-255905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  <a:p>
            <a:pPr indent="-255905"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  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B417F-1037-4842-BE13-87F673E973D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720840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На какие нарушения чаще всего ссылаются работники: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- работник не присутствовал на рабочем месте во время проведения </a:t>
            </a:r>
            <a:r>
              <a:rPr lang="ru-RU" sz="2000" dirty="0" err="1" smtClean="0"/>
              <a:t>спецоценки</a:t>
            </a:r>
            <a:r>
              <a:rPr lang="ru-RU" sz="2000" dirty="0" smtClean="0"/>
              <a:t> (ст. 5 Закона № 426-ФЗ);</a:t>
            </a:r>
          </a:p>
          <a:p>
            <a:r>
              <a:rPr lang="ru-RU" sz="2000" dirty="0" smtClean="0"/>
              <a:t>- работодатель не ознакомил работников с результатами </a:t>
            </a:r>
            <a:r>
              <a:rPr lang="ru-RU" sz="2000" dirty="0" err="1" smtClean="0"/>
              <a:t>спецоценки</a:t>
            </a:r>
            <a:r>
              <a:rPr lang="ru-RU" sz="2000" dirty="0" smtClean="0"/>
              <a:t> на рабочем месте (ст. 4 Закона № 426-ФЗ);</a:t>
            </a:r>
          </a:p>
          <a:p>
            <a:r>
              <a:rPr lang="ru-RU" sz="2000" dirty="0" smtClean="0"/>
              <a:t>- комиссия не определила все вредные факторы, которые влияют на сотрудников (ст. 10 Закона № 426-ФЗ);</a:t>
            </a:r>
          </a:p>
          <a:p>
            <a:r>
              <a:rPr lang="ru-RU" sz="2000" dirty="0" smtClean="0"/>
              <a:t>- работодатель не учел предложения работников при идентификации потенциально вредных или опасных производственных факторов (ст. 5 Закона № 426-ФЗ).</a:t>
            </a:r>
          </a:p>
          <a:p>
            <a:r>
              <a:rPr lang="ru-RU" sz="2000" dirty="0" smtClean="0"/>
              <a:t>- представителей работников не допустили к процедуре </a:t>
            </a:r>
            <a:r>
              <a:rPr lang="ru-RU" sz="2000" dirty="0" err="1" smtClean="0"/>
              <a:t>спецоценки</a:t>
            </a:r>
            <a:r>
              <a:rPr lang="ru-RU" sz="2000" dirty="0" smtClean="0"/>
              <a:t> или не включили в комиссию (ч. 2 ст. 9 Закона № 426-ФЗ);</a:t>
            </a:r>
          </a:p>
          <a:p>
            <a:r>
              <a:rPr lang="ru-RU" sz="2000" dirty="0" smtClean="0"/>
              <a:t>- эксперты нарушили методику проведения </a:t>
            </a:r>
            <a:r>
              <a:rPr lang="ru-RU" sz="2000" dirty="0" err="1" smtClean="0"/>
              <a:t>спецоценки</a:t>
            </a:r>
            <a:r>
              <a:rPr lang="ru-RU" sz="2000" dirty="0" smtClean="0"/>
              <a:t> (ч. 2 ст. 6 Закона № 426-ФЗ).</a:t>
            </a:r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00174"/>
            <a:ext cx="8215370" cy="4625989"/>
          </a:xfrm>
          <a:noFill/>
        </p:spPr>
        <p:txBody>
          <a:bodyPr vert="horz" anchor="t">
            <a:normAutofit/>
          </a:bodyPr>
          <a:lstStyle/>
          <a:p>
            <a:pPr indent="-255905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  <a:p>
            <a:pPr indent="-255905"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  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B417F-1037-4842-BE13-87F673E973D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720840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Пример: комиссия не определила все вредные факторы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На рабочих местах машинистов котельной провели </a:t>
            </a:r>
            <a:r>
              <a:rPr lang="ru-RU" sz="2000" dirty="0" err="1" smtClean="0"/>
              <a:t>спецоценку</a:t>
            </a:r>
            <a:r>
              <a:rPr lang="ru-RU" sz="2000" dirty="0" smtClean="0"/>
              <a:t>, по результатам которой снизили подкласс условий труда до 3.2.</a:t>
            </a:r>
          </a:p>
          <a:p>
            <a:r>
              <a:rPr lang="ru-RU" sz="2000" dirty="0" smtClean="0"/>
              <a:t>Работодатель отменил выдачу лечебно-профилактического питания и сокращенную продолжительность рабочего времени.</a:t>
            </a:r>
          </a:p>
          <a:p>
            <a:endParaRPr lang="ru-RU" sz="2000" dirty="0" smtClean="0"/>
          </a:p>
          <a:p>
            <a:r>
              <a:rPr lang="ru-RU" sz="2000" dirty="0" smtClean="0"/>
              <a:t>Сотрудники обратились в суд.</a:t>
            </a:r>
          </a:p>
          <a:p>
            <a:endParaRPr lang="ru-RU" sz="2000" dirty="0" smtClean="0"/>
          </a:p>
          <a:p>
            <a:r>
              <a:rPr lang="ru-RU" sz="2000" dirty="0" smtClean="0"/>
              <a:t>Суд отменил результаты </a:t>
            </a:r>
            <a:r>
              <a:rPr lang="ru-RU" sz="2000" dirty="0" err="1" smtClean="0"/>
              <a:t>спецоценки</a:t>
            </a:r>
            <a:r>
              <a:rPr lang="ru-RU" sz="2000" dirty="0" smtClean="0"/>
              <a:t>, признал незаконной отмену положенных компенсаций и обязал работодателя предоставить компенсации с момента их отмены.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00174"/>
            <a:ext cx="8215370" cy="4625989"/>
          </a:xfrm>
          <a:noFill/>
        </p:spPr>
        <p:txBody>
          <a:bodyPr vert="horz" anchor="t">
            <a:normAutofit/>
          </a:bodyPr>
          <a:lstStyle/>
          <a:p>
            <a:pPr indent="-255905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  <a:p>
            <a:pPr indent="-255905"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  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B417F-1037-4842-BE13-87F673E973D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720840"/>
            <a:ext cx="87129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Что делать работодателю, если суд отменил результаты </a:t>
            </a:r>
            <a:r>
              <a:rPr lang="ru-RU" sz="2000" b="1" dirty="0" err="1" smtClean="0"/>
              <a:t>спецоценки</a:t>
            </a:r>
            <a:endParaRPr lang="ru-RU" sz="2000" b="1" dirty="0" smtClean="0"/>
          </a:p>
          <a:p>
            <a:endParaRPr lang="ru-RU" sz="2000" dirty="0" smtClean="0"/>
          </a:p>
          <a:p>
            <a:r>
              <a:rPr lang="ru-RU" sz="2000" dirty="0" smtClean="0"/>
              <a:t>Если суд отменил результаты </a:t>
            </a:r>
            <a:r>
              <a:rPr lang="ru-RU" sz="2000" dirty="0" err="1" smtClean="0"/>
              <a:t>спецоценки</a:t>
            </a:r>
            <a:r>
              <a:rPr lang="ru-RU" sz="2000" dirty="0" smtClean="0"/>
              <a:t>, проведите на рабочем месте внеплановую </a:t>
            </a:r>
            <a:r>
              <a:rPr lang="ru-RU" sz="2000" dirty="0" err="1" smtClean="0"/>
              <a:t>спецоценку</a:t>
            </a:r>
            <a:r>
              <a:rPr lang="ru-RU" sz="2000" dirty="0" smtClean="0"/>
              <a:t> в течение 6 месяцев с момента отмены (п. 2 ч. 1 ст. 17 Закона № 426-ФЗ).</a:t>
            </a:r>
          </a:p>
          <a:p>
            <a:endParaRPr lang="ru-RU" sz="2000" dirty="0" smtClean="0"/>
          </a:p>
          <a:p>
            <a:r>
              <a:rPr lang="ru-RU" sz="2000" dirty="0" smtClean="0"/>
              <a:t>Возобновите выплаты компенсаций, если они были отменены.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00174"/>
            <a:ext cx="8215370" cy="4625989"/>
          </a:xfrm>
          <a:noFill/>
        </p:spPr>
        <p:txBody>
          <a:bodyPr vert="horz" anchor="t">
            <a:normAutofit/>
          </a:bodyPr>
          <a:lstStyle/>
          <a:p>
            <a:pPr indent="-255905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  <a:p>
            <a:pPr indent="-255905"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  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B417F-1037-4842-BE13-87F673E973DA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836712"/>
            <a:ext cx="871296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Сложные ситуации по льготам и компенсациям: </a:t>
            </a:r>
          </a:p>
          <a:p>
            <a:endParaRPr lang="ru-RU" dirty="0" smtClean="0"/>
          </a:p>
          <a:p>
            <a:pPr marL="457200" indent="-457200">
              <a:buAutoNum type="arabicPeriod"/>
            </a:pPr>
            <a:r>
              <a:rPr lang="ru-RU" b="1" dirty="0" smtClean="0"/>
              <a:t>Должность есть в Списках на льготную пенсию, но по результатам </a:t>
            </a:r>
            <a:r>
              <a:rPr lang="ru-RU" b="1" dirty="0" err="1" smtClean="0"/>
              <a:t>спецоценки</a:t>
            </a:r>
            <a:r>
              <a:rPr lang="ru-RU" b="1" dirty="0" smtClean="0"/>
              <a:t> вредные условия труда не установлены</a:t>
            </a:r>
          </a:p>
          <a:p>
            <a:pPr marL="457200" indent="-457200"/>
            <a:endParaRPr lang="ru-RU" b="1" dirty="0" smtClean="0"/>
          </a:p>
          <a:p>
            <a:pPr marL="457200" indent="-457200"/>
            <a:r>
              <a:rPr lang="ru-RU" dirty="0" smtClean="0"/>
              <a:t>	Компенсации и льготы устанавливают по результатам </a:t>
            </a:r>
            <a:r>
              <a:rPr lang="ru-RU" dirty="0" err="1" smtClean="0"/>
              <a:t>спецоценки</a:t>
            </a:r>
            <a:r>
              <a:rPr lang="ru-RU" dirty="0" smtClean="0"/>
              <a:t>.</a:t>
            </a:r>
          </a:p>
          <a:p>
            <a:pPr marL="457200" indent="-457200"/>
            <a:r>
              <a:rPr lang="ru-RU" dirty="0" smtClean="0"/>
              <a:t>	Если </a:t>
            </a:r>
            <a:r>
              <a:rPr lang="ru-RU" dirty="0" err="1" smtClean="0"/>
              <a:t>спецоценку</a:t>
            </a:r>
            <a:r>
              <a:rPr lang="ru-RU" dirty="0" smtClean="0"/>
              <a:t> провели – устанавливайте льготы и компенсации согласно классу условий труда по ТК РФ.</a:t>
            </a:r>
          </a:p>
          <a:p>
            <a:pPr marL="457200" indent="-457200"/>
            <a:r>
              <a:rPr lang="ru-RU" dirty="0" smtClean="0"/>
              <a:t>	После проведения </a:t>
            </a:r>
            <a:r>
              <a:rPr lang="ru-RU" dirty="0" err="1" smtClean="0"/>
              <a:t>спецоценки</a:t>
            </a:r>
            <a:r>
              <a:rPr lang="ru-RU" dirty="0" smtClean="0"/>
              <a:t> предоставить сотруднику досрочную пенсию и иные компенсации за вредность можно только тогда, когда </a:t>
            </a:r>
            <a:r>
              <a:rPr lang="ru-RU" dirty="0" err="1" smtClean="0"/>
              <a:t>спецоценка</a:t>
            </a:r>
            <a:r>
              <a:rPr lang="ru-RU" dirty="0" smtClean="0"/>
              <a:t> подтвердила, что условия труда являются вредными или опасными.</a:t>
            </a:r>
          </a:p>
          <a:p>
            <a:pPr marL="457200" indent="-457200"/>
            <a:r>
              <a:rPr lang="ru-RU" dirty="0" smtClean="0"/>
              <a:t>	</a:t>
            </a:r>
            <a:r>
              <a:rPr lang="ru-RU" b="1" dirty="0" smtClean="0"/>
              <a:t>Важно: </a:t>
            </a:r>
            <a:r>
              <a:rPr lang="ru-RU" dirty="0" smtClean="0"/>
              <a:t>если работник </a:t>
            </a:r>
            <a:r>
              <a:rPr lang="ru-RU" b="1" dirty="0" smtClean="0"/>
              <a:t>до 1 января 2013 года </a:t>
            </a:r>
            <a:r>
              <a:rPr lang="ru-RU" dirty="0" smtClean="0"/>
              <a:t>заработал стаж для досрочной пенсии, то пенсию назначат вне зависимости от условий труда на его рабочем месте. </a:t>
            </a:r>
          </a:p>
          <a:p>
            <a:pPr marL="457200" indent="-457200"/>
            <a:r>
              <a:rPr lang="ru-RU" dirty="0" smtClean="0"/>
              <a:t>	После </a:t>
            </a:r>
            <a:r>
              <a:rPr lang="ru-RU" b="1" dirty="0" smtClean="0"/>
              <a:t>1 января 2013 года </a:t>
            </a:r>
            <a:r>
              <a:rPr lang="ru-RU" dirty="0" smtClean="0"/>
              <a:t>периоды работы включают в стаж для досрочного назначения страховой пенсии только в том случае, когда работодатель уплачивает необходимые страховые взносы за вредные и опасные условия труда.</a:t>
            </a:r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00174"/>
            <a:ext cx="8215370" cy="4625989"/>
          </a:xfrm>
          <a:noFill/>
        </p:spPr>
        <p:txBody>
          <a:bodyPr vert="horz" anchor="t">
            <a:normAutofit/>
          </a:bodyPr>
          <a:lstStyle/>
          <a:p>
            <a:pPr indent="-255905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  <a:p>
            <a:pPr indent="-255905"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  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B417F-1037-4842-BE13-87F673E973DA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836712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Сложные ситуации по льготам и компенсациям: 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2. Уровень вредных и опасных факторов не изменился, но по результатам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спецоценки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класс условий труда снизили</a:t>
            </a: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ru-RU" sz="2000" dirty="0" smtClean="0">
                <a:latin typeface="Arial" pitchFamily="34" charset="0"/>
                <a:cs typeface="Arial" pitchFamily="34" charset="0"/>
              </a:rPr>
              <a:t>	Снизить размеры компенсационных мер по результатам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спецоценки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можно тогда, когда реально улучшились условия труда (работодатель снизил воздействие вредных факторов).	</a:t>
            </a:r>
          </a:p>
          <a:p>
            <a:pPr marL="457200" indent="-457200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457200" indent="-457200"/>
            <a:r>
              <a:rPr lang="ru-RU" sz="2000" dirty="0" smtClean="0">
                <a:latin typeface="Arial" pitchFamily="34" charset="0"/>
                <a:cs typeface="Arial" pitchFamily="34" charset="0"/>
              </a:rPr>
              <a:t>	Чтобы отменить компенсации и льготы, проведите мероприятия  по улучшению условий труда на рабочих местах, эффективность которых подтвердит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спецоценка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457200" indent="-457200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00174"/>
            <a:ext cx="8215370" cy="4625989"/>
          </a:xfrm>
          <a:noFill/>
        </p:spPr>
        <p:txBody>
          <a:bodyPr vert="horz" anchor="t">
            <a:normAutofit/>
          </a:bodyPr>
          <a:lstStyle/>
          <a:p>
            <a:pPr indent="-255905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  <a:p>
            <a:pPr indent="-255905"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  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B417F-1037-4842-BE13-87F673E973DA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836712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Сложные ситуации по льготам и компенсациям: 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3. Работникам установили разные компенсации на одинаковых рабочих местах </a:t>
            </a: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ru-RU" sz="2000" dirty="0" smtClean="0">
                <a:latin typeface="Arial" pitchFamily="34" charset="0"/>
                <a:cs typeface="Arial" pitchFamily="34" charset="0"/>
              </a:rPr>
              <a:t>	С целью исключения дискриминации </a:t>
            </a:r>
            <a:r>
              <a:rPr lang="ru-RU" sz="2000" dirty="0" smtClean="0"/>
              <a:t>назначайте одинаковые  гарантии и компенсации для сотрудников на одинаковых рабочих местах, которые работают в аналогичных условиях.</a:t>
            </a:r>
          </a:p>
          <a:p>
            <a:pPr marL="457200" indent="-457200"/>
            <a:r>
              <a:rPr lang="ru-RU" sz="2000" dirty="0" smtClean="0"/>
              <a:t>	</a:t>
            </a:r>
          </a:p>
          <a:p>
            <a:pPr marL="457200" indent="-457200"/>
            <a:r>
              <a:rPr lang="ru-RU" sz="2000" dirty="0" smtClean="0"/>
              <a:t>	Если в организации организовали такие же новые рабочие места, на которых провели </a:t>
            </a:r>
            <a:r>
              <a:rPr lang="ru-RU" sz="2000" dirty="0" err="1" smtClean="0"/>
              <a:t>спецоценку</a:t>
            </a:r>
            <a:r>
              <a:rPr lang="ru-RU" sz="2000" dirty="0" smtClean="0"/>
              <a:t>, назначьте им равные компенсации.</a:t>
            </a:r>
          </a:p>
          <a:p>
            <a:pPr marL="457200" indent="-457200"/>
            <a:r>
              <a:rPr lang="ru-RU" sz="2000" dirty="0" smtClean="0"/>
              <a:t>	</a:t>
            </a:r>
          </a:p>
          <a:p>
            <a:pPr marL="457200" indent="-457200"/>
            <a:r>
              <a:rPr lang="ru-RU" sz="2000" dirty="0" smtClean="0"/>
              <a:t>	Чтобы изменить компенсационные меры, проведите мероприятия по улучшению условий труда и подтвердите их эффективность </a:t>
            </a:r>
            <a:r>
              <a:rPr lang="ru-RU" sz="2000" dirty="0" err="1" smtClean="0"/>
              <a:t>спецоценкой</a:t>
            </a:r>
            <a:r>
              <a:rPr lang="ru-RU" sz="2000" dirty="0" smtClean="0"/>
              <a:t>.</a:t>
            </a:r>
          </a:p>
          <a:p>
            <a:pPr marL="457200" indent="-457200"/>
            <a:endParaRPr lang="ru-RU" sz="2000" dirty="0" smtClean="0"/>
          </a:p>
          <a:p>
            <a:pPr marL="457200" indent="-457200"/>
            <a:endParaRPr lang="ru-RU" sz="20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00174"/>
            <a:ext cx="8215370" cy="4625989"/>
          </a:xfrm>
          <a:noFill/>
        </p:spPr>
        <p:txBody>
          <a:bodyPr vert="horz" anchor="t">
            <a:normAutofit/>
          </a:bodyPr>
          <a:lstStyle/>
          <a:p>
            <a:pPr indent="-255905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  <a:p>
            <a:pPr indent="-255905"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  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B417F-1037-4842-BE13-87F673E973DA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836712"/>
            <a:ext cx="871296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Сложные ситуации по льготам и компенсациям: 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4. Вредный класс условий труда у работника остался прежним, как и по результатам аттестации рабочих мест но компенсации не положены по результатам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спецоценки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Пример: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провели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спецоценку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работникам установили </a:t>
            </a:r>
            <a:r>
              <a:rPr lang="ru-RU" sz="2000" dirty="0" smtClean="0"/>
              <a:t>класс 3.1. Дополнительный отпуск и сокращенная рабочая неделя не положены, но по результатам аттестации рабочих мест такие компенсации были.</a:t>
            </a:r>
          </a:p>
          <a:p>
            <a:pPr marL="457200" indent="-457200"/>
            <a:r>
              <a:rPr lang="ru-RU" sz="2000" dirty="0" smtClean="0"/>
              <a:t>	</a:t>
            </a:r>
          </a:p>
          <a:p>
            <a:pPr marL="457200" indent="-457200"/>
            <a:r>
              <a:rPr lang="ru-RU" sz="2000" b="1" dirty="0" smtClean="0"/>
              <a:t>	Важно: отменять компенсационные меры этому работнику нельзя. Предоставляйте компенсации по старым нормам. </a:t>
            </a:r>
          </a:p>
          <a:p>
            <a:pPr marL="457200" indent="-457200"/>
            <a:r>
              <a:rPr lang="ru-RU" sz="2000" b="1" dirty="0"/>
              <a:t> </a:t>
            </a:r>
            <a:r>
              <a:rPr lang="ru-RU" sz="2000" b="1" dirty="0" smtClean="0"/>
              <a:t>      В данном случае перечисленные компенсации не предоставляются в случае принятия на это рабочее место нового работника. </a:t>
            </a:r>
          </a:p>
          <a:p>
            <a:pPr marL="457200" indent="-457200"/>
            <a:endParaRPr lang="ru-RU" sz="2000" b="1" dirty="0" smtClean="0"/>
          </a:p>
          <a:p>
            <a:pPr marL="457200" indent="-457200"/>
            <a:endParaRPr lang="ru-RU" sz="2000" dirty="0" smtClean="0"/>
          </a:p>
          <a:p>
            <a:pPr marL="457200" indent="-457200"/>
            <a:endParaRPr lang="ru-RU" sz="2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348880"/>
            <a:ext cx="8676456" cy="424847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СПАСИБО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 ВНИМАНИЕ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7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0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91636F-10B9-491F-9DA6-30AC8DD865A4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соответствии с Федеральным законом от 28 декабря 2013 г.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№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426-ФЗ «О специальной оценке условий труда» специальная оценка условий труда проводится у всех работодателей.</a:t>
            </a:r>
          </a:p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В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соответствии с Трудовым кодексом Российской Федерации работодатель – физическое либо юридическое лицо (организация), вступившее в трудовые отношения с работником.</a:t>
            </a:r>
          </a:p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В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случае, если у индивидуального предпринимателя отсутствуют наемные по трудовому договору работники, то специальная оценка у него не проводится.</a:t>
            </a:r>
          </a:p>
          <a:p>
            <a:pPr marL="109728" indent="0" algn="just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В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случае, если индивидуальный предприниматель привлекает специалистов (бухгалтеров, юристов и т.п.) на условиях аутсорсинга (по гражданско-правовому договору), данные специалисты работают на дому (или дистанционно) и у них отсутствуют постоянные рабочие места, то специальная оценка условий труда у таких индивидуальных предпринимателей не проводится.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B417F-1037-4842-BE13-87F673E973DA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551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B417F-1037-4842-BE13-87F673E973D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59276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отношении рабочих мест, на которых вредные и (или) опасные производственные факторы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 результатам специальной оценки условий труда не выявлены,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работодателем в Государственную инспекцию труда субъекта Российской Федерации (по месту его нахождения) подается декларация. Срок действия поданной декларации -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лет при условии отсутствия на декларируемом рабочем месте несчастного случая на производстве, профессионального заболевания или нарушений, выявленных Государственной инспекцией труда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Камчатском крае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 algn="just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Декларация может быть подана дистанционно на сайте Роструда в сети «Интернет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//www.rostrud.ru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620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Специальная оценка условий труда на рабочем месте проводится не реже чем один раз в пять лет, если иное не установлено настоящим Федеральным законом. Указанный срок исчисляется со дня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утверждения </a:t>
            </a:r>
            <a:r>
              <a:rPr lang="ru-RU" sz="24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отчета о проведении специальной оценки условий труда</a:t>
            </a:r>
            <a:endParaRPr lang="ru-RU" sz="24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109728" indent="0" algn="just"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 algn="just">
              <a:buClr>
                <a:srgbClr val="A04DA3"/>
              </a:buClr>
              <a:buNone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вновь образованных в 2018 году работодателем рабочих мест срок проведения специальной оценки условий труда составляет 12 месяцев. Таким образом, если рабочее место образовано, к примеру, в декабре 2018 года, то срок завершения специальной оценки условий труда – декабрь 2019 года.</a:t>
            </a:r>
          </a:p>
          <a:p>
            <a:pPr marL="109728" indent="0" algn="just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B417F-1037-4842-BE13-87F673E973D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19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B417F-1037-4842-BE13-87F673E973D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592763"/>
          </a:xfrm>
        </p:spPr>
        <p:txBody>
          <a:bodyPr/>
          <a:lstStyle/>
          <a:p>
            <a:pPr marL="109728" indent="0" algn="ctr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Нарушение порядка проведения специальной оценки условий труда</a:t>
            </a: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За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 что накажут.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09728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Инспектор ГИТ назначит наказание по ч. 2 ст. 5.27.1 КоАП РФ в виде предупреждения или оштрафует, если работодатель не проведет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спецоценку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или нарушит порядок ее проведения.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9685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00174"/>
            <a:ext cx="8215370" cy="4625989"/>
          </a:xfrm>
          <a:noFill/>
        </p:spPr>
        <p:txBody>
          <a:bodyPr vert="horz" anchor="t">
            <a:normAutofit/>
          </a:bodyPr>
          <a:lstStyle/>
          <a:p>
            <a:pPr indent="-255905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  <a:p>
            <a:pPr indent="-255905"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  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B417F-1037-4842-BE13-87F673E973D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844824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Как накажут.</a:t>
            </a:r>
            <a:r>
              <a:rPr lang="ru-RU" sz="2400" dirty="0" smtClean="0"/>
              <a:t> </a:t>
            </a:r>
          </a:p>
          <a:p>
            <a:endParaRPr lang="ru-RU" sz="2400" dirty="0" smtClean="0"/>
          </a:p>
          <a:p>
            <a:r>
              <a:rPr lang="ru-RU" sz="2400" dirty="0" smtClean="0"/>
              <a:t>Должностное лицо — на 5000–10 000 рублей или организацию — на 60 000–80 000 рублей. </a:t>
            </a:r>
          </a:p>
          <a:p>
            <a:endParaRPr lang="ru-RU" sz="2400" dirty="0" smtClean="0"/>
          </a:p>
          <a:p>
            <a:r>
              <a:rPr lang="ru-RU" sz="2400" dirty="0" smtClean="0"/>
              <a:t>Если работодатель не проведет специальную оценку условий труда в срок, нарушение рассмотрят как длящееся. </a:t>
            </a:r>
          </a:p>
          <a:p>
            <a:r>
              <a:rPr lang="ru-RU" sz="2400" dirty="0" smtClean="0"/>
              <a:t>Срок давности будут исчислять со дня, когда обнаружат нарушение.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B417F-1037-4842-BE13-87F673E973D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969" y="1844824"/>
            <a:ext cx="9028031" cy="3364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00174"/>
            <a:ext cx="8215370" cy="4625989"/>
          </a:xfrm>
          <a:noFill/>
        </p:spPr>
        <p:txBody>
          <a:bodyPr vert="horz" anchor="t">
            <a:normAutofit/>
          </a:bodyPr>
          <a:lstStyle/>
          <a:p>
            <a:pPr indent="-255905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  <a:p>
            <a:pPr indent="-255905"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  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B417F-1037-4842-BE13-87F673E973D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582341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Если провели оценку условий труда с неоднократными нарушениями, работодателя могут оштрафовать по максимуму. </a:t>
            </a:r>
          </a:p>
          <a:p>
            <a:endParaRPr lang="ru-RU" sz="2000" dirty="0" smtClean="0"/>
          </a:p>
          <a:p>
            <a:r>
              <a:rPr lang="ru-RU" sz="2000" dirty="0" smtClean="0"/>
              <a:t>Если порядок проведения </a:t>
            </a:r>
            <a:r>
              <a:rPr lang="ru-RU" sz="2000" dirty="0" err="1" smtClean="0"/>
              <a:t>спецоценки</a:t>
            </a:r>
            <a:r>
              <a:rPr lang="ru-RU" sz="2000" dirty="0" smtClean="0"/>
              <a:t> нарушили впервые и это не повлекло негативных последствий, штраф, скорее всего, назначат минимальный.</a:t>
            </a:r>
          </a:p>
          <a:p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501008"/>
            <a:ext cx="8760851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00174"/>
            <a:ext cx="8215370" cy="4625989"/>
          </a:xfrm>
          <a:noFill/>
        </p:spPr>
        <p:txBody>
          <a:bodyPr vert="horz" anchor="t">
            <a:normAutofit/>
          </a:bodyPr>
          <a:lstStyle/>
          <a:p>
            <a:pPr indent="-255905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  <a:p>
            <a:pPr indent="-255905"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  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B417F-1037-4842-BE13-87F673E973D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551837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Повторное нарушение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За что накажут.</a:t>
            </a:r>
            <a:r>
              <a:rPr lang="ru-RU" sz="2000" dirty="0" smtClean="0"/>
              <a:t> </a:t>
            </a:r>
          </a:p>
          <a:p>
            <a:endParaRPr lang="ru-RU" sz="2000" dirty="0" smtClean="0"/>
          </a:p>
          <a:p>
            <a:r>
              <a:rPr lang="ru-RU" sz="2000" dirty="0" smtClean="0"/>
              <a:t>Если компания повторно совершит аналогичное нарушение в охране труда, инспектор ГИТ оштрафует организацию по ч. 5 ст. 5.27.1 </a:t>
            </a:r>
            <a:r>
              <a:rPr lang="ru-RU" sz="2000" dirty="0" err="1" smtClean="0"/>
              <a:t>КоАП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12039</TotalTime>
  <Words>545</Words>
  <Application>Microsoft Office PowerPoint</Application>
  <PresentationFormat>Экран (4:3)</PresentationFormat>
  <Paragraphs>141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Georgia</vt:lpstr>
      <vt:lpstr>Times New Roman</vt:lpstr>
      <vt:lpstr>Trebuchet MS</vt:lpstr>
      <vt:lpstr>Wingdings 2</vt:lpstr>
      <vt:lpstr>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СПАСИБО ЗА ВНИМАНИЕ!   </vt:lpstr>
    </vt:vector>
  </TitlesOfParts>
  <Company>ФГУ "ВНИИ ОиЭТ"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ВНИИ ОХРАНЫ И ЭКОНОМИКИ ТРУДА</dc:title>
  <dc:creator>Андрей</dc:creator>
  <cp:lastModifiedBy>Луговой Владислав Владимирович</cp:lastModifiedBy>
  <cp:revision>1953</cp:revision>
  <cp:lastPrinted>2019-01-22T00:05:17Z</cp:lastPrinted>
  <dcterms:created xsi:type="dcterms:W3CDTF">2012-04-26T17:44:31Z</dcterms:created>
  <dcterms:modified xsi:type="dcterms:W3CDTF">2019-01-22T00:07:56Z</dcterms:modified>
</cp:coreProperties>
</file>