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70" r:id="rId6"/>
  </p:sldMasterIdLst>
  <p:notesMasterIdLst>
    <p:notesMasterId r:id="rId15"/>
  </p:notesMasterIdLst>
  <p:handoutMasterIdLst>
    <p:handoutMasterId r:id="rId16"/>
  </p:handoutMasterIdLst>
  <p:sldIdLst>
    <p:sldId id="1016" r:id="rId7"/>
    <p:sldId id="797" r:id="rId8"/>
    <p:sldId id="923" r:id="rId9"/>
    <p:sldId id="851" r:id="rId10"/>
    <p:sldId id="1086" r:id="rId11"/>
    <p:sldId id="1095" r:id="rId12"/>
    <p:sldId id="1108" r:id="rId13"/>
    <p:sldId id="762" r:id="rId14"/>
  </p:sldIdLst>
  <p:sldSz cx="7561263" cy="10693400"/>
  <p:notesSz cx="6797675" cy="9926638"/>
  <p:defaultTextStyle>
    <a:defPPr>
      <a:defRPr lang="ru-RU"/>
    </a:defPPr>
    <a:lvl1pPr marL="0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874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748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622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496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370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244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119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2993" algn="l" defTabSz="130574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4F647F7-7CA4-406A-8AE9-7DAB4EA0E3B6}">
          <p14:sldIdLst>
            <p14:sldId id="1016"/>
            <p14:sldId id="797"/>
            <p14:sldId id="923"/>
            <p14:sldId id="851"/>
            <p14:sldId id="1086"/>
            <p14:sldId id="1095"/>
            <p14:sldId id="1108"/>
            <p14:sldId id="7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orient="horz" pos="3800">
          <p15:clr>
            <a:srgbClr val="A4A3A4"/>
          </p15:clr>
        </p15:guide>
        <p15:guide id="3" orient="horz" pos="4134">
          <p15:clr>
            <a:srgbClr val="A4A3A4"/>
          </p15:clr>
        </p15:guide>
        <p15:guide id="4" orient="horz" pos="3145">
          <p15:clr>
            <a:srgbClr val="A4A3A4"/>
          </p15:clr>
        </p15:guide>
        <p15:guide id="5" orient="horz" pos="888">
          <p15:clr>
            <a:srgbClr val="A4A3A4"/>
          </p15:clr>
        </p15:guide>
        <p15:guide id="6" pos="2785">
          <p15:clr>
            <a:srgbClr val="A4A3A4"/>
          </p15:clr>
        </p15:guide>
        <p15:guide id="7" pos="2327">
          <p15:clr>
            <a:srgbClr val="A4A3A4"/>
          </p15:clr>
        </p15:guide>
        <p15:guide id="8" pos="5465">
          <p15:clr>
            <a:srgbClr val="A4A3A4"/>
          </p15:clr>
        </p15:guide>
        <p15:guide id="9" pos="3020">
          <p15:clr>
            <a:srgbClr val="A4A3A4"/>
          </p15:clr>
        </p15:guide>
        <p15:guide id="10" pos="1544">
          <p15:clr>
            <a:srgbClr val="A4A3A4"/>
          </p15:clr>
        </p15:guide>
        <p15:guide id="11" pos="1453">
          <p15:clr>
            <a:srgbClr val="A4A3A4"/>
          </p15:clr>
        </p15:guide>
        <p15:guide id="12" pos="293">
          <p15:clr>
            <a:srgbClr val="A4A3A4"/>
          </p15:clr>
        </p15:guide>
        <p15:guide id="13" orient="horz" pos="4215">
          <p15:clr>
            <a:srgbClr val="A4A3A4"/>
          </p15:clr>
        </p15:guide>
        <p15:guide id="14" orient="horz" pos="2562">
          <p15:clr>
            <a:srgbClr val="A4A3A4"/>
          </p15:clr>
        </p15:guide>
        <p15:guide id="15" orient="horz" pos="3873">
          <p15:clr>
            <a:srgbClr val="A4A3A4"/>
          </p15:clr>
        </p15:guide>
        <p15:guide id="16" orient="horz" pos="2277">
          <p15:clr>
            <a:srgbClr val="A4A3A4"/>
          </p15:clr>
        </p15:guide>
        <p15:guide id="17" pos="2821">
          <p15:clr>
            <a:srgbClr val="A4A3A4"/>
          </p15:clr>
        </p15:guide>
        <p15:guide id="18" pos="2936">
          <p15:clr>
            <a:srgbClr val="A4A3A4"/>
          </p15:clr>
        </p15:guide>
        <p15:guide id="19" orient="horz" pos="798">
          <p15:clr>
            <a:srgbClr val="A4A3A4"/>
          </p15:clr>
        </p15:guide>
        <p15:guide id="20" orient="horz" pos="2407">
          <p15:clr>
            <a:srgbClr val="A4A3A4"/>
          </p15:clr>
        </p15:guide>
        <p15:guide id="21" orient="horz" pos="3005">
          <p15:clr>
            <a:srgbClr val="A4A3A4"/>
          </p15:clr>
        </p15:guide>
        <p15:guide id="22" pos="290">
          <p15:clr>
            <a:srgbClr val="A4A3A4"/>
          </p15:clr>
        </p15:guide>
        <p15:guide id="23" orient="horz" pos="3136">
          <p15:clr>
            <a:srgbClr val="A4A3A4"/>
          </p15:clr>
        </p15:guide>
        <p15:guide id="24" orient="horz">
          <p15:clr>
            <a:srgbClr val="A4A3A4"/>
          </p15:clr>
        </p15:guide>
        <p15:guide id="25" orient="horz" pos="2386">
          <p15:clr>
            <a:srgbClr val="A4A3A4"/>
          </p15:clr>
        </p15:guide>
        <p15:guide id="26">
          <p15:clr>
            <a:srgbClr val="A4A3A4"/>
          </p15:clr>
        </p15:guide>
        <p15:guide id="27" orient="horz" pos="3054">
          <p15:clr>
            <a:srgbClr val="A4A3A4"/>
          </p15:clr>
        </p15:guide>
        <p15:guide id="28" orient="horz" pos="2276">
          <p15:clr>
            <a:srgbClr val="A4A3A4"/>
          </p15:clr>
        </p15:guide>
        <p15:guide id="29" orient="horz" pos="4579">
          <p15:clr>
            <a:srgbClr val="A4A3A4"/>
          </p15:clr>
        </p15:guide>
        <p15:guide id="30" orient="horz" pos="359">
          <p15:clr>
            <a:srgbClr val="A4A3A4"/>
          </p15:clr>
        </p15:guide>
        <p15:guide id="31" orient="horz" pos="2814">
          <p15:clr>
            <a:srgbClr val="A4A3A4"/>
          </p15:clr>
        </p15:guide>
        <p15:guide id="32" orient="horz" pos="4904">
          <p15:clr>
            <a:srgbClr val="A4A3A4"/>
          </p15:clr>
        </p15:guide>
        <p15:guide id="33" orient="horz" pos="1141">
          <p15:clr>
            <a:srgbClr val="A4A3A4"/>
          </p15:clr>
        </p15:guide>
        <p15:guide id="34" orient="horz" pos="2510">
          <p15:clr>
            <a:srgbClr val="A4A3A4"/>
          </p15:clr>
        </p15:guide>
        <p15:guide id="35" orient="horz" pos="3995">
          <p15:clr>
            <a:srgbClr val="A4A3A4"/>
          </p15:clr>
        </p15:guide>
        <p15:guide id="36" orient="horz" pos="3987">
          <p15:clr>
            <a:srgbClr val="A4A3A4"/>
          </p15:clr>
        </p15:guide>
        <p15:guide id="37" orient="horz" pos="3555">
          <p15:clr>
            <a:srgbClr val="A4A3A4"/>
          </p15:clr>
        </p15:guide>
        <p15:guide id="38" orient="horz" pos="2076">
          <p15:clr>
            <a:srgbClr val="A4A3A4"/>
          </p15:clr>
        </p15:guide>
        <p15:guide id="39" orient="horz" pos="3865">
          <p15:clr>
            <a:srgbClr val="A4A3A4"/>
          </p15:clr>
        </p15:guide>
        <p15:guide id="40" orient="horz" pos="1603">
          <p15:clr>
            <a:srgbClr val="A4A3A4"/>
          </p15:clr>
        </p15:guide>
        <p15:guide id="41" orient="horz" pos="4890">
          <p15:clr>
            <a:srgbClr val="A4A3A4"/>
          </p15:clr>
        </p15:guide>
        <p15:guide id="42" orient="horz" pos="2774">
          <p15:clr>
            <a:srgbClr val="A4A3A4"/>
          </p15:clr>
        </p15:guide>
        <p15:guide id="43" orient="horz" pos="1839">
          <p15:clr>
            <a:srgbClr val="A4A3A4"/>
          </p15:clr>
        </p15:guide>
        <p15:guide id="44" orient="horz" pos="4762">
          <p15:clr>
            <a:srgbClr val="A4A3A4"/>
          </p15:clr>
        </p15:guide>
        <p15:guide id="45" orient="horz" pos="3548">
          <p15:clr>
            <a:srgbClr val="A4A3A4"/>
          </p15:clr>
        </p15:guide>
        <p15:guide id="46" pos="2384">
          <p15:clr>
            <a:srgbClr val="A4A3A4"/>
          </p15:clr>
        </p15:guide>
        <p15:guide id="47" pos="614">
          <p15:clr>
            <a:srgbClr val="A4A3A4"/>
          </p15:clr>
        </p15:guide>
        <p15:guide id="48" pos="4412">
          <p15:clr>
            <a:srgbClr val="A4A3A4"/>
          </p15:clr>
        </p15:guide>
        <p15:guide id="49" pos="3362">
          <p15:clr>
            <a:srgbClr val="A4A3A4"/>
          </p15:clr>
        </p15:guide>
        <p15:guide id="50" pos="1277">
          <p15:clr>
            <a:srgbClr val="A4A3A4"/>
          </p15:clr>
        </p15:guide>
        <p15:guide id="51" pos="1202">
          <p15:clr>
            <a:srgbClr val="A4A3A4"/>
          </p15:clr>
        </p15:guide>
        <p15:guide id="52" pos="241">
          <p15:clr>
            <a:srgbClr val="A4A3A4"/>
          </p15:clr>
        </p15:guide>
        <p15:guide id="53" pos="863">
          <p15:clr>
            <a:srgbClr val="A4A3A4"/>
          </p15:clr>
        </p15:guide>
        <p15:guide id="54" pos="2588">
          <p15:clr>
            <a:srgbClr val="A4A3A4"/>
          </p15:clr>
        </p15:guide>
        <p15:guide id="55" pos="240">
          <p15:clr>
            <a:srgbClr val="A4A3A4"/>
          </p15:clr>
        </p15:guide>
        <p15:guide id="56" pos="3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F3C21"/>
    <a:srgbClr val="008000"/>
    <a:srgbClr val="0293D4"/>
    <a:srgbClr val="00B0F0"/>
    <a:srgbClr val="006600"/>
    <a:srgbClr val="F5821F"/>
    <a:srgbClr val="003366"/>
    <a:srgbClr val="00569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86" autoAdjust="0"/>
  </p:normalViewPr>
  <p:slideViewPr>
    <p:cSldViewPr snapToGrid="0" showGuides="1">
      <p:cViewPr varScale="1">
        <p:scale>
          <a:sx n="73" d="100"/>
          <a:sy n="73" d="100"/>
        </p:scale>
        <p:origin x="3012" y="72"/>
      </p:cViewPr>
      <p:guideLst>
        <p:guide orient="horz" pos="2882"/>
        <p:guide orient="horz" pos="3800"/>
        <p:guide orient="horz" pos="4134"/>
        <p:guide orient="horz" pos="3145"/>
        <p:guide orient="horz" pos="888"/>
        <p:guide pos="2785"/>
        <p:guide pos="2327"/>
        <p:guide pos="5465"/>
        <p:guide pos="3020"/>
        <p:guide pos="1544"/>
        <p:guide pos="1453"/>
        <p:guide pos="293"/>
        <p:guide orient="horz" pos="4215"/>
        <p:guide orient="horz" pos="2562"/>
        <p:guide orient="horz" pos="3873"/>
        <p:guide orient="horz" pos="2277"/>
        <p:guide pos="2821"/>
        <p:guide pos="2936"/>
        <p:guide orient="horz" pos="798"/>
        <p:guide orient="horz" pos="2407"/>
        <p:guide orient="horz" pos="3005"/>
        <p:guide pos="290"/>
        <p:guide orient="horz" pos="3136"/>
        <p:guide orient="horz"/>
        <p:guide orient="horz" pos="2386"/>
        <p:guide/>
        <p:guide orient="horz" pos="3054"/>
        <p:guide orient="horz" pos="2276"/>
        <p:guide orient="horz" pos="4579"/>
        <p:guide orient="horz" pos="359"/>
        <p:guide orient="horz" pos="2814"/>
        <p:guide orient="horz" pos="4904"/>
        <p:guide orient="horz" pos="1141"/>
        <p:guide orient="horz" pos="2510"/>
        <p:guide orient="horz" pos="3995"/>
        <p:guide orient="horz" pos="3987"/>
        <p:guide orient="horz" pos="3555"/>
        <p:guide orient="horz" pos="2076"/>
        <p:guide orient="horz" pos="3865"/>
        <p:guide orient="horz" pos="1603"/>
        <p:guide orient="horz" pos="4890"/>
        <p:guide orient="horz" pos="2774"/>
        <p:guide orient="horz" pos="1839"/>
        <p:guide orient="horz" pos="4762"/>
        <p:guide orient="horz" pos="3548"/>
        <p:guide pos="2384"/>
        <p:guide pos="614"/>
        <p:guide pos="4412"/>
        <p:guide pos="3362"/>
        <p:guide pos="1277"/>
        <p:guide pos="1202"/>
        <p:guide pos="241"/>
        <p:guide pos="863"/>
        <p:guide pos="2588"/>
        <p:guide pos="240"/>
        <p:guide pos="330"/>
      </p:guideLst>
    </p:cSldViewPr>
  </p:slideViewPr>
  <p:outlineViewPr>
    <p:cViewPr>
      <p:scale>
        <a:sx n="33" d="100"/>
        <a:sy n="33" d="100"/>
      </p:scale>
      <p:origin x="0" y="-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70" y="90"/>
      </p:cViewPr>
      <p:guideLst>
        <p:guide orient="horz" pos="3144"/>
        <p:guide pos="2141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5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09EF125-63DF-49C8-A497-D897F2B00E67}" type="datetimeFigureOut">
              <a:rPr lang="ru-RU" smtClean="0"/>
              <a:pPr/>
              <a:t>18.08.2023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B245204-451B-481E-BAB2-2F54080A03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19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6"/>
            <a:ext cx="2945659" cy="49633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6"/>
            <a:ext cx="2945659" cy="49633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13C643A-261B-4A49-A61B-BB06BF1CC1A5}" type="datetimeFigureOut">
              <a:rPr lang="ru-RU" smtClean="0"/>
              <a:pPr/>
              <a:t>18.08.2023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2950"/>
            <a:ext cx="2632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586"/>
            <a:ext cx="2945659" cy="4963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28586"/>
            <a:ext cx="2945659" cy="4963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63E2F80-6F17-4758-B98B-9A1109D140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76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874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748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622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496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370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244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119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2993" algn="l" defTabSz="13057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E2F80-6F17-4758-B98B-9A1109D1407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1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4300603" y="1546450"/>
            <a:ext cx="309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1305748" rtl="0" eaLnBrk="1" latinLnBrk="0" hangingPunct="1"/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Внимание!</a:t>
            </a:r>
            <a:r>
              <a:rPr lang="en-US" sz="2000" b="1" kern="1200" dirty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Положительный опыт в области ПП*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"/>
          <a:stretch/>
        </p:blipFill>
        <p:spPr bwMode="auto">
          <a:xfrm>
            <a:off x="3544859" y="1592574"/>
            <a:ext cx="632846" cy="561805"/>
          </a:xfrm>
          <a:prstGeom prst="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640617" y="10068897"/>
            <a:ext cx="358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200" b="1" i="1" kern="0" dirty="0" smtClean="0">
                <a:solidFill>
                  <a:srgbClr val="FF0000"/>
                </a:solidFill>
              </a:rPr>
              <a:t>* предупреждения падений с высоты и на поверхности одного уровня</a:t>
            </a:r>
            <a:endParaRPr lang="ru-RU" sz="12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7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313129" y="1521398"/>
            <a:ext cx="309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1305748" rtl="0" eaLnBrk="1" latinLnBrk="0" hangingPunct="1"/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Внимание!</a:t>
            </a:r>
            <a:r>
              <a:rPr lang="en-US" sz="2000" b="1" kern="1200" dirty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Положительный опыт в области БДД*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"/>
          <a:stretch/>
        </p:blipFill>
        <p:spPr bwMode="auto">
          <a:xfrm>
            <a:off x="3567742" y="1608906"/>
            <a:ext cx="632653" cy="532870"/>
          </a:xfrm>
          <a:prstGeom prst="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981496" y="10317001"/>
            <a:ext cx="37782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ru-RU" sz="1200" b="1" i="1" kern="0" dirty="0">
                <a:solidFill>
                  <a:srgbClr val="FF0000"/>
                </a:solidFill>
              </a:rPr>
              <a:t>* безопасность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43985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648712" y="428753"/>
            <a:ext cx="2549115" cy="1381633"/>
            <a:chOff x="1523976" y="472440"/>
            <a:chExt cx="1760243" cy="976948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1523976" y="472440"/>
              <a:ext cx="1760243" cy="9769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4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34489" y="578505"/>
              <a:ext cx="1318274" cy="69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" descr="C:\Users\vermv\Desktop\3f8b3559-64a9-4600-b885-c4e46d760739bkimage-39F7D8B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2" t="9341" r="20021" b="20843"/>
          <a:stretch/>
        </p:blipFill>
        <p:spPr bwMode="auto">
          <a:xfrm>
            <a:off x="1165742" y="2348627"/>
            <a:ext cx="5558317" cy="51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524163" y="8050483"/>
            <a:ext cx="7037100" cy="123256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iosCond" panose="020B7200000000000000" pitchFamily="34" charset="0"/>
              </a:rPr>
              <a:t>ПОЛОЖИТЕЛЬНЫЙ ОПЫТ В ОБЛАСТИ </a:t>
            </a:r>
            <a:endParaRPr lang="ru-RU" sz="2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HeliosCond" panose="020B7200000000000000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iosCond" panose="020B7200000000000000" pitchFamily="34" charset="0"/>
              </a:rPr>
              <a:t>ПРОИЗВОДСТВЕННОЙ 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iosCond" panose="020B7200000000000000" pitchFamily="34" charset="0"/>
              </a:rPr>
              <a:t>БЕЗОПАСНОСТИ </a:t>
            </a:r>
            <a:b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iosCond" panose="020B7200000000000000" pitchFamily="34" charset="0"/>
              </a:rPr>
            </a:b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iosCond" panose="020B7200000000000000" pitchFamily="34" charset="0"/>
              </a:rPr>
              <a:t>НА ОБЪЕКТАХ ООО «ГАЗПРОМ ТРАНСГАЗ ТОМСК»</a:t>
            </a:r>
          </a:p>
        </p:txBody>
      </p:sp>
    </p:spTree>
    <p:extLst>
      <p:ext uri="{BB962C8B-B14F-4D97-AF65-F5344CB8AC3E}">
        <p14:creationId xmlns:p14="http://schemas.microsoft.com/office/powerpoint/2010/main" val="253266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77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43843" y="1521398"/>
            <a:ext cx="309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1305748" rtl="0" eaLnBrk="1" latinLnBrk="0" hangingPunct="1"/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Внимание!</a:t>
            </a:r>
            <a:r>
              <a:rPr lang="en-US" sz="2000" b="1" kern="1200" dirty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Положительный опыт в области ПП*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"/>
          <a:stretch/>
        </p:blipFill>
        <p:spPr bwMode="auto">
          <a:xfrm>
            <a:off x="288099" y="1567522"/>
            <a:ext cx="632846" cy="561805"/>
          </a:xfrm>
          <a:prstGeom prst="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371331" y="10068897"/>
            <a:ext cx="3582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200" b="1" i="1" kern="0" dirty="0" smtClean="0">
                <a:solidFill>
                  <a:srgbClr val="FF0000"/>
                </a:solidFill>
              </a:rPr>
              <a:t>* предупреждения падений с высоты и на поверхности одного уровня</a:t>
            </a:r>
            <a:endParaRPr lang="ru-RU" sz="12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43843" y="1533924"/>
            <a:ext cx="309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1305748" rtl="0" eaLnBrk="1" latinLnBrk="0" hangingPunct="1"/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Внимание!</a:t>
            </a:r>
            <a:r>
              <a:rPr lang="en-US" sz="2000" b="1" kern="1200" dirty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000" b="1" kern="1200" dirty="0" smtClean="0">
                <a:solidFill>
                  <a:srgbClr val="DF3C21"/>
                </a:solidFill>
                <a:latin typeface="Arial Narrow" panose="020B0606020202030204" pitchFamily="34" charset="0"/>
                <a:ea typeface="+mn-ea"/>
                <a:cs typeface="+mn-cs"/>
              </a:rPr>
              <a:t>Положительный опыт в области БДД*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"/>
          <a:stretch/>
        </p:blipFill>
        <p:spPr bwMode="auto">
          <a:xfrm>
            <a:off x="298456" y="1621432"/>
            <a:ext cx="632653" cy="532870"/>
          </a:xfrm>
          <a:prstGeom prst="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511787" y="10317001"/>
            <a:ext cx="37782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ru-RU" sz="1200" b="1" i="1" kern="0" dirty="0">
                <a:solidFill>
                  <a:srgbClr val="FF0000"/>
                </a:solidFill>
              </a:rPr>
              <a:t>* безопасность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9127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7039927" y="10090302"/>
            <a:ext cx="521338" cy="612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3057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1687587"/>
            <a:ext cx="3321994" cy="369332"/>
          </a:xfrm>
          <a:prstGeom prst="rect">
            <a:avLst/>
          </a:prstGeom>
          <a:solidFill>
            <a:srgbClr val="0293D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defTabSz="914400"/>
            <a:endParaRPr lang="en-US" sz="1400" b="1" kern="0" dirty="0" smtClean="0">
              <a:solidFill>
                <a:srgbClr val="FFFFFF"/>
              </a:solidFill>
              <a:latin typeface="HeliosCond" pitchFamily="2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2146280"/>
            <a:ext cx="3321994" cy="8547120"/>
          </a:xfrm>
          <a:prstGeom prst="rect">
            <a:avLst/>
          </a:prstGeom>
          <a:solidFill>
            <a:srgbClr val="0293D4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defTabSz="914400"/>
            <a:endParaRPr lang="en-US" sz="1400" b="1" kern="0" dirty="0" smtClean="0">
              <a:solidFill>
                <a:srgbClr val="FFFFFF"/>
              </a:solidFill>
              <a:latin typeface="HeliosCond" pitchFamily="2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 userDrawn="1"/>
        </p:nvSpPr>
        <p:spPr bwMode="auto">
          <a:xfrm>
            <a:off x="0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Заголовок 4"/>
          <p:cNvSpPr txBox="1">
            <a:spLocks/>
          </p:cNvSpPr>
          <p:nvPr userDrawn="1"/>
        </p:nvSpPr>
        <p:spPr>
          <a:xfrm>
            <a:off x="0" y="0"/>
            <a:ext cx="3321994" cy="1245122"/>
          </a:xfrm>
          <a:prstGeom prst="rect">
            <a:avLst/>
          </a:prstGeom>
          <a:solidFill>
            <a:srgbClr val="0293D4"/>
          </a:solidFill>
        </p:spPr>
        <p:txBody>
          <a:bodyPr anchor="t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eliosCond" panose="020B7200000000000000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5pPr>
            <a:lvl6pPr marL="652874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6pPr>
            <a:lvl7pPr marL="1305748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7pPr>
            <a:lvl8pPr marL="1958622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8pPr>
            <a:lvl9pPr marL="2611496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defTabSz="914400"/>
            <a:endParaRPr lang="ru-RU" sz="1800" b="1" kern="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3391730" y="0"/>
            <a:ext cx="4169533" cy="124512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defTabSz="914400"/>
            <a:endParaRPr lang="en-US" sz="1400" b="1" kern="0" dirty="0" smtClean="0">
              <a:solidFill>
                <a:srgbClr val="FFFFFF"/>
              </a:solidFill>
              <a:latin typeface="HeliosCond" pitchFamily="2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3621326" y="254845"/>
            <a:ext cx="3827777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ru-RU" sz="1400" b="1" kern="0" spc="50" baseline="0" dirty="0">
                <a:solidFill>
                  <a:srgbClr val="FFFFFF"/>
                </a:solidFill>
                <a:latin typeface="HeliosCond" pitchFamily="2" charset="0"/>
              </a:rPr>
              <a:t>ПОЛОЖИТЕЛЬНЫЙ </a:t>
            </a:r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</a:rPr>
              <a:t>ОПЫТ</a:t>
            </a:r>
            <a:endParaRPr lang="en-US" sz="1400" b="1" kern="0" spc="50" baseline="0" dirty="0" smtClean="0">
              <a:solidFill>
                <a:srgbClr val="FFFFFF"/>
              </a:solidFill>
              <a:latin typeface="HeliosCond" pitchFamily="2" charset="0"/>
            </a:endParaRPr>
          </a:p>
          <a:p>
            <a:pPr lvl="0" defTabSz="914400"/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</a:rPr>
              <a:t>В ОБЛАСТИ</a:t>
            </a:r>
            <a:r>
              <a:rPr lang="en-US" sz="1400" b="1" kern="0" spc="50" baseline="0" dirty="0" smtClean="0">
                <a:solidFill>
                  <a:srgbClr val="FFFFFF"/>
                </a:solidFill>
                <a:latin typeface="HeliosCond" pitchFamily="2" charset="0"/>
              </a:rPr>
              <a:t> </a:t>
            </a:r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</a:rPr>
              <a:t>ПРОИЗВОДСТВЕННОЙ </a:t>
            </a:r>
            <a:r>
              <a:rPr lang="ru-RU" sz="1400" b="1" kern="0" spc="50" baseline="0" dirty="0">
                <a:solidFill>
                  <a:srgbClr val="FFFFFF"/>
                </a:solidFill>
                <a:latin typeface="HeliosCond" pitchFamily="2" charset="0"/>
              </a:rPr>
              <a:t>БЕЗОПАСНОСТИ </a:t>
            </a:r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</a:rPr>
              <a:t>НА </a:t>
            </a:r>
            <a:r>
              <a:rPr lang="ru-RU" sz="1400" b="1" kern="0" spc="50" baseline="0" dirty="0">
                <a:solidFill>
                  <a:srgbClr val="FFFFFF"/>
                </a:solidFill>
                <a:latin typeface="HeliosCond" pitchFamily="2" charset="0"/>
              </a:rPr>
              <a:t>ОБЪЕКТАХ </a:t>
            </a:r>
            <a:endParaRPr lang="ru-RU" sz="1400" b="1" kern="0" spc="50" baseline="0" dirty="0" smtClean="0">
              <a:solidFill>
                <a:srgbClr val="FFFFFF"/>
              </a:solidFill>
              <a:latin typeface="HeliosCond" pitchFamily="2" charset="0"/>
            </a:endParaRPr>
          </a:p>
          <a:p>
            <a:pPr lvl="0" defTabSz="914400"/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</a:rPr>
              <a:t>ООО </a:t>
            </a:r>
            <a:r>
              <a:rPr lang="ru-RU" sz="1400" b="1" kern="0" spc="50" baseline="0" dirty="0">
                <a:solidFill>
                  <a:srgbClr val="FFFFFF"/>
                </a:solidFill>
                <a:latin typeface="HeliosCond" pitchFamily="2" charset="0"/>
              </a:rPr>
              <a:t>«ГАЗПРОМ ТРАНСГАЗ ТОМСК»</a:t>
            </a:r>
            <a:endParaRPr lang="ru-RU" sz="1500" b="1" kern="0" spc="50" baseline="0" dirty="0">
              <a:solidFill>
                <a:srgbClr val="FFFFFF"/>
              </a:solidFill>
              <a:latin typeface="HeliosCond" pitchFamily="2" charset="0"/>
            </a:endParaRPr>
          </a:p>
        </p:txBody>
      </p:sp>
      <p:pic>
        <p:nvPicPr>
          <p:cNvPr id="21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4199" y="354780"/>
            <a:ext cx="1191451" cy="6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61" r:id="rId2"/>
    <p:sldLayoutId id="2147483701" r:id="rId3"/>
    <p:sldLayoutId id="214748370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2874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5748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8622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1496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655" indent="-489655" algn="l" rtl="0" eaLnBrk="1" fontAlgn="base" hangingPunct="1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0921" indent="-408047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185" indent="-326437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059" indent="-3264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37933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90807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43682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96556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49430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874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748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622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496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370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244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19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993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2964" y="10092067"/>
            <a:ext cx="521338" cy="606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3057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4239269" y="2146280"/>
            <a:ext cx="3321994" cy="8547120"/>
          </a:xfrm>
          <a:prstGeom prst="rect">
            <a:avLst/>
          </a:prstGeom>
          <a:solidFill>
            <a:srgbClr val="0293D4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defTabSz="914400"/>
            <a:endParaRPr lang="en-US" sz="1400" b="1" kern="0" dirty="0" smtClean="0">
              <a:solidFill>
                <a:srgbClr val="FFFFFF"/>
              </a:solidFill>
              <a:latin typeface="HeliosCond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01598" y="9144000"/>
            <a:ext cx="6773333" cy="1444978"/>
          </a:xfrm>
          <a:prstGeom prst="rect">
            <a:avLst/>
          </a:prstGeom>
        </p:spPr>
        <p:txBody>
          <a:bodyPr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eliosCond" panose="020B7200000000000000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5pPr>
            <a:lvl6pPr marL="652874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6pPr>
            <a:lvl7pPr marL="1305748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7pPr>
            <a:lvl8pPr marL="1958622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8pPr>
            <a:lvl9pPr marL="2611496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914400">
              <a:lnSpc>
                <a:spcPct val="90000"/>
              </a:lnSpc>
            </a:pPr>
            <a:endParaRPr lang="ru-RU" sz="1700" b="1" kern="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4239269" y="1687587"/>
            <a:ext cx="3321994" cy="369332"/>
          </a:xfrm>
          <a:prstGeom prst="rect">
            <a:avLst/>
          </a:prstGeom>
          <a:solidFill>
            <a:srgbClr val="0293D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defTabSz="914400"/>
            <a:endParaRPr lang="en-US" sz="1400" b="1" kern="0" dirty="0" smtClean="0">
              <a:solidFill>
                <a:srgbClr val="FFFFFF"/>
              </a:solidFill>
              <a:latin typeface="HeliosCond" pitchFamily="2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 userDrawn="1"/>
        </p:nvSpPr>
        <p:spPr>
          <a:xfrm>
            <a:off x="4239269" y="0"/>
            <a:ext cx="3321994" cy="1245122"/>
          </a:xfrm>
          <a:prstGeom prst="rect">
            <a:avLst/>
          </a:prstGeom>
          <a:solidFill>
            <a:srgbClr val="0293D4"/>
          </a:solidFill>
        </p:spPr>
        <p:txBody>
          <a:bodyPr anchor="t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HeliosCond" panose="020B7200000000000000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5pPr>
            <a:lvl6pPr marL="652874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6pPr>
            <a:lvl7pPr marL="1305748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7pPr>
            <a:lvl8pPr marL="1958622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8pPr>
            <a:lvl9pPr marL="2611496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defTabSz="914400"/>
            <a:endParaRPr lang="ru-RU" sz="1800" b="1" kern="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-26255" y="0"/>
            <a:ext cx="4169533" cy="124512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defTabSz="914400"/>
            <a:endParaRPr lang="en-US" sz="1400" b="1" kern="0" dirty="0" smtClean="0">
              <a:solidFill>
                <a:srgbClr val="FFFFFF"/>
              </a:solidFill>
              <a:latin typeface="HeliosCond" pitchFamily="2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203341" y="254845"/>
            <a:ext cx="3827777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lvl="0" algn="r" defTabSz="914400" rtl="0" eaLnBrk="1" latinLnBrk="0" hangingPunct="1"/>
            <a:r>
              <a:rPr lang="ru-RU" sz="1400" b="1" kern="0" spc="50" baseline="0" dirty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ПОЛОЖИТЕЛЬНЫЙ </a:t>
            </a:r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ОПЫТ</a:t>
            </a:r>
            <a:endParaRPr lang="en-US" sz="1400" b="1" kern="0" spc="50" baseline="0" dirty="0" smtClean="0">
              <a:solidFill>
                <a:srgbClr val="FFFFFF"/>
              </a:solidFill>
              <a:latin typeface="HeliosCond" pitchFamily="2" charset="0"/>
              <a:ea typeface="+mn-ea"/>
              <a:cs typeface="+mn-cs"/>
            </a:endParaRPr>
          </a:p>
          <a:p>
            <a:pPr marL="0" lvl="0" algn="r" defTabSz="914400" rtl="0" eaLnBrk="1" latinLnBrk="0" hangingPunct="1"/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В ОБЛАСТИ</a:t>
            </a:r>
            <a:r>
              <a:rPr lang="en-US" sz="1400" b="1" kern="0" spc="50" baseline="0" dirty="0" smtClean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 </a:t>
            </a:r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ПРОИЗВОДСТВЕННОЙ БЕЗОПАСНОСТИ НА </a:t>
            </a:r>
            <a:r>
              <a:rPr lang="ru-RU" sz="1400" b="1" kern="0" spc="50" baseline="0" dirty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ОБЪЕКТАХ </a:t>
            </a:r>
            <a:endParaRPr lang="ru-RU" sz="1400" b="1" kern="0" spc="50" baseline="0" dirty="0" smtClean="0">
              <a:solidFill>
                <a:srgbClr val="FFFFFF"/>
              </a:solidFill>
              <a:latin typeface="HeliosCond" pitchFamily="2" charset="0"/>
              <a:ea typeface="+mn-ea"/>
              <a:cs typeface="+mn-cs"/>
            </a:endParaRPr>
          </a:p>
          <a:p>
            <a:pPr marL="0" lvl="0" algn="r" defTabSz="914400" rtl="0" eaLnBrk="1" latinLnBrk="0" hangingPunct="1"/>
            <a:r>
              <a:rPr lang="ru-RU" sz="1400" b="1" kern="0" spc="50" baseline="0" dirty="0" smtClean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ООО </a:t>
            </a:r>
            <a:r>
              <a:rPr lang="ru-RU" sz="1400" b="1" kern="0" spc="50" baseline="0" dirty="0">
                <a:solidFill>
                  <a:srgbClr val="FFFFFF"/>
                </a:solidFill>
                <a:latin typeface="HeliosCond" pitchFamily="2" charset="0"/>
                <a:ea typeface="+mn-ea"/>
                <a:cs typeface="+mn-cs"/>
              </a:rPr>
              <a:t>«ГАЗПРОМ ТРАНСГАЗ ТОМСК</a:t>
            </a:r>
            <a:r>
              <a:rPr lang="ru-RU" sz="1400" b="1" kern="0" dirty="0">
                <a:solidFill>
                  <a:srgbClr val="FFFFFF"/>
                </a:solidFill>
                <a:latin typeface="HeliosCond" pitchFamily="2" charset="0"/>
              </a:rPr>
              <a:t>»</a:t>
            </a:r>
            <a:endParaRPr lang="ru-RU" sz="1500" b="1" kern="0" dirty="0">
              <a:solidFill>
                <a:srgbClr val="FFFFFF"/>
              </a:solidFill>
              <a:latin typeface="HeliosCond" pitchFamily="2" charset="0"/>
            </a:endParaRPr>
          </a:p>
        </p:txBody>
      </p:sp>
      <p:pic>
        <p:nvPicPr>
          <p:cNvPr id="21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3625" y="354780"/>
            <a:ext cx="1191451" cy="6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3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1" r:id="rId2"/>
    <p:sldLayoutId id="214748370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2874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5748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8622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1496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655" indent="-489655" algn="l" rtl="0" eaLnBrk="1" fontAlgn="base" hangingPunct="1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0921" indent="-408047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185" indent="-326437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059" indent="-3264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37933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90807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43682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96556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49430" indent="-326437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874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748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622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496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370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244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19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993" algn="l" defTabSz="13057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" y="0"/>
            <a:ext cx="7561262" cy="1069339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38924" y="9917812"/>
            <a:ext cx="3064302" cy="2355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b="1" kern="0" dirty="0" smtClean="0">
                <a:latin typeface="HeliosCond" panose="020B7200000000000000" pitchFamily="34" charset="0"/>
              </a:rPr>
              <a:t>ТОМСК </a:t>
            </a:r>
            <a:r>
              <a:rPr lang="ru-RU" sz="1600" b="1" kern="0" dirty="0" smtClean="0">
                <a:latin typeface="HeliosCond" panose="020B7200000000000000" pitchFamily="34" charset="0"/>
              </a:rPr>
              <a:t>– 2023</a:t>
            </a:r>
            <a:endParaRPr lang="ru-RU" sz="1600" b="1" kern="0" dirty="0">
              <a:latin typeface="HeliosCond" panose="020B7200000000000000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38924" y="6753464"/>
            <a:ext cx="5861748" cy="17923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600" b="1" kern="0" dirty="0">
                <a:latin typeface="HeliosCond" panose="020B7200000000000000" pitchFamily="34" charset="0"/>
              </a:rPr>
              <a:t>ПОЛОЖИТЕЛЬНЫЙ ОПЫТ </a:t>
            </a:r>
          </a:p>
          <a:p>
            <a:pPr>
              <a:lnSpc>
                <a:spcPct val="120000"/>
              </a:lnSpc>
            </a:pPr>
            <a:r>
              <a:rPr lang="ru-RU" sz="2600" b="1" kern="0" dirty="0">
                <a:latin typeface="HeliosCond" panose="020B7200000000000000" pitchFamily="34" charset="0"/>
              </a:rPr>
              <a:t>В ОБЛАСТИ </a:t>
            </a:r>
            <a:r>
              <a:rPr lang="ru-RU" sz="2600" b="1" kern="0" dirty="0" smtClean="0">
                <a:latin typeface="HeliosCond" panose="020B7200000000000000" pitchFamily="34" charset="0"/>
              </a:rPr>
              <a:t>ПРОИЗВОДСТВЕННОЙ </a:t>
            </a:r>
            <a:r>
              <a:rPr lang="ru-RU" sz="2600" b="1" kern="0" dirty="0">
                <a:latin typeface="HeliosCond" panose="020B7200000000000000" pitchFamily="34" charset="0"/>
              </a:rPr>
              <a:t>БЕЗОПАСНОСТИ НА ОБЪЕКТАХ </a:t>
            </a:r>
          </a:p>
          <a:p>
            <a:pPr>
              <a:lnSpc>
                <a:spcPct val="120000"/>
              </a:lnSpc>
            </a:pPr>
            <a:r>
              <a:rPr lang="ru-RU" sz="2600" b="1" kern="0" dirty="0">
                <a:latin typeface="HeliosCond" panose="020B7200000000000000" pitchFamily="34" charset="0"/>
              </a:rPr>
              <a:t>ООО «ГАЗПРОМ ТРАНСГАЗ ТОМСК»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38925" y="726223"/>
            <a:ext cx="6057748" cy="506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10064" y="9437200"/>
            <a:ext cx="1484894" cy="7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 descr="C:\Users\vermv\Desktop\Без имени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/>
          <a:stretch/>
        </p:blipFill>
        <p:spPr bwMode="auto">
          <a:xfrm>
            <a:off x="1058621" y="782352"/>
            <a:ext cx="5457031" cy="48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3840480" y="2621984"/>
            <a:ext cx="2723295" cy="26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391737" y="2833445"/>
            <a:ext cx="3546389" cy="2070841"/>
          </a:xfrm>
          <a:prstGeom prst="rect">
            <a:avLst/>
          </a:prstGeom>
          <a:noFill/>
        </p:spPr>
        <p:txBody>
          <a:bodyPr wrap="square" lIns="130574" tIns="65287" rIns="130574" bIns="65287" rtlCol="0">
            <a:spAutoFit/>
          </a:bodyPr>
          <a:lstStyle>
            <a:defPPr>
              <a:defRPr lang="ru-RU"/>
            </a:defPPr>
            <a:lvl1pPr marL="0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874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5748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8622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1496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4370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7244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119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2993" algn="l" defTabSz="1305748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 smtClean="0">
                <a:solidFill>
                  <a:srgbClr val="FF6600"/>
                </a:solidFill>
                <a:latin typeface="HeliosCond" panose="020B7200000000000000" pitchFamily="34" charset="0"/>
              </a:rPr>
              <a:t>ОХРАНА ТРУДА, ПРОМЫШЛЕННАЯ</a:t>
            </a:r>
          </a:p>
          <a:p>
            <a:pPr algn="ctr"/>
            <a:r>
              <a:rPr lang="ru-RU" sz="2100" b="1" dirty="0" smtClean="0">
                <a:solidFill>
                  <a:srgbClr val="FF6600"/>
                </a:solidFill>
                <a:latin typeface="HeliosCond" panose="020B7200000000000000" pitchFamily="34" charset="0"/>
              </a:rPr>
              <a:t>И ПОЖАРНАЯ БЕЗОПАСНОСТЬ, БЕЗОПАСНОСТЬ ДОРОЖНОГО ДВИЖЕНИЯ</a:t>
            </a:r>
            <a:endParaRPr lang="ru-RU" sz="2100" b="1" dirty="0">
              <a:solidFill>
                <a:srgbClr val="FF6600"/>
              </a:solidFill>
              <a:latin typeface="HeliosCond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7561263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-7561263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-7561263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-7561263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-7561263" y="0"/>
            <a:ext cx="7561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4" name="Заголовок 4"/>
          <p:cNvSpPr txBox="1">
            <a:spLocks/>
          </p:cNvSpPr>
          <p:nvPr/>
        </p:nvSpPr>
        <p:spPr>
          <a:xfrm>
            <a:off x="115910" y="2205573"/>
            <a:ext cx="3147989" cy="5378568"/>
          </a:xfrm>
          <a:prstGeom prst="rect">
            <a:avLst/>
          </a:prstGeo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2874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5748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8622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1496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ru-RU" sz="1800" b="1" i="1" dirty="0">
                <a:solidFill>
                  <a:schemeClr val="tx1"/>
                </a:solidFill>
                <a:latin typeface="HeliosCond" pitchFamily="2" charset="0"/>
              </a:rPr>
              <a:t>Внедрен положительный опыт Камчатского ЛПУМГ: 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для расслабления глазных мышц, работниками филиала изготовлены «тренажеры» для гимнастики глаз, размещены у рабочих столов рядом с АРМ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687587"/>
            <a:ext cx="32893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-----</a:t>
            </a: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ЛПУМГ</a:t>
            </a:r>
            <a:endParaRPr lang="ru-RU" sz="1800" b="1" kern="0" dirty="0">
              <a:solidFill>
                <a:schemeClr val="bg1"/>
              </a:solidFill>
              <a:latin typeface="HeliosCond" pitchFamily="2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724837" y="2205573"/>
            <a:ext cx="3361764" cy="428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724837" y="6688413"/>
            <a:ext cx="3361764" cy="2253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9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4297363" y="2203215"/>
            <a:ext cx="3144837" cy="7492114"/>
          </a:xfrm>
          <a:prstGeom prst="rect">
            <a:avLst/>
          </a:prstGeo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2874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5748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8622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1496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800" b="1" i="1" dirty="0">
                <a:solidFill>
                  <a:schemeClr val="tx1"/>
                </a:solidFill>
                <a:latin typeface="HeliosCond" pitchFamily="2" charset="0"/>
              </a:rPr>
              <a:t>Внедрен положительный опыт филиалов Общества: 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в филиале, на контролируемых пунктах ЛЧ МГ, возле углекислотных огнетушителей, размещены брезентовые рукавицы для защиты рук работников при необходимости использования ОУ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3758" y="1684329"/>
            <a:ext cx="33020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----- </a:t>
            </a: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ЛПУМГ</a:t>
            </a:r>
            <a:endParaRPr lang="ru-RU" sz="1800" b="1" kern="0" dirty="0">
              <a:solidFill>
                <a:schemeClr val="bg1"/>
              </a:solidFill>
              <a:latin typeface="HeliosCond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96337" y="2203215"/>
            <a:ext cx="2726792" cy="388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6337" y="6250780"/>
            <a:ext cx="2726792" cy="388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84329"/>
            <a:ext cx="33020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----- ЛПУМГ</a:t>
            </a:r>
            <a:endParaRPr lang="ru-RU" sz="1800" b="1" kern="0" dirty="0">
              <a:solidFill>
                <a:schemeClr val="bg1"/>
              </a:solidFill>
              <a:latin typeface="HeliosCond" pitchFamily="2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1599" y="2218757"/>
            <a:ext cx="3144013" cy="8095137"/>
          </a:xfrm>
          <a:prstGeom prst="rect">
            <a:avLst/>
          </a:prstGeo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2874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5748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8622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1496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ru-RU" sz="1800" b="1" i="1" dirty="0">
                <a:solidFill>
                  <a:schemeClr val="tx1"/>
                </a:solidFill>
                <a:latin typeface="HeliosCond" pitchFamily="2" charset="0"/>
              </a:rPr>
              <a:t>Внедрен положительный опыт филиалов Общества: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 внедрена методика «5 шагов к безопасности» с выдачей работникам информационных карточек «карманного» формата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45858" y="2218757"/>
            <a:ext cx="3146612" cy="396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9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4118" y="1690130"/>
            <a:ext cx="344002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-----</a:t>
            </a: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 </a:t>
            </a: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ЛПУМГ</a:t>
            </a:r>
            <a:endParaRPr lang="ru-RU" sz="1800" b="1" kern="0" dirty="0">
              <a:solidFill>
                <a:schemeClr val="bg1"/>
              </a:solidFill>
              <a:latin typeface="HeliosCond" pitchFamily="2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322763" y="2215915"/>
            <a:ext cx="3055937" cy="5946449"/>
          </a:xfrm>
          <a:prstGeom prst="rect">
            <a:avLst/>
          </a:prstGeo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2874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5748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8622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1496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В службе ТС филиала на постоянной основе организованы проведения занятий по совершенствованию навыков работ на высоте, приемов спасения и эвакуации канатным способом на базе </a:t>
            </a:r>
            <a:r>
              <a:rPr lang="ru-RU" sz="1800" b="1" dirty="0" err="1">
                <a:solidFill>
                  <a:schemeClr val="tx1"/>
                </a:solidFill>
                <a:latin typeface="HeliosCond" pitchFamily="2" charset="0"/>
              </a:rPr>
              <a:t>скалодрома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HeliosCond" pitchFamily="2" charset="0"/>
              </a:rPr>
              <a:t>под 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руководством инструкторов промышленного альпинизма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5547" y="2215915"/>
            <a:ext cx="3811420" cy="218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5547" y="4594860"/>
            <a:ext cx="3811420" cy="263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9100" y="1696700"/>
            <a:ext cx="333216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-----</a:t>
            </a: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 </a:t>
            </a: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ЛПУМГ</a:t>
            </a:r>
            <a:endParaRPr lang="ru-RU" sz="1800" b="1" kern="0" dirty="0">
              <a:solidFill>
                <a:schemeClr val="bg1"/>
              </a:solidFill>
              <a:latin typeface="HeliosCond" pitchFamily="2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322763" y="2215914"/>
            <a:ext cx="3140355" cy="7897077"/>
          </a:xfrm>
          <a:prstGeom prst="rect">
            <a:avLst/>
          </a:prstGeo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2874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5748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8622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1496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800" b="1" i="1" dirty="0">
                <a:solidFill>
                  <a:schemeClr val="tx1"/>
                </a:solidFill>
                <a:latin typeface="HeliosCond" pitchFamily="2" charset="0"/>
              </a:rPr>
              <a:t>Внедрен положительный опыт </a:t>
            </a:r>
            <a:r>
              <a:rPr lang="ru-RU" sz="1800" b="1" i="1" dirty="0" smtClean="0">
                <a:solidFill>
                  <a:schemeClr val="tx1"/>
                </a:solidFill>
                <a:latin typeface="HeliosCond" pitchFamily="2" charset="0"/>
              </a:rPr>
              <a:t>----- </a:t>
            </a:r>
            <a:r>
              <a:rPr lang="ru-RU" sz="1800" b="1" i="1" dirty="0">
                <a:solidFill>
                  <a:schemeClr val="tx1"/>
                </a:solidFill>
                <a:latin typeface="HeliosCond" pitchFamily="2" charset="0"/>
              </a:rPr>
              <a:t>ЛПУМГ: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 при выполнении работ на открытых производственных площадках с применением ручного электроинструмента и </a:t>
            </a:r>
            <a:r>
              <a:rPr lang="ru-RU" sz="1800" b="1" dirty="0" err="1">
                <a:solidFill>
                  <a:schemeClr val="tx1"/>
                </a:solidFill>
                <a:latin typeface="HeliosCond" pitchFamily="2" charset="0"/>
              </a:rPr>
              <a:t>однорозеточного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 сетевого удлинителя, применяют защитный бокс для защиты кабельного соединения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0209" y="2215913"/>
            <a:ext cx="2760829" cy="336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760208" y="5765936"/>
            <a:ext cx="2760829" cy="336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4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9100" y="1696700"/>
            <a:ext cx="333216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----- </a:t>
            </a:r>
            <a:r>
              <a:rPr lang="ru-RU" sz="1800" b="1" kern="0" dirty="0" smtClean="0">
                <a:solidFill>
                  <a:schemeClr val="bg1"/>
                </a:solidFill>
                <a:latin typeface="HeliosCond" pitchFamily="2" charset="0"/>
              </a:rPr>
              <a:t>ЛПУМГ</a:t>
            </a:r>
            <a:endParaRPr lang="ru-RU" sz="1800" b="1" kern="0" dirty="0">
              <a:solidFill>
                <a:schemeClr val="bg1"/>
              </a:solidFill>
              <a:latin typeface="HeliosCond" pitchFamily="2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322763" y="2215914"/>
            <a:ext cx="3238500" cy="7897077"/>
          </a:xfrm>
          <a:prstGeom prst="rect">
            <a:avLst/>
          </a:prstGeo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2874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5748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8622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1496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800" b="1" i="1" dirty="0">
                <a:solidFill>
                  <a:schemeClr val="tx1"/>
                </a:solidFill>
                <a:latin typeface="HeliosCond" pitchFamily="2" charset="0"/>
              </a:rPr>
              <a:t>Внедрен положительный опыт филиалов Общества:</a:t>
            </a:r>
            <a:r>
              <a:rPr lang="ru-RU" sz="1800" b="1" dirty="0">
                <a:solidFill>
                  <a:schemeClr val="tx1"/>
                </a:solidFill>
                <a:latin typeface="HeliosCond" pitchFamily="2" charset="0"/>
              </a:rPr>
              <a:t> в автобусах филиала, предназначенных для перевозки пассажиров, установлено и зафиксировано дополнительное напольное покрытие ступеней автобуса, исключающее скольжение обуви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1899" y="2215914"/>
            <a:ext cx="3096725" cy="341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1899" y="5801049"/>
            <a:ext cx="3096725" cy="341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0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3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TT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44b5ba-66b4-4f48-8ca6-47d4dfedab7c">4FF4-1421005565-12042</_dlc_DocId>
    <_dlc_DocIdUrl xmlns="0644b5ba-66b4-4f48-8ca6-47d4dfedab7c">
      <Url>http://tb.adm.ttg/_layouts/15/DocIdRedir.aspx?ID=4FF4-1421005565-12042</Url>
      <Description>4FF4-1421005565-12042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4173565E5A7B4692927026A66FD170" ma:contentTypeVersion="0" ma:contentTypeDescription="Создание документа." ma:contentTypeScope="" ma:versionID="fb0886ce5140d3a7f1dcd783200470df">
  <xsd:schema xmlns:xsd="http://www.w3.org/2001/XMLSchema" xmlns:xs="http://www.w3.org/2001/XMLSchema" xmlns:p="http://schemas.microsoft.com/office/2006/metadata/properties" xmlns:ns2="0644b5ba-66b4-4f48-8ca6-47d4dfedab7c" targetNamespace="http://schemas.microsoft.com/office/2006/metadata/properties" ma:root="true" ma:fieldsID="dddc54a580f8605f6f05d87692ac4211" ns2:_="">
    <xsd:import namespace="0644b5ba-66b4-4f48-8ca6-47d4dfedab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4b5ba-66b4-4f48-8ca6-47d4dfedab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3A5F3-7BD3-4BE0-9EB9-89AA9579E3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F1A3A-57C0-4D46-B27A-115CE686AFC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68BE244-CB0E-4B5C-8768-7D42DFC86CEE}">
  <ds:schemaRefs>
    <ds:schemaRef ds:uri="http://purl.org/dc/dcmitype/"/>
    <ds:schemaRef ds:uri="0644b5ba-66b4-4f48-8ca6-47d4dfedab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E81A859-2C03-4C9B-918C-FBA706DCA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4b5ba-66b4-4f48-8ca6-47d4dfeda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25898</TotalTime>
  <Words>209</Words>
  <Application>Microsoft Office PowerPoint</Application>
  <PresentationFormat>Произвольный</PresentationFormat>
  <Paragraphs>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HeliosCond</vt:lpstr>
      <vt:lpstr>ШАБЛОН</vt:lpstr>
      <vt:lpstr>1_GTT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Газпром трансгаз Томск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Писанкин А.Н.</dc:creator>
  <cp:lastModifiedBy>Мангу Виталий Иванович</cp:lastModifiedBy>
  <cp:revision>2230</cp:revision>
  <cp:lastPrinted>2021-05-14T04:33:18Z</cp:lastPrinted>
  <dcterms:created xsi:type="dcterms:W3CDTF">2018-07-05T04:14:51Z</dcterms:created>
  <dcterms:modified xsi:type="dcterms:W3CDTF">2023-08-18T00:21:42Z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45b52a0f-5e11-4d28-89b7-0a4b3bdd6a6d</vt:lpwstr>
  </property>
  <property fmtid="{D5CDD505-2E9C-101B-9397-08002B2CF9AE}" pid="3" name="ContentTypeId">
    <vt:lpwstr>0x010100A54173565E5A7B4692927026A66FD170</vt:lpwstr>
  </property>
</Properties>
</file>