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6.png" ContentType="image/png"/>
  <Override PartName="/ppt/media/image5.png" ContentType="image/png"/>
  <Override PartName="/ppt/media/image7.png" ContentType="image/png"/>
  <Override PartName="/ppt/media/image8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Props.xml" ContentType="application/vnd.openxmlformats-officedocument.presentationml.presPro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3436600" cy="75565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984AEDC-C23C-4E5E-BD89-DE50BEB623A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006200" y="3309480"/>
            <a:ext cx="1018260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006200" y="4496760"/>
            <a:ext cx="1018260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F4295CE-D30C-451A-9543-53E2898B82F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006200" y="330948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24040" y="330948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1006200" y="449676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24040" y="449676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FA02BE4-8C31-4950-8CF1-D78AD0CFBDDC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1006200" y="3309480"/>
            <a:ext cx="327852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448880" y="3309480"/>
            <a:ext cx="327852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7891920" y="3309480"/>
            <a:ext cx="327852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1006200" y="4496760"/>
            <a:ext cx="327852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448880" y="4496760"/>
            <a:ext cx="327852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7891920" y="4496760"/>
            <a:ext cx="327852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309855E-8197-4476-9F90-F78E84461E8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006200" y="3309480"/>
            <a:ext cx="10182600" cy="227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8D1000-3A87-40E6-BF9D-F923B4B5072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1006200" y="3309480"/>
            <a:ext cx="10182600" cy="227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5426CA2-A3BC-4F2E-9335-D35F90D1E0C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1006200" y="3309480"/>
            <a:ext cx="4969080" cy="227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24040" y="3309480"/>
            <a:ext cx="4969080" cy="227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BF1DA5A-EAB0-4608-A535-99843444C4D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5365261-DD53-4540-A35A-D5074469807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54400" y="123480"/>
            <a:ext cx="12327840" cy="4611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3200" spc="-1" strike="noStrike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07BADE3-CFA3-4E0C-83B3-A2DC6C9199A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1006200" y="330948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24040" y="3309480"/>
            <a:ext cx="4969080" cy="227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1006200" y="449676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857AEA3-CAAE-4F89-99DE-F66694AAECE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1006200" y="3309480"/>
            <a:ext cx="4969080" cy="227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24040" y="330948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24040" y="449676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254194-5D6C-45C6-814B-619706A33E2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ru-RU" sz="1800" spc="-1" strike="noStrike"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1006200" y="330948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24040" y="3309480"/>
            <a:ext cx="496908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1006200" y="4496760"/>
            <a:ext cx="10182600" cy="1083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ru-RU" sz="1800" spc="-1" strike="noStrike"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DDA7D0-49F3-4592-9D2B-366500B8FCB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2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bg object 16"/>
          <p:cNvSpPr/>
          <p:nvPr/>
        </p:nvSpPr>
        <p:spPr>
          <a:xfrm>
            <a:off x="7792200" y="7012080"/>
            <a:ext cx="4940640" cy="1440"/>
          </a:xfrm>
          <a:custGeom>
            <a:avLst/>
            <a:gdLst/>
            <a:ahLst/>
            <a:rect l="l" t="t" r="r" b="b"/>
            <a:pathLst>
              <a:path w="4940934" h="1904">
                <a:moveTo>
                  <a:pt x="0" y="0"/>
                </a:moveTo>
                <a:lnTo>
                  <a:pt x="4940809" y="1524"/>
                </a:lnTo>
              </a:path>
            </a:pathLst>
          </a:custGeom>
          <a:noFill/>
          <a:ln w="12700">
            <a:solidFill>
              <a:srgbClr val="a7a7a7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99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ru-RU" sz="3200" spc="-1" strike="noStrike">
                <a:latin typeface="Calibri"/>
              </a:rPr>
              <a:t>Для правки текста заглавия щёлкните мышью</a:t>
            </a:r>
            <a:endParaRPr b="0" lang="ru-RU" sz="3200" spc="-1" strike="noStrike"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1006200" y="3309480"/>
            <a:ext cx="10182600" cy="2273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200" spc="-1" strike="noStrike">
                <a:latin typeface="Calibri"/>
              </a:rPr>
              <a:t>Для правки структуры щёлкните мышью</a:t>
            </a:r>
            <a:endParaRPr b="0" lang="ru-RU" sz="1200" spc="-1" strike="noStrike"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200" spc="-1" strike="noStrike">
                <a:latin typeface="Calibri"/>
              </a:rPr>
              <a:t>Второй уровень структуры</a:t>
            </a:r>
            <a:endParaRPr b="0" lang="ru-RU" sz="1200" spc="-1" strike="noStrike"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200" spc="-1" strike="noStrike">
                <a:latin typeface="Calibri"/>
              </a:rPr>
              <a:t>Третий уровень структуры</a:t>
            </a:r>
            <a:endParaRPr b="0" lang="ru-RU" sz="1200" spc="-1" strike="noStrike"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200" spc="-1" strike="noStrike">
                <a:latin typeface="Calibri"/>
              </a:rPr>
              <a:t>Четвёртый уровень структуры</a:t>
            </a:r>
            <a:endParaRPr b="0" lang="ru-RU" sz="1200" spc="-1" strike="noStrike"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200" spc="-1" strike="noStrike">
                <a:latin typeface="Calibri"/>
              </a:rPr>
              <a:t>Пятый уровень структуры</a:t>
            </a:r>
            <a:endParaRPr b="0" lang="ru-RU" sz="1200" spc="-1" strike="noStrike"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200" spc="-1" strike="noStrike">
                <a:latin typeface="Calibri"/>
              </a:rPr>
              <a:t>Шестой уровень структуры</a:t>
            </a:r>
            <a:endParaRPr b="0" lang="ru-RU" sz="1200" spc="-1" strike="noStrike"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200" spc="-1" strike="noStrike">
                <a:latin typeface="Calibri"/>
              </a:rPr>
              <a:t>Седьмой уровень структуры</a:t>
            </a:r>
            <a:endParaRPr b="0" lang="ru-RU" sz="1200" spc="-1" strike="noStrike">
              <a:latin typeface="Calibri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1"/>
          </p:nvPr>
        </p:nvSpPr>
        <p:spPr>
          <a:xfrm>
            <a:off x="4568400" y="7027560"/>
            <a:ext cx="4299480" cy="37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ctr">
              <a:buNone/>
              <a:defRPr b="0" lang="ru-RU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ru-RU" sz="1400" spc="-1" strike="noStrike">
                <a:latin typeface="Times New Roman"/>
              </a:rPr>
              <a:t> 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dt" idx="2"/>
          </p:nvPr>
        </p:nvSpPr>
        <p:spPr>
          <a:xfrm>
            <a:off x="671760" y="7027560"/>
            <a:ext cx="3089880" cy="377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>
              <a:lnSpc>
                <a:spcPct val="100000"/>
              </a:lnSpc>
              <a:buNone/>
              <a:defRPr b="0" lang="en-US" sz="1400" spc="-1" strike="noStrike">
                <a:solidFill>
                  <a:srgbClr val="b2b2b2"/>
                </a:solidFill>
                <a:latin typeface="Times New Roman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rgbClr val="b2b2b2"/>
                </a:solidFill>
                <a:latin typeface="Times New Roman"/>
              </a:rPr>
              <a:t> 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 idx="3"/>
          </p:nvPr>
        </p:nvSpPr>
        <p:spPr>
          <a:xfrm>
            <a:off x="13031640" y="7216920"/>
            <a:ext cx="201600" cy="274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marL="38160">
              <a:lnSpc>
                <a:spcPct val="100000"/>
              </a:lnSpc>
              <a:spcBef>
                <a:spcPts val="111"/>
              </a:spcBef>
              <a:buNone/>
              <a:defRPr b="0" lang="ru-RU" sz="1600" spc="-1" strike="noStrike">
                <a:solidFill>
                  <a:srgbClr val="878787"/>
                </a:solidFill>
                <a:latin typeface="Century Gothic"/>
              </a:defRPr>
            </a:lvl1pPr>
          </a:lstStyle>
          <a:p>
            <a:pPr marL="38160">
              <a:lnSpc>
                <a:spcPct val="100000"/>
              </a:lnSpc>
              <a:spcBef>
                <a:spcPts val="111"/>
              </a:spcBef>
              <a:buNone/>
            </a:pPr>
            <a:fld id="{0012876D-D60A-499C-853D-70CC19A539A7}" type="slidenum">
              <a:rPr b="0" lang="ru-RU" sz="1600" spc="-1" strike="noStrike">
                <a:solidFill>
                  <a:srgbClr val="878787"/>
                </a:solidFill>
                <a:latin typeface="Century Gothic"/>
              </a:rPr>
              <a:t>1</a:t>
            </a:fld>
            <a:endParaRPr b="0" lang="ru-RU" sz="16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s://rosstat.gov.ru/respondents" TargetMode="External"/><Relationship Id="rId2" Type="http://schemas.openxmlformats.org/officeDocument/2006/relationships/hyperlink" Target="https://docs.cntd.ru/document/351875818" TargetMode="Externa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1289160"/>
          </a:xfrm>
          <a:prstGeom prst="rect">
            <a:avLst/>
          </a:prstGeom>
          <a:noFill/>
          <a:ln w="0">
            <a:noFill/>
          </a:ln>
        </p:spPr>
        <p:txBody>
          <a:bodyPr lIns="0" rIns="0" tIns="27360" bIns="0" anchor="t">
            <a:noAutofit/>
          </a:bodyPr>
          <a:p>
            <a:pPr marL="225360">
              <a:lnSpc>
                <a:spcPts val="3821"/>
              </a:lnSpc>
              <a:spcBef>
                <a:spcPts val="215"/>
              </a:spcBef>
              <a:buNone/>
            </a:pP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Мобилизация:</a:t>
            </a:r>
            <a:r>
              <a:rPr b="1" lang="ru-RU" sz="3200" spc="-131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алгоритм</a:t>
            </a:r>
            <a:r>
              <a:rPr b="1" lang="ru-RU" sz="3200" spc="-92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действий</a:t>
            </a:r>
            <a:r>
              <a:rPr b="1" lang="ru-RU" sz="3200" spc="-97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руководителя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организации,</a:t>
            </a:r>
            <a:r>
              <a:rPr b="1" lang="ru-RU" sz="3200" spc="-140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находяще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йся</a:t>
            </a:r>
            <a:r>
              <a:rPr b="1" lang="ru-RU" sz="3200" spc="-145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в</a:t>
            </a:r>
            <a:r>
              <a:rPr b="1" lang="ru-RU" sz="3200" spc="-131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системе</a:t>
            </a:r>
            <a:r>
              <a:rPr b="1" lang="ru-RU" sz="3200" spc="-145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бронирования</a:t>
            </a:r>
            <a:endParaRPr b="0" lang="ru-RU" sz="3200" spc="-1" strike="noStrike">
              <a:latin typeface="Calibri"/>
            </a:endParaRPr>
          </a:p>
        </p:txBody>
      </p:sp>
      <p:sp>
        <p:nvSpPr>
          <p:cNvPr id="43" name="object 50"/>
          <p:cNvSpPr/>
          <p:nvPr/>
        </p:nvSpPr>
        <p:spPr>
          <a:xfrm>
            <a:off x="12960720" y="7193880"/>
            <a:ext cx="225000" cy="25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ru-RU" sz="1600" spc="-26" strike="noStrike">
                <a:solidFill>
                  <a:srgbClr val="878787"/>
                </a:solidFill>
                <a:latin typeface="Calibri"/>
              </a:rPr>
              <a:t>10</a:t>
            </a:r>
            <a:endParaRPr b="0" lang="ru-RU" sz="1600" spc="-1" strike="noStrike">
              <a:latin typeface="XO Oriel"/>
            </a:endParaRPr>
          </a:p>
        </p:txBody>
      </p:sp>
      <p:sp>
        <p:nvSpPr>
          <p:cNvPr id="44" name="object 51"/>
          <p:cNvSpPr/>
          <p:nvPr/>
        </p:nvSpPr>
        <p:spPr>
          <a:xfrm>
            <a:off x="1219320" y="1349280"/>
            <a:ext cx="9306720" cy="21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1300" spc="-1" strike="noStrike">
                <a:latin typeface="Arial"/>
              </a:rPr>
              <a:t>Назначить</a:t>
            </a:r>
            <a:r>
              <a:rPr b="1" lang="ru-RU" sz="1300" spc="8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работника</a:t>
            </a:r>
            <a:r>
              <a:rPr b="0" lang="ru-RU" sz="1300" spc="-1" strike="noStrike">
                <a:latin typeface="Arial"/>
              </a:rPr>
              <a:t>,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ответственного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за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ведени</a:t>
            </a:r>
            <a:r>
              <a:rPr b="0" lang="ru-RU" sz="1300" spc="-1" strike="noStrike">
                <a:latin typeface="Arial"/>
              </a:rPr>
              <a:t>е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бронирования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организации</a:t>
            </a:r>
            <a:r>
              <a:rPr b="0" lang="ru-RU" sz="1300" spc="10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(внутренний</a:t>
            </a:r>
            <a:r>
              <a:rPr b="0" lang="ru-RU" sz="1300" spc="10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приказ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организации)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45" name="object 52"/>
          <p:cNvSpPr/>
          <p:nvPr/>
        </p:nvSpPr>
        <p:spPr>
          <a:xfrm>
            <a:off x="1219320" y="1742400"/>
            <a:ext cx="11595240" cy="101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6480" bIns="0" anchor="t">
            <a:spAutoFit/>
          </a:bodyPr>
          <a:p>
            <a:pPr marL="12600">
              <a:lnSpc>
                <a:spcPct val="103000"/>
              </a:lnSpc>
              <a:spcBef>
                <a:spcPts val="51"/>
              </a:spcBef>
              <a:buNone/>
            </a:pPr>
            <a:r>
              <a:rPr b="1" lang="ru-RU" sz="1300" spc="-1" strike="noStrike">
                <a:latin typeface="Arial"/>
              </a:rPr>
              <a:t>Получить</a:t>
            </a:r>
            <a:r>
              <a:rPr b="1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бланки</a:t>
            </a:r>
            <a:r>
              <a:rPr b="1" lang="ru-RU" sz="1300" spc="6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удостоверений-извещений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(форма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4)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военном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комиссариате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муниципального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образования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территориальному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нахождению </a:t>
            </a:r>
            <a:r>
              <a:rPr b="0" lang="ru-RU" sz="1300" spc="-1" strike="noStrike">
                <a:latin typeface="Arial"/>
              </a:rPr>
              <a:t>организации,</a:t>
            </a:r>
            <a:r>
              <a:rPr b="0" lang="ru-RU" sz="1300" spc="10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для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чего</a:t>
            </a:r>
            <a:r>
              <a:rPr b="0" lang="ru-RU" sz="1300" spc="10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назначенный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работник</a:t>
            </a:r>
            <a:r>
              <a:rPr b="0" lang="ru-RU" sz="1300" spc="109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представляет:</a:t>
            </a:r>
            <a:endParaRPr b="0" lang="ru-RU" sz="1300" spc="-1" strike="noStrike">
              <a:latin typeface="XO Oriel"/>
            </a:endParaRPr>
          </a:p>
          <a:p>
            <a:pPr marL="205920" indent="-193680">
              <a:lnSpc>
                <a:spcPts val="1511"/>
              </a:lnSpc>
              <a:buClr>
                <a:srgbClr val="000000"/>
              </a:buClr>
              <a:buFont typeface="StarSymbol"/>
              <a:buAutoNum type="arabicParenR"/>
              <a:tabLst>
                <a:tab algn="l" pos="206280"/>
              </a:tabLst>
            </a:pPr>
            <a:r>
              <a:rPr b="0" lang="ru-RU" sz="1300" spc="-1" strike="noStrike">
                <a:latin typeface="Arial"/>
              </a:rPr>
              <a:t>обращение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имени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руководителя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организации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имя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военного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комиссара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просьбой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выдачи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бланков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(форма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26" strike="noStrike">
                <a:latin typeface="Arial"/>
              </a:rPr>
              <a:t>4);</a:t>
            </a:r>
            <a:endParaRPr b="0" lang="ru-RU" sz="1300" spc="-1" strike="noStrike">
              <a:latin typeface="XO Oriel"/>
            </a:endParaRPr>
          </a:p>
          <a:p>
            <a:pPr marL="205920" indent="-193680">
              <a:lnSpc>
                <a:spcPct val="100000"/>
              </a:lnSpc>
              <a:spcBef>
                <a:spcPts val="26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206280"/>
              </a:tabLst>
            </a:pPr>
            <a:r>
              <a:rPr b="0" lang="ru-RU" sz="1300" spc="-1" strike="noStrike">
                <a:latin typeface="Arial"/>
              </a:rPr>
              <a:t>доверенность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выдачу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материальных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средств,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оформляемую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бухгалтерии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организации;</a:t>
            </a:r>
            <a:endParaRPr b="0" lang="ru-RU" sz="1300" spc="-1" strike="noStrike">
              <a:latin typeface="XO Oriel"/>
            </a:endParaRPr>
          </a:p>
          <a:p>
            <a:pPr marL="205920" indent="-193680">
              <a:lnSpc>
                <a:spcPct val="100000"/>
              </a:lnSpc>
              <a:spcBef>
                <a:spcPts val="45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206280"/>
              </a:tabLst>
            </a:pPr>
            <a:r>
              <a:rPr b="0" lang="ru-RU" sz="1300" spc="-1" strike="noStrike">
                <a:latin typeface="Arial"/>
              </a:rPr>
              <a:t>выписку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из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приказа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назначении</a:t>
            </a:r>
            <a:r>
              <a:rPr b="0" lang="ru-RU" sz="1300" spc="12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работника,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ответственного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за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ведения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бронирования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организации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46" name="object 53"/>
          <p:cNvSpPr/>
          <p:nvPr/>
        </p:nvSpPr>
        <p:spPr>
          <a:xfrm>
            <a:off x="1219320" y="2937240"/>
            <a:ext cx="11630880" cy="408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4120" bIns="0" anchor="t">
            <a:spAutoFit/>
          </a:bodyPr>
          <a:p>
            <a:pPr marL="12600">
              <a:lnSpc>
                <a:spcPts val="1511"/>
              </a:lnSpc>
              <a:spcBef>
                <a:spcPts val="190"/>
              </a:spcBef>
              <a:buNone/>
            </a:pPr>
            <a:r>
              <a:rPr b="1" lang="ru-RU" sz="1300" spc="-1" strike="noStrike">
                <a:latin typeface="Arial"/>
              </a:rPr>
              <a:t>Провести</a:t>
            </a:r>
            <a:r>
              <a:rPr b="1" lang="ru-RU" sz="1300" spc="77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сверку</a:t>
            </a:r>
            <a:r>
              <a:rPr b="1" lang="ru-RU" sz="1300" spc="7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данных</a:t>
            </a:r>
            <a:r>
              <a:rPr b="1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воинского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учета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работников,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работающих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организации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состоящих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воинском</a:t>
            </a:r>
            <a:r>
              <a:rPr b="0" lang="ru-RU" sz="1300" spc="6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учете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военном</a:t>
            </a:r>
            <a:r>
              <a:rPr b="0" lang="ru-RU" sz="1300" spc="6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комиссариате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(если </a:t>
            </a:r>
            <a:r>
              <a:rPr b="0" lang="ru-RU" sz="1300" spc="-1" strike="noStrike">
                <a:latin typeface="Arial"/>
              </a:rPr>
              <a:t>этого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не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было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сделано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ранее)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47" name="object 54"/>
          <p:cNvSpPr/>
          <p:nvPr/>
        </p:nvSpPr>
        <p:spPr>
          <a:xfrm>
            <a:off x="1219320" y="3534840"/>
            <a:ext cx="11317320" cy="791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5120" bIns="0" anchor="t">
            <a:spAutoFit/>
          </a:bodyPr>
          <a:p>
            <a:pPr marL="12600">
              <a:lnSpc>
                <a:spcPct val="98000"/>
              </a:lnSpc>
              <a:spcBef>
                <a:spcPts val="119"/>
              </a:spcBef>
              <a:buNone/>
            </a:pPr>
            <a:r>
              <a:rPr b="1" lang="ru-RU" sz="1300" spc="-1" strike="noStrike">
                <a:latin typeface="Arial"/>
              </a:rPr>
              <a:t>Подготовить</a:t>
            </a:r>
            <a:r>
              <a:rPr b="1" lang="ru-RU" sz="1300" spc="6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список</a:t>
            </a:r>
            <a:r>
              <a:rPr b="1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граждан,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пребывающих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запасе,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работающих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организации,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которых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необходимо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оформить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отсрочки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призыва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26" strike="noStrike">
                <a:latin typeface="Arial"/>
              </a:rPr>
              <a:t>на </a:t>
            </a:r>
            <a:r>
              <a:rPr b="0" lang="ru-RU" sz="1300" spc="-1" strike="noStrike">
                <a:latin typeface="Arial"/>
              </a:rPr>
              <a:t>военную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службу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мобилизации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военное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время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соответствии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перечнем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должностей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профессий.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Образец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Списка,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а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63" strike="noStrike">
                <a:latin typeface="Arial"/>
              </a:rPr>
              <a:t>также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перечень </a:t>
            </a:r>
            <a:r>
              <a:rPr b="0" lang="ru-RU" sz="1300" spc="-1" strike="noStrike">
                <a:latin typeface="Arial"/>
              </a:rPr>
              <a:t>должностей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профессий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получить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секретаря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Территориальной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комиссии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бронированию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граждан,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пребывающих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запасе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здании </a:t>
            </a:r>
            <a:r>
              <a:rPr b="0" lang="ru-RU" sz="1300" spc="-1" strike="noStrike">
                <a:latin typeface="Arial"/>
              </a:rPr>
              <a:t>Правительства</a:t>
            </a:r>
            <a:r>
              <a:rPr b="0" lang="ru-RU" sz="1300" spc="15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Камчатского</a:t>
            </a:r>
            <a:r>
              <a:rPr b="0" lang="ru-RU" sz="1300" spc="15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края,</a:t>
            </a:r>
            <a:r>
              <a:rPr b="0" lang="ru-RU" sz="1300" spc="15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кабинет</a:t>
            </a:r>
            <a:r>
              <a:rPr b="0" lang="ru-RU" sz="1300" spc="154" strike="noStrike">
                <a:latin typeface="Arial"/>
              </a:rPr>
              <a:t> </a:t>
            </a:r>
            <a:r>
              <a:rPr b="0" lang="ru-RU" sz="1300" spc="-245" strike="noStrike">
                <a:latin typeface="Arial"/>
              </a:rPr>
              <a:t>№</a:t>
            </a:r>
            <a:r>
              <a:rPr b="0" lang="ru-RU" sz="1300" spc="162" strike="noStrike">
                <a:latin typeface="Arial"/>
              </a:rPr>
              <a:t> </a:t>
            </a:r>
            <a:r>
              <a:rPr b="0" lang="ru-RU" sz="1300" spc="-21" strike="noStrike">
                <a:latin typeface="Arial"/>
              </a:rPr>
              <a:t>326;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48" name="object 55"/>
          <p:cNvSpPr/>
          <p:nvPr/>
        </p:nvSpPr>
        <p:spPr>
          <a:xfrm>
            <a:off x="1219320" y="4525200"/>
            <a:ext cx="11482200" cy="400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ts val="1525"/>
              </a:lnSpc>
              <a:spcBef>
                <a:spcPts val="99"/>
              </a:spcBef>
              <a:buNone/>
            </a:pPr>
            <a:r>
              <a:rPr b="1" lang="ru-RU" sz="1300" spc="-1" strike="noStrike">
                <a:latin typeface="Arial"/>
              </a:rPr>
              <a:t>Список</a:t>
            </a:r>
            <a:r>
              <a:rPr b="0" lang="ru-RU" sz="1300" spc="-1" strike="noStrike">
                <a:latin typeface="Arial"/>
              </a:rPr>
              <a:t>,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подписанный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руководителем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организации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заверенный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печатью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сопроводительным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письмом,</a:t>
            </a:r>
            <a:r>
              <a:rPr b="0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представить</a:t>
            </a:r>
            <a:r>
              <a:rPr b="1" lang="ru-RU" sz="1300" spc="3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</a:t>
            </a:r>
            <a:r>
              <a:rPr b="1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военный</a:t>
            </a:r>
            <a:r>
              <a:rPr b="1" lang="ru-RU" sz="1300" spc="52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комиссариат</a:t>
            </a:r>
            <a:endParaRPr b="0" lang="ru-RU" sz="1300" spc="-1" strike="noStrike">
              <a:latin typeface="XO Oriel"/>
            </a:endParaRPr>
          </a:p>
          <a:p>
            <a:pPr marL="12600">
              <a:lnSpc>
                <a:spcPts val="1525"/>
              </a:lnSpc>
              <a:buNone/>
            </a:pPr>
            <a:r>
              <a:rPr b="0" lang="ru-RU" sz="1300" spc="-1" strike="noStrike">
                <a:latin typeface="Arial"/>
              </a:rPr>
              <a:t>муниципального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образования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2-х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экземплярах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49" name="object 56"/>
          <p:cNvSpPr/>
          <p:nvPr/>
        </p:nvSpPr>
        <p:spPr>
          <a:xfrm>
            <a:off x="1219320" y="5110560"/>
            <a:ext cx="11945160" cy="120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основании</a:t>
            </a:r>
            <a:r>
              <a:rPr b="0" lang="ru-RU" sz="1300" spc="6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Списка,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утвержденного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военным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комиссаром,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43" strike="noStrike">
                <a:latin typeface="Arial"/>
              </a:rPr>
              <a:t>каждого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бронируемого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работника,</a:t>
            </a:r>
            <a:r>
              <a:rPr b="0" lang="ru-RU" sz="1300" spc="63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оформить</a:t>
            </a:r>
            <a:r>
              <a:rPr b="1" lang="ru-RU" sz="1300" spc="52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удостоверение-</a:t>
            </a:r>
            <a:r>
              <a:rPr b="1" lang="ru-RU" sz="1300" spc="-1" strike="noStrike">
                <a:latin typeface="Arial"/>
              </a:rPr>
              <a:t>извещение</a:t>
            </a:r>
            <a:r>
              <a:rPr b="1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(форма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26" strike="noStrike">
                <a:latin typeface="Arial"/>
              </a:rPr>
              <a:t>4), </a:t>
            </a:r>
            <a:r>
              <a:rPr b="0" lang="ru-RU" sz="1300" spc="-1" strike="noStrike">
                <a:latin typeface="Arial"/>
              </a:rPr>
              <a:t>ранее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полученное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военном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комиссариате.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Оформленное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удостоверение-извещение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(форма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4)</a:t>
            </a:r>
            <a:r>
              <a:rPr b="0" lang="ru-RU" sz="1300" spc="3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подписать</a:t>
            </a:r>
            <a:r>
              <a:rPr b="1" lang="ru-RU" sz="1300" spc="2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у</a:t>
            </a:r>
            <a:r>
              <a:rPr b="1" lang="ru-RU" sz="1300" spc="42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руководителя</a:t>
            </a:r>
            <a:r>
              <a:rPr b="1" lang="ru-RU" sz="1300" spc="3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организации</a:t>
            </a:r>
            <a:r>
              <a:rPr b="1" lang="ru-RU" sz="1300" spc="3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(в</a:t>
            </a:r>
            <a:r>
              <a:rPr b="1" lang="ru-RU" sz="1300" spc="29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части </a:t>
            </a:r>
            <a:r>
              <a:rPr b="1" lang="ru-RU" sz="1300" spc="-1" strike="noStrike">
                <a:latin typeface="Arial"/>
              </a:rPr>
              <a:t>извещения),</a:t>
            </a:r>
            <a:r>
              <a:rPr b="1" lang="ru-RU" sz="1300" spc="4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заверить</a:t>
            </a:r>
            <a:r>
              <a:rPr b="1" lang="ru-RU" sz="1300" spc="43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печатью</a:t>
            </a:r>
            <a:r>
              <a:rPr b="1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и</a:t>
            </a:r>
            <a:r>
              <a:rPr b="1" lang="ru-RU" sz="1300" spc="5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представляется</a:t>
            </a:r>
            <a:r>
              <a:rPr b="1" lang="ru-RU" sz="1300" spc="5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</a:t>
            </a:r>
            <a:r>
              <a:rPr b="1" lang="ru-RU" sz="1300" spc="4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комиссариат</a:t>
            </a:r>
            <a:r>
              <a:rPr b="1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для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подписи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заверения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печатью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военного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комиссара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(в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части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удостоверения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52" strike="noStrike">
                <a:latin typeface="Arial"/>
              </a:rPr>
              <a:t>и </a:t>
            </a:r>
            <a:r>
              <a:rPr b="0" lang="ru-RU" sz="1300" spc="-1" strike="noStrike">
                <a:latin typeface="Arial"/>
              </a:rPr>
              <a:t>извещения).</a:t>
            </a:r>
            <a:r>
              <a:rPr b="0" lang="ru-RU" sz="1300" spc="4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Оформленное</a:t>
            </a:r>
            <a:r>
              <a:rPr b="1" lang="ru-RU" sz="1300" spc="4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извещение</a:t>
            </a:r>
            <a:r>
              <a:rPr b="1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остается</a:t>
            </a:r>
            <a:r>
              <a:rPr b="1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</a:t>
            </a:r>
            <a:r>
              <a:rPr b="1" lang="ru-RU" sz="1300" spc="4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военном</a:t>
            </a:r>
            <a:r>
              <a:rPr b="1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комиссариате</a:t>
            </a:r>
            <a:r>
              <a:rPr b="1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является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основанием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для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предоставления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отсрочки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мобилизации </a:t>
            </a:r>
            <a:r>
              <a:rPr b="0" lang="ru-RU" sz="1300" spc="-1" strike="noStrike">
                <a:latin typeface="Arial"/>
              </a:rPr>
              <a:t>работника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организации.</a:t>
            </a:r>
            <a:r>
              <a:rPr b="0" lang="ru-RU" sz="1300" spc="6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Оформленное</a:t>
            </a:r>
            <a:r>
              <a:rPr b="1" lang="ru-RU" sz="1300" spc="6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удостоверение</a:t>
            </a:r>
            <a:r>
              <a:rPr b="1" lang="ru-RU" sz="1300" spc="6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хранится</a:t>
            </a:r>
            <a:r>
              <a:rPr b="1" lang="ru-RU" sz="1300" spc="7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</a:t>
            </a:r>
            <a:r>
              <a:rPr b="1" lang="ru-RU" sz="1300" spc="6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организации</a:t>
            </a:r>
            <a:r>
              <a:rPr b="1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выдается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работнику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6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руки</a:t>
            </a:r>
            <a:r>
              <a:rPr b="0" lang="ru-RU" sz="1300" spc="6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при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объявлении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мобилизации</a:t>
            </a:r>
            <a:r>
              <a:rPr b="0" lang="ru-RU" sz="1300" spc="69" strike="noStrike">
                <a:latin typeface="Arial"/>
              </a:rPr>
              <a:t> </a:t>
            </a:r>
            <a:r>
              <a:rPr b="0" lang="ru-RU" sz="1300" spc="-26" strike="noStrike">
                <a:latin typeface="Arial"/>
              </a:rPr>
              <a:t>по </a:t>
            </a:r>
            <a:r>
              <a:rPr b="0" lang="ru-RU" sz="1300" spc="-12" strike="noStrike">
                <a:latin typeface="Arial"/>
              </a:rPr>
              <a:t>ведомости.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50" name="object 57"/>
          <p:cNvSpPr/>
          <p:nvPr/>
        </p:nvSpPr>
        <p:spPr>
          <a:xfrm>
            <a:off x="1219320" y="6506640"/>
            <a:ext cx="11768040" cy="405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5920" bIns="0" anchor="t">
            <a:spAutoFit/>
          </a:bodyPr>
          <a:p>
            <a:pPr marL="12600">
              <a:lnSpc>
                <a:spcPts val="1491"/>
              </a:lnSpc>
              <a:spcBef>
                <a:spcPts val="204"/>
              </a:spcBef>
              <a:buNone/>
            </a:pPr>
            <a:r>
              <a:rPr b="0" lang="ru-RU" sz="1300" spc="-1" strike="noStrike">
                <a:latin typeface="Arial"/>
              </a:rPr>
              <a:t>Учет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удостоверений-извещений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(форма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4)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ведется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назначенным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работником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следующих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документах: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книга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учета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передачи</a:t>
            </a:r>
            <a:r>
              <a:rPr b="0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бланков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специального </a:t>
            </a:r>
            <a:r>
              <a:rPr b="0" lang="ru-RU" sz="1300" spc="-1" strike="noStrike">
                <a:latin typeface="Arial"/>
              </a:rPr>
              <a:t>воинского</a:t>
            </a:r>
            <a:r>
              <a:rPr b="0" lang="ru-RU" sz="1300" spc="10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учета,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военных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билетов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11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личных</a:t>
            </a:r>
            <a:r>
              <a:rPr b="0" lang="ru-RU" sz="1300" spc="10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карточек,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книга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учету</a:t>
            </a:r>
            <a:r>
              <a:rPr b="0" lang="ru-RU" sz="1300" spc="10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бланков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специального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воинского</a:t>
            </a:r>
            <a:r>
              <a:rPr b="0" lang="ru-RU" sz="1300" spc="111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учета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51" name="object 58"/>
          <p:cNvSpPr/>
          <p:nvPr/>
        </p:nvSpPr>
        <p:spPr>
          <a:xfrm>
            <a:off x="1219320" y="7091640"/>
            <a:ext cx="11518560" cy="21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ru-RU" sz="1300" spc="-1" strike="noStrike">
                <a:latin typeface="Arial"/>
              </a:rPr>
              <a:t>При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увольнении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забронированного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сотрудника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из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организации,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его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удостоверение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(форма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4)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сдается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военный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комиссариат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10-дневный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срок.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52" name="object 60"/>
          <p:cNvSpPr/>
          <p:nvPr/>
        </p:nvSpPr>
        <p:spPr>
          <a:xfrm>
            <a:off x="774720" y="1114200"/>
            <a:ext cx="320400" cy="848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4920" bIns="0" anchor="t">
            <a:spAutoFit/>
          </a:bodyPr>
          <a:p>
            <a:pPr marL="30960">
              <a:lnSpc>
                <a:spcPct val="100000"/>
              </a:lnSpc>
              <a:spcBef>
                <a:spcPts val="984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01</a:t>
            </a:r>
            <a:endParaRPr b="0" lang="ru-RU" sz="20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890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02</a:t>
            </a:r>
            <a:endParaRPr b="0" lang="ru-RU" sz="2000" spc="-1" strike="noStrike">
              <a:latin typeface="XO Oriel"/>
            </a:endParaRPr>
          </a:p>
        </p:txBody>
      </p:sp>
      <p:sp>
        <p:nvSpPr>
          <p:cNvPr id="53" name="object 66"/>
          <p:cNvSpPr/>
          <p:nvPr/>
        </p:nvSpPr>
        <p:spPr>
          <a:xfrm>
            <a:off x="774720" y="2799720"/>
            <a:ext cx="30204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03</a:t>
            </a:r>
            <a:endParaRPr b="0" lang="ru-RU" sz="2000" spc="-1" strike="noStrike">
              <a:latin typeface="XO Oriel"/>
            </a:endParaRPr>
          </a:p>
        </p:txBody>
      </p:sp>
      <p:sp>
        <p:nvSpPr>
          <p:cNvPr id="54" name="object 67"/>
          <p:cNvSpPr/>
          <p:nvPr/>
        </p:nvSpPr>
        <p:spPr>
          <a:xfrm>
            <a:off x="774720" y="3424320"/>
            <a:ext cx="30204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04</a:t>
            </a:r>
            <a:endParaRPr b="0" lang="ru-RU" sz="2000" spc="-1" strike="noStrike">
              <a:latin typeface="XO Oriel"/>
            </a:endParaRPr>
          </a:p>
        </p:txBody>
      </p:sp>
      <p:sp>
        <p:nvSpPr>
          <p:cNvPr id="55" name="object 68"/>
          <p:cNvSpPr/>
          <p:nvPr/>
        </p:nvSpPr>
        <p:spPr>
          <a:xfrm>
            <a:off x="774720" y="4604040"/>
            <a:ext cx="302040" cy="838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05</a:t>
            </a:r>
            <a:endParaRPr b="0" lang="ru-RU" sz="20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1701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06</a:t>
            </a:r>
            <a:endParaRPr b="0" lang="ru-RU" sz="2000" spc="-1" strike="noStrike">
              <a:latin typeface="XO Oriel"/>
            </a:endParaRPr>
          </a:p>
        </p:txBody>
      </p:sp>
      <p:sp>
        <p:nvSpPr>
          <p:cNvPr id="56" name="object 69"/>
          <p:cNvSpPr/>
          <p:nvPr/>
        </p:nvSpPr>
        <p:spPr>
          <a:xfrm>
            <a:off x="774720" y="6332400"/>
            <a:ext cx="30204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07</a:t>
            </a:r>
            <a:endParaRPr b="0" lang="ru-RU" sz="2000" spc="-1" strike="noStrike">
              <a:latin typeface="XO Oriel"/>
            </a:endParaRPr>
          </a:p>
        </p:txBody>
      </p:sp>
      <p:sp>
        <p:nvSpPr>
          <p:cNvPr id="57" name="object 70"/>
          <p:cNvSpPr/>
          <p:nvPr/>
        </p:nvSpPr>
        <p:spPr>
          <a:xfrm>
            <a:off x="774720" y="7081920"/>
            <a:ext cx="30204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08</a:t>
            </a:r>
            <a:endParaRPr b="0" lang="ru-RU" sz="2000" spc="-1" strike="noStrike"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54400" y="123480"/>
            <a:ext cx="12327840" cy="1293480"/>
          </a:xfrm>
          <a:prstGeom prst="rect">
            <a:avLst/>
          </a:prstGeom>
          <a:noFill/>
          <a:ln w="0">
            <a:noFill/>
          </a:ln>
        </p:spPr>
        <p:txBody>
          <a:bodyPr lIns="0" rIns="0" tIns="31680" bIns="0" anchor="t">
            <a:noAutofit/>
          </a:bodyPr>
          <a:p>
            <a:pPr marL="12600">
              <a:lnSpc>
                <a:spcPts val="3790"/>
              </a:lnSpc>
              <a:spcBef>
                <a:spcPts val="249"/>
              </a:spcBef>
              <a:buNone/>
            </a:pP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Мобилизация:</a:t>
            </a:r>
            <a:r>
              <a:rPr b="1" lang="ru-RU" sz="3200" spc="-131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алгоритм</a:t>
            </a:r>
            <a:r>
              <a:rPr b="1" lang="ru-RU" sz="3200" spc="-92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действий</a:t>
            </a:r>
            <a:r>
              <a:rPr b="1" lang="ru-RU" sz="3200" spc="-97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руководителя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организации,</a:t>
            </a:r>
            <a:r>
              <a:rPr b="1" lang="ru-RU" sz="3200" spc="-114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не</a:t>
            </a:r>
            <a:r>
              <a:rPr b="1" lang="ru-RU" sz="3200" spc="-120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находяще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йся</a:t>
            </a:r>
            <a:r>
              <a:rPr b="1" lang="ru-RU" sz="3200" spc="-120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в</a:t>
            </a:r>
            <a:r>
              <a:rPr b="1" lang="ru-RU" sz="3200" spc="-111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системе</a:t>
            </a:r>
            <a:r>
              <a:rPr b="1" lang="ru-RU" sz="3200" spc="-120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бронирования</a:t>
            </a:r>
            <a:endParaRPr b="0" lang="ru-RU" sz="3200" spc="-1" strike="noStrike">
              <a:latin typeface="Calibri"/>
            </a:endParaRPr>
          </a:p>
        </p:txBody>
      </p:sp>
      <p:sp>
        <p:nvSpPr>
          <p:cNvPr id="59" name="object 8"/>
          <p:cNvSpPr/>
          <p:nvPr/>
        </p:nvSpPr>
        <p:spPr>
          <a:xfrm>
            <a:off x="12935520" y="7203600"/>
            <a:ext cx="288720" cy="24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520" bIns="0" anchor="t">
            <a:spAutoFit/>
          </a:bodyPr>
          <a:p>
            <a:pPr marL="38160">
              <a:lnSpc>
                <a:spcPct val="100000"/>
              </a:lnSpc>
              <a:spcBef>
                <a:spcPts val="20"/>
              </a:spcBef>
              <a:buNone/>
            </a:pPr>
            <a:fld id="{37C6F41B-F5F0-4B27-9192-A18D5D18A6C3}" type="slidenum">
              <a:rPr b="0" lang="ru-RU" sz="1600" spc="-26" strike="noStrike">
                <a:solidFill>
                  <a:srgbClr val="878787"/>
                </a:solidFill>
                <a:latin typeface="Calibri"/>
              </a:rPr>
              <a:t>&lt;номер&gt;</a:t>
            </a:fld>
            <a:endParaRPr b="0" lang="ru-RU" sz="1600" spc="-1" strike="noStrike">
              <a:latin typeface="XO Oriel"/>
            </a:endParaRPr>
          </a:p>
        </p:txBody>
      </p:sp>
      <p:sp>
        <p:nvSpPr>
          <p:cNvPr id="60" name="object 3"/>
          <p:cNvSpPr/>
          <p:nvPr/>
        </p:nvSpPr>
        <p:spPr>
          <a:xfrm>
            <a:off x="1371600" y="1364040"/>
            <a:ext cx="10882800" cy="1291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ts val="1630"/>
              </a:lnSpc>
              <a:spcBef>
                <a:spcPts val="99"/>
              </a:spcBef>
              <a:buNone/>
            </a:pPr>
            <a:r>
              <a:rPr b="0" lang="ru-RU" sz="1400" spc="-1" strike="noStrike">
                <a:latin typeface="Arial"/>
              </a:rPr>
              <a:t>Оценить</a:t>
            </a:r>
            <a:r>
              <a:rPr b="0" lang="ru-RU" sz="1400" spc="-4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предполагаемую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деятельность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организации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военное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время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следующим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критериям:</a:t>
            </a:r>
            <a:endParaRPr b="0" lang="ru-RU" sz="1400" spc="-1" strike="noStrike">
              <a:latin typeface="XO Oriel"/>
            </a:endParaRPr>
          </a:p>
          <a:p>
            <a:pPr marL="366480" indent="-207000">
              <a:lnSpc>
                <a:spcPts val="1630"/>
              </a:lnSpc>
              <a:buClr>
                <a:srgbClr val="000000"/>
              </a:buClr>
              <a:buFont typeface="StarSymbol"/>
              <a:buAutoNum type="arabicParenR"/>
              <a:tabLst>
                <a:tab algn="l" pos="367200"/>
              </a:tabLst>
            </a:pPr>
            <a:r>
              <a:rPr b="0" lang="ru-RU" sz="1400" spc="-1" strike="noStrike">
                <a:latin typeface="Arial"/>
              </a:rPr>
              <a:t>наличие</a:t>
            </a:r>
            <a:r>
              <a:rPr b="0" lang="ru-RU" sz="1400" spc="-3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установленного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мобилизационного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задания</a:t>
            </a:r>
            <a:r>
              <a:rPr b="0" lang="ru-RU" sz="1400" spc="-12" strike="noStrike">
                <a:latin typeface="Arial"/>
              </a:rPr>
              <a:t> (наличие государственного оборонного заказа)</a:t>
            </a:r>
            <a:endParaRPr b="0" lang="ru-RU" sz="1400" spc="-1" strike="noStrike">
              <a:latin typeface="XO Oriel"/>
            </a:endParaRPr>
          </a:p>
          <a:p>
            <a:pPr marL="366480" indent="-207000">
              <a:lnSpc>
                <a:spcPct val="100000"/>
              </a:lnSpc>
              <a:spcBef>
                <a:spcPts val="26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367200"/>
              </a:tabLst>
            </a:pPr>
            <a:r>
              <a:rPr b="0" lang="ru-RU" sz="1400" spc="-1" strike="noStrike">
                <a:latin typeface="Arial"/>
              </a:rPr>
              <a:t>продолжение</a:t>
            </a:r>
            <a:r>
              <a:rPr b="0" lang="ru-RU" sz="1400" spc="-3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деятельности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организации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военное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время;</a:t>
            </a:r>
            <a:endParaRPr b="0" lang="ru-RU" sz="1400" spc="-1" strike="noStrike">
              <a:latin typeface="XO Oriel"/>
            </a:endParaRPr>
          </a:p>
          <a:p>
            <a:pPr marL="366480" indent="-207000">
              <a:lnSpc>
                <a:spcPct val="100000"/>
              </a:lnSpc>
              <a:spcBef>
                <a:spcPts val="20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367200"/>
              </a:tabLst>
            </a:pPr>
            <a:r>
              <a:rPr b="0" lang="ru-RU" sz="1400" spc="-1" strike="noStrike">
                <a:latin typeface="Arial"/>
              </a:rPr>
              <a:t>осуществление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обучения граждан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военно-</a:t>
            </a:r>
            <a:r>
              <a:rPr b="0" lang="ru-RU" sz="1400" spc="-1" strike="noStrike">
                <a:latin typeface="Arial"/>
              </a:rPr>
              <a:t>учетным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специальностям;</a:t>
            </a:r>
            <a:endParaRPr b="0" lang="ru-RU" sz="1400" spc="-1" strike="noStrike">
              <a:latin typeface="XO Oriel"/>
            </a:endParaRPr>
          </a:p>
          <a:p>
            <a:pPr marL="366480" indent="-207000">
              <a:lnSpc>
                <a:spcPct val="100000"/>
              </a:lnSpc>
              <a:spcBef>
                <a:spcPts val="26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367200"/>
              </a:tabLst>
            </a:pPr>
            <a:r>
              <a:rPr b="0" lang="ru-RU" sz="1400" spc="-1" strike="noStrike">
                <a:latin typeface="Arial"/>
              </a:rPr>
              <a:t>осуществление</a:t>
            </a:r>
            <a:r>
              <a:rPr b="0" lang="ru-RU" sz="1400" spc="-4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охранной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деятельности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вышеуказанных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организаций.</a:t>
            </a: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26"/>
              </a:spcBef>
              <a:buNone/>
              <a:tabLst>
                <a:tab algn="l" pos="367200"/>
              </a:tabLst>
            </a:pPr>
            <a:r>
              <a:rPr b="0" lang="ru-RU" sz="1400" spc="-1" strike="noStrike">
                <a:latin typeface="Arial"/>
              </a:rPr>
              <a:t>Указанные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сведения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получить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секретаря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Территориальной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комиссии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здании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Правительства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Камчатского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края,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кабинет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№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21" strike="noStrike">
                <a:latin typeface="Arial"/>
              </a:rPr>
              <a:t>326;</a:t>
            </a:r>
            <a:endParaRPr b="0" lang="ru-RU" sz="1400" spc="-1" strike="noStrike">
              <a:latin typeface="XO Oriel"/>
            </a:endParaRPr>
          </a:p>
        </p:txBody>
      </p:sp>
      <p:sp>
        <p:nvSpPr>
          <p:cNvPr id="61" name="object 4"/>
          <p:cNvSpPr/>
          <p:nvPr/>
        </p:nvSpPr>
        <p:spPr>
          <a:xfrm>
            <a:off x="1371600" y="2848320"/>
            <a:ext cx="7708680" cy="22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1400" spc="-1" strike="noStrike">
                <a:latin typeface="Arial"/>
              </a:rPr>
              <a:t>Организации,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не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попадающие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в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указанные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критерии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бронированию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не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подлежат</a:t>
            </a:r>
            <a:r>
              <a:rPr b="0" lang="ru-RU" sz="1400" spc="-12" strike="noStrike">
                <a:latin typeface="Arial"/>
              </a:rPr>
              <a:t>;</a:t>
            </a:r>
            <a:endParaRPr b="0" lang="ru-RU" sz="1400" spc="-1" strike="noStrike">
              <a:latin typeface="XO Oriel"/>
            </a:endParaRPr>
          </a:p>
        </p:txBody>
      </p:sp>
      <p:sp>
        <p:nvSpPr>
          <p:cNvPr id="62" name="object 5"/>
          <p:cNvSpPr/>
          <p:nvPr/>
        </p:nvSpPr>
        <p:spPr>
          <a:xfrm>
            <a:off x="1371600" y="3281040"/>
            <a:ext cx="11670840" cy="192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1400" spc="-1" strike="noStrike">
                <a:latin typeface="Arial"/>
              </a:rPr>
              <a:t>Организации,</a:t>
            </a:r>
            <a:r>
              <a:rPr b="1" lang="ru-RU" sz="1400" spc="-26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попадающие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хотя</a:t>
            </a:r>
            <a:r>
              <a:rPr b="1" lang="ru-RU" sz="1400" spc="-7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бы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в</a:t>
            </a:r>
            <a:r>
              <a:rPr b="1" lang="ru-RU" sz="1400" spc="-7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один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из</a:t>
            </a:r>
            <a:r>
              <a:rPr b="1" lang="ru-RU" sz="1400" spc="-21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указанных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критериев,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имеют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основания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для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включения</a:t>
            </a:r>
            <a:r>
              <a:rPr b="1" lang="ru-RU" sz="1400" spc="-7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в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систему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бронирования</a:t>
            </a:r>
            <a:r>
              <a:rPr b="0" lang="ru-RU" sz="1400" spc="-1" strike="noStrike">
                <a:latin typeface="Arial"/>
              </a:rPr>
              <a:t>,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для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чего:</a:t>
            </a:r>
            <a:endParaRPr b="0" lang="ru-RU" sz="1400" spc="-1" strike="noStrike">
              <a:latin typeface="XO Oriel"/>
            </a:endParaRPr>
          </a:p>
          <a:p>
            <a:pPr marL="12600" indent="147240">
              <a:lnSpc>
                <a:spcPts val="1579"/>
              </a:lnSpc>
              <a:spcBef>
                <a:spcPts val="159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367200"/>
              </a:tabLst>
            </a:pPr>
            <a:r>
              <a:rPr b="0" lang="ru-RU" sz="1400" spc="-1" strike="noStrike">
                <a:latin typeface="Arial"/>
              </a:rPr>
              <a:t>направляют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обращение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адрес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председателя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Территориальной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комиссии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(через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орган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исполнительной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власти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чьей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сфере </a:t>
            </a:r>
            <a:r>
              <a:rPr b="0" lang="ru-RU" sz="1400" spc="-1" strike="noStrike">
                <a:latin typeface="Arial"/>
              </a:rPr>
              <a:t>осуществляют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свою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деятельность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или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через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вышестоящую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организацию)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просьбой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включении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организации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систему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бронирования;</a:t>
            </a:r>
            <a:endParaRPr b="0" lang="ru-RU" sz="1400" spc="-1" strike="noStrike">
              <a:latin typeface="XO Oriel"/>
            </a:endParaRPr>
          </a:p>
          <a:p>
            <a:pPr marL="12600" indent="147240">
              <a:lnSpc>
                <a:spcPts val="1701"/>
              </a:lnSpc>
              <a:spcBef>
                <a:spcPts val="31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367200"/>
              </a:tabLst>
            </a:pPr>
            <a:r>
              <a:rPr b="0" lang="ru-RU" sz="1400" spc="-1" strike="noStrike">
                <a:latin typeface="Arial"/>
              </a:rPr>
              <a:t>председатель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Территориальной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комиссии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определяет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дату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время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заседания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Территориальной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комиссии,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на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которую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26" strike="noStrike">
                <a:latin typeface="Arial"/>
              </a:rPr>
              <a:t>при </a:t>
            </a:r>
            <a:r>
              <a:rPr b="0" lang="ru-RU" sz="1400" spc="-1" strike="noStrike">
                <a:latin typeface="Arial"/>
              </a:rPr>
              <a:t>необходимости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будет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приглашен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руководитель</a:t>
            </a:r>
            <a:r>
              <a:rPr b="0" lang="ru-RU" sz="1400" spc="-3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(представитель)</a:t>
            </a:r>
            <a:r>
              <a:rPr b="0" lang="ru-RU" sz="1400" spc="-3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организации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для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обоснования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деятельности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представляемой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организации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период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мобилизации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военное</a:t>
            </a:r>
            <a:r>
              <a:rPr b="0" lang="ru-RU" sz="1400" spc="-12" strike="noStrike">
                <a:latin typeface="Arial"/>
              </a:rPr>
              <a:t> время;</a:t>
            </a:r>
            <a:endParaRPr b="0" lang="ru-RU" sz="1400" spc="-1" strike="noStrike">
              <a:latin typeface="XO Oriel"/>
            </a:endParaRPr>
          </a:p>
          <a:p>
            <a:pPr marL="12600" indent="147240">
              <a:lnSpc>
                <a:spcPts val="1579"/>
              </a:lnSpc>
              <a:spcBef>
                <a:spcPts val="111"/>
              </a:spcBef>
              <a:buClr>
                <a:srgbClr val="000000"/>
              </a:buClr>
              <a:buFont typeface="StarSymbol"/>
              <a:buAutoNum type="arabicParenR"/>
              <a:tabLst>
                <a:tab algn="l" pos="367200"/>
              </a:tabLst>
            </a:pPr>
            <a:r>
              <a:rPr b="0" lang="ru-RU" sz="1400" spc="-1" strike="noStrike">
                <a:latin typeface="Arial"/>
              </a:rPr>
              <a:t>при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получении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официального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извещения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включении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организации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систему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бронирования,</a:t>
            </a:r>
            <a:r>
              <a:rPr b="0" lang="ru-RU" sz="1400" spc="-21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приступают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к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Алгоритму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«Действия </a:t>
            </a:r>
            <a:r>
              <a:rPr b="1" lang="ru-RU" sz="1400" spc="-1" strike="noStrike">
                <a:latin typeface="Arial"/>
              </a:rPr>
              <a:t>руководителя</a:t>
            </a:r>
            <a:r>
              <a:rPr b="1" lang="ru-RU" sz="1400" spc="-5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организации,</a:t>
            </a:r>
            <a:r>
              <a:rPr b="1" lang="ru-RU" sz="1400" spc="-3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находящейся</a:t>
            </a:r>
            <a:r>
              <a:rPr b="1" lang="ru-RU" sz="1400" spc="-41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в</a:t>
            </a:r>
            <a:r>
              <a:rPr b="1" lang="ru-RU" sz="1400" spc="-26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системе</a:t>
            </a:r>
            <a:r>
              <a:rPr b="1" lang="ru-RU" sz="1400" spc="-32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бронирования».</a:t>
            </a:r>
            <a:endParaRPr b="0" lang="ru-RU" sz="1400" spc="-1" strike="noStrike">
              <a:latin typeface="XO Oriel"/>
            </a:endParaRPr>
          </a:p>
        </p:txBody>
      </p:sp>
      <p:sp>
        <p:nvSpPr>
          <p:cNvPr id="63" name="object 6"/>
          <p:cNvSpPr/>
          <p:nvPr/>
        </p:nvSpPr>
        <p:spPr>
          <a:xfrm>
            <a:off x="869400" y="1324440"/>
            <a:ext cx="302040" cy="31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01</a:t>
            </a:r>
            <a:endParaRPr b="0" lang="ru-RU" sz="2000" spc="-1" strike="noStrike">
              <a:latin typeface="XO Oriel"/>
            </a:endParaRPr>
          </a:p>
        </p:txBody>
      </p:sp>
      <p:sp>
        <p:nvSpPr>
          <p:cNvPr id="64" name="object 7"/>
          <p:cNvSpPr/>
          <p:nvPr/>
        </p:nvSpPr>
        <p:spPr>
          <a:xfrm>
            <a:off x="851040" y="2659320"/>
            <a:ext cx="302040" cy="927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65240" bIns="0" anchor="t">
            <a:spAutoFit/>
          </a:bodyPr>
          <a:p>
            <a:pPr marL="12600">
              <a:lnSpc>
                <a:spcPct val="100000"/>
              </a:lnSpc>
              <a:spcBef>
                <a:spcPts val="1301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02</a:t>
            </a:r>
            <a:endParaRPr b="0" lang="ru-RU" sz="20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1199"/>
              </a:spcBef>
              <a:buNone/>
            </a:pPr>
            <a:r>
              <a:rPr b="1" lang="ru-RU" sz="2000" spc="-26" strike="noStrike">
                <a:solidFill>
                  <a:srgbClr val="883231"/>
                </a:solidFill>
                <a:latin typeface="Arial"/>
              </a:rPr>
              <a:t>03</a:t>
            </a:r>
            <a:endParaRPr b="0" lang="ru-RU" sz="2000" spc="-1" strike="noStrike">
              <a:latin typeface="XO Oriel"/>
            </a:endParaRPr>
          </a:p>
        </p:txBody>
      </p:sp>
      <p:sp>
        <p:nvSpPr>
          <p:cNvPr id="65" name="object 9"/>
          <p:cNvSpPr/>
          <p:nvPr/>
        </p:nvSpPr>
        <p:spPr>
          <a:xfrm>
            <a:off x="4584600" y="5316120"/>
            <a:ext cx="8076960" cy="134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040" bIns="0" anchor="t">
            <a:spAutoFit/>
          </a:bodyPr>
          <a:p>
            <a:pPr algn="just">
              <a:lnSpc>
                <a:spcPct val="100000"/>
              </a:lnSpc>
              <a:buNone/>
            </a:pPr>
            <a:r>
              <a:rPr b="1" lang="ru-RU" sz="1800" spc="-1" strike="noStrike">
                <a:solidFill>
                  <a:srgbClr val="ff0000"/>
                </a:solidFill>
                <a:latin typeface="XO Oriel"/>
              </a:rPr>
              <a:t>За состоянием воинского учета и </a:t>
            </a:r>
            <a:r>
              <a:rPr b="1" lang="ru-RU" sz="1800" spc="-1" strike="noStrike" u="sng">
                <a:solidFill>
                  <a:srgbClr val="ff0000"/>
                </a:solidFill>
                <a:uFillTx/>
                <a:latin typeface="XO Oriel"/>
              </a:rPr>
              <a:t>бронирование граждан, пребывающих в запасе, ответственность несет руководитель компании</a:t>
            </a:r>
            <a:r>
              <a:rPr b="1" lang="ru-RU" sz="1800" spc="-1" strike="noStrike">
                <a:solidFill>
                  <a:srgbClr val="ff0000"/>
                </a:solidFill>
                <a:latin typeface="XO Oriel"/>
              </a:rPr>
              <a:t> </a:t>
            </a:r>
            <a:endParaRPr b="0" lang="ru-RU" sz="1800" spc="-1" strike="noStrike">
              <a:latin typeface="XO Orie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i="1" lang="ru-RU" sz="1800" spc="-1" strike="noStrike">
                <a:solidFill>
                  <a:srgbClr val="ff0000"/>
                </a:solidFill>
                <a:latin typeface="XO Oriel"/>
              </a:rPr>
              <a:t>                   </a:t>
            </a:r>
            <a:r>
              <a:rPr b="1" i="1" lang="ru-RU" sz="1600" spc="-1" strike="noStrike">
                <a:solidFill>
                  <a:srgbClr val="ff0000"/>
                </a:solidFill>
                <a:latin typeface="XO Oriel"/>
              </a:rPr>
              <a:t>(абзац 2, пункт 9 Положения о воинском учете, утвержденное постановлением Правительства РФ от 27.11.2006 № 719)</a:t>
            </a:r>
            <a:endParaRPr b="0" lang="ru-RU" sz="1600" spc="-1" strike="noStrike">
              <a:latin typeface="XO Oriel"/>
            </a:endParaRPr>
          </a:p>
        </p:txBody>
      </p:sp>
      <p:sp>
        <p:nvSpPr>
          <p:cNvPr id="66" name="Прямоугольник 9"/>
          <p:cNvSpPr/>
          <p:nvPr/>
        </p:nvSpPr>
        <p:spPr>
          <a:xfrm>
            <a:off x="3514680" y="5349600"/>
            <a:ext cx="101484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ru-RU" sz="3600" spc="-1" strike="noStrike">
                <a:solidFill>
                  <a:srgbClr val="953735"/>
                </a:solidFill>
                <a:latin typeface="Century Gothic"/>
              </a:rPr>
              <a:t>!!!!</a:t>
            </a:r>
            <a:endParaRPr b="0" lang="ru-RU" sz="3600" spc="-1" strike="noStrike">
              <a:latin typeface="XO Oriel"/>
            </a:endParaRPr>
          </a:p>
        </p:txBody>
      </p:sp>
      <p:sp>
        <p:nvSpPr>
          <p:cNvPr id="67" name="object 9"/>
          <p:cNvSpPr/>
          <p:nvPr/>
        </p:nvSpPr>
        <p:spPr>
          <a:xfrm>
            <a:off x="669600" y="5349600"/>
            <a:ext cx="2895120" cy="1708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040" bIns="0" anchor="t">
            <a:spAutoFit/>
          </a:bodyPr>
          <a:p>
            <a:pPr algn="ctr">
              <a:lnSpc>
                <a:spcPct val="100000"/>
              </a:lnSpc>
              <a:buNone/>
            </a:pPr>
            <a:r>
              <a:rPr b="1" lang="ru-RU" sz="1600" spc="-1" strike="noStrike">
                <a:solidFill>
                  <a:srgbClr val="0070c0"/>
                </a:solidFill>
                <a:latin typeface="XO Oriel"/>
              </a:rPr>
              <a:t>Бронирование осуществляет</a:t>
            </a:r>
            <a:r>
              <a:rPr b="1" lang="ru-RU" sz="1600" spc="-1" strike="noStrike" u="sng">
                <a:solidFill>
                  <a:srgbClr val="0070c0"/>
                </a:solidFill>
                <a:uFillTx/>
                <a:latin typeface="XO Oriel"/>
              </a:rPr>
              <a:t> военный комиссариат муниципального образования </a:t>
            </a:r>
            <a:r>
              <a:rPr b="1" lang="ru-RU" sz="1600" spc="-1" strike="noStrike">
                <a:solidFill>
                  <a:srgbClr val="0070c0"/>
                </a:solidFill>
                <a:latin typeface="XO Oriel"/>
              </a:rPr>
              <a:t>по территориальному признаку</a:t>
            </a:r>
            <a:endParaRPr b="0" lang="ru-RU" sz="1600" spc="-1" strike="noStrike"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07160" y="208800"/>
            <a:ext cx="7373880" cy="127440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 anchor="t">
            <a:no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Мобилизация:</a:t>
            </a:r>
            <a:r>
              <a:rPr b="1" lang="ru-RU" sz="3200" spc="-114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21" strike="noStrike">
                <a:solidFill>
                  <a:srgbClr val="424242"/>
                </a:solidFill>
                <a:latin typeface="Arial"/>
              </a:rPr>
              <a:t>трудовые</a:t>
            </a:r>
            <a:r>
              <a:rPr b="1" lang="ru-RU" sz="3200" spc="-120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отношения</a:t>
            </a:r>
            <a:endParaRPr b="0" lang="ru-RU" sz="3200" spc="-1" strike="noStrike">
              <a:latin typeface="Calibri"/>
            </a:endParaRPr>
          </a:p>
        </p:txBody>
      </p:sp>
      <p:sp>
        <p:nvSpPr>
          <p:cNvPr id="69" name="object 3"/>
          <p:cNvSpPr/>
          <p:nvPr/>
        </p:nvSpPr>
        <p:spPr>
          <a:xfrm>
            <a:off x="1000440" y="820440"/>
            <a:ext cx="11203560" cy="790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5680" bIns="0" anchor="t">
            <a:spAutoFit/>
          </a:bodyPr>
          <a:p>
            <a:pPr marL="12600">
              <a:lnSpc>
                <a:spcPct val="100000"/>
              </a:lnSpc>
              <a:spcBef>
                <a:spcPts val="675"/>
              </a:spcBef>
              <a:buNone/>
            </a:pPr>
            <a:r>
              <a:rPr b="1" lang="ru-RU" sz="1600" spc="-12" strike="noStrike">
                <a:solidFill>
                  <a:srgbClr val="883231"/>
                </a:solidFill>
                <a:latin typeface="Arial"/>
              </a:rPr>
              <a:t>Оформление</a:t>
            </a:r>
            <a:r>
              <a:rPr b="1" lang="ru-RU" sz="1600" spc="-7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600" spc="-21" strike="noStrike">
                <a:solidFill>
                  <a:srgbClr val="883231"/>
                </a:solidFill>
                <a:latin typeface="Arial"/>
              </a:rPr>
              <a:t>призыва</a:t>
            </a:r>
            <a:r>
              <a:rPr b="1" lang="ru-RU" sz="1600" spc="-1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Arial"/>
              </a:rPr>
              <a:t>на</a:t>
            </a:r>
            <a:r>
              <a:rPr b="1" lang="ru-RU" sz="1600" spc="-3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Arial"/>
              </a:rPr>
              <a:t>службу</a:t>
            </a:r>
            <a:r>
              <a:rPr b="1" lang="ru-RU" sz="1600" spc="-3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Arial"/>
              </a:rPr>
              <a:t>по</a:t>
            </a:r>
            <a:r>
              <a:rPr b="1" lang="ru-RU" sz="1600" spc="-35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600" spc="-12" strike="noStrike">
                <a:solidFill>
                  <a:srgbClr val="883231"/>
                </a:solidFill>
                <a:latin typeface="Arial"/>
              </a:rPr>
              <a:t>мобилизации</a:t>
            </a:r>
            <a:endParaRPr b="0" lang="ru-RU" sz="1600" spc="-1" strike="noStrike">
              <a:latin typeface="XO Oriel"/>
            </a:endParaRPr>
          </a:p>
          <a:p>
            <a:pPr marL="12600">
              <a:lnSpc>
                <a:spcPct val="103000"/>
              </a:lnSpc>
              <a:spcBef>
                <a:spcPts val="420"/>
              </a:spcBef>
              <a:buNone/>
            </a:pPr>
            <a:r>
              <a:rPr b="0" lang="ru-RU" sz="1300" spc="-1" strike="noStrike">
                <a:latin typeface="Arial"/>
              </a:rPr>
              <a:t>После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прохождения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медкомиссии,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военкомат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выдает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сотруднику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очередную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повестку,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где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указывает</a:t>
            </a:r>
            <a:r>
              <a:rPr b="0" lang="ru-RU" sz="1300" spc="109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причину</a:t>
            </a:r>
            <a:r>
              <a:rPr b="1" lang="ru-RU" sz="1300" spc="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—</a:t>
            </a:r>
            <a:r>
              <a:rPr b="1" lang="ru-RU" sz="1300" spc="1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«для</a:t>
            </a:r>
            <a:r>
              <a:rPr b="1" lang="ru-RU" sz="1300" spc="5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отправки</a:t>
            </a:r>
            <a:r>
              <a:rPr b="1" lang="ru-RU" sz="1300" spc="72" strike="noStrike">
                <a:latin typeface="Arial"/>
              </a:rPr>
              <a:t> </a:t>
            </a:r>
            <a:r>
              <a:rPr b="1" lang="ru-RU" sz="1300" spc="137" strike="noStrike">
                <a:latin typeface="Arial"/>
              </a:rPr>
              <a:t>к</a:t>
            </a:r>
            <a:r>
              <a:rPr b="1" lang="ru-RU" sz="1300" spc="52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месту </a:t>
            </a:r>
            <a:r>
              <a:rPr b="1" lang="ru-RU" sz="1300" spc="-1" strike="noStrike">
                <a:latin typeface="Arial"/>
              </a:rPr>
              <a:t>прохождения</a:t>
            </a:r>
            <a:r>
              <a:rPr b="1" lang="ru-RU" sz="1300" spc="2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военной</a:t>
            </a:r>
            <a:r>
              <a:rPr b="1" lang="ru-RU" sz="1300" spc="2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службы»</a:t>
            </a:r>
            <a:r>
              <a:rPr b="1" lang="ru-RU" sz="1300" spc="1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и</a:t>
            </a:r>
            <a:r>
              <a:rPr b="1" lang="ru-RU" sz="1300" spc="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дату</a:t>
            </a:r>
            <a:r>
              <a:rPr b="1" lang="ru-RU" sz="1300" spc="2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явки</a:t>
            </a:r>
            <a:r>
              <a:rPr b="1" lang="ru-RU" sz="1300" spc="1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на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пункт сбора,</a:t>
            </a:r>
            <a:r>
              <a:rPr b="1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п.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16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Положения,</a:t>
            </a:r>
            <a:r>
              <a:rPr b="0" lang="ru-RU" sz="1300" spc="-2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утв.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постановлением</a:t>
            </a:r>
            <a:r>
              <a:rPr b="0" lang="ru-RU" sz="1300" spc="-2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Правительства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52" strike="noStrike">
                <a:latin typeface="Arial"/>
              </a:rPr>
              <a:t>РФ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11.11.2006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245" strike="noStrike">
                <a:latin typeface="Arial"/>
              </a:rPr>
              <a:t>№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26" strike="noStrike">
                <a:latin typeface="Arial"/>
              </a:rPr>
              <a:t>663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70" name="object 4"/>
          <p:cNvSpPr/>
          <p:nvPr/>
        </p:nvSpPr>
        <p:spPr>
          <a:xfrm>
            <a:off x="954720" y="1789560"/>
            <a:ext cx="415440" cy="43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800" spc="-26" strike="noStrike">
                <a:solidFill>
                  <a:srgbClr val="883231"/>
                </a:solidFill>
                <a:latin typeface="Arial"/>
              </a:rPr>
              <a:t>01</a:t>
            </a:r>
            <a:endParaRPr b="0" lang="ru-RU" sz="2800" spc="-1" strike="noStrike">
              <a:latin typeface="XO Oriel"/>
            </a:endParaRPr>
          </a:p>
        </p:txBody>
      </p:sp>
      <p:sp>
        <p:nvSpPr>
          <p:cNvPr id="71" name="object 5"/>
          <p:cNvSpPr/>
          <p:nvPr/>
        </p:nvSpPr>
        <p:spPr>
          <a:xfrm>
            <a:off x="954720" y="4901760"/>
            <a:ext cx="415440" cy="43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800" spc="-26" strike="noStrike">
                <a:solidFill>
                  <a:srgbClr val="883231"/>
                </a:solidFill>
                <a:latin typeface="Arial"/>
              </a:rPr>
              <a:t>03</a:t>
            </a:r>
            <a:endParaRPr b="0" lang="ru-RU" sz="2800" spc="-1" strike="noStrike">
              <a:latin typeface="XO Oriel"/>
            </a:endParaRPr>
          </a:p>
        </p:txBody>
      </p:sp>
      <p:sp>
        <p:nvSpPr>
          <p:cNvPr id="72" name="object 6"/>
          <p:cNvSpPr/>
          <p:nvPr/>
        </p:nvSpPr>
        <p:spPr>
          <a:xfrm>
            <a:off x="1707120" y="1788120"/>
            <a:ext cx="10942560" cy="996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Не</a:t>
            </a:r>
            <a:r>
              <a:rPr b="1" lang="ru-RU" sz="1300" spc="-5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увольняйте</a:t>
            </a:r>
            <a:r>
              <a:rPr b="1" lang="ru-RU" sz="1300" spc="-41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мобилизованного</a:t>
            </a:r>
            <a:r>
              <a:rPr b="1" lang="ru-RU" sz="1300" spc="-3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сотрудника.</a:t>
            </a:r>
            <a:endParaRPr b="0" lang="ru-RU" sz="1300" spc="-1" strike="noStrike">
              <a:latin typeface="XO Oriel"/>
            </a:endParaRPr>
          </a:p>
          <a:p>
            <a:pPr marL="12600">
              <a:lnSpc>
                <a:spcPct val="98000"/>
              </a:lnSpc>
              <a:spcBef>
                <a:spcPts val="71"/>
              </a:spcBef>
              <a:buNone/>
            </a:pPr>
            <a:r>
              <a:rPr b="0" lang="ru-RU" sz="1300" spc="-1" strike="noStrike">
                <a:latin typeface="Arial"/>
              </a:rPr>
              <a:t>За</a:t>
            </a:r>
            <a:r>
              <a:rPr b="0" lang="ru-RU" sz="1300" spc="-2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сотрудниками,</a:t>
            </a:r>
            <a:r>
              <a:rPr b="0" lang="ru-RU" sz="1300" spc="-21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которых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призывают</a:t>
            </a:r>
            <a:r>
              <a:rPr b="0" lang="ru-RU" sz="1300" spc="-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-15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службу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</a:t>
            </a:r>
            <a:r>
              <a:rPr b="0" lang="ru-RU" sz="1300" spc="-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мобилизации,</a:t>
            </a:r>
            <a:r>
              <a:rPr b="0" lang="ru-RU" sz="1300" spc="1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работодатель</a:t>
            </a:r>
            <a:r>
              <a:rPr b="1" lang="ru-RU" sz="1300" spc="2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обязан</a:t>
            </a:r>
            <a:r>
              <a:rPr b="1" lang="ru-RU" sz="1300" spc="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сохранить</a:t>
            </a:r>
            <a:r>
              <a:rPr b="1" lang="ru-RU" sz="1300" spc="2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рабочее</a:t>
            </a:r>
            <a:r>
              <a:rPr b="1" lang="ru-RU" sz="1300" spc="3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место</a:t>
            </a:r>
            <a:r>
              <a:rPr b="1" lang="ru-RU" sz="1300" spc="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и</a:t>
            </a:r>
            <a:r>
              <a:rPr b="1" lang="ru-RU" sz="1300" spc="-1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после</a:t>
            </a:r>
            <a:r>
              <a:rPr b="1" lang="ru-RU" sz="1300" spc="24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окончания </a:t>
            </a:r>
            <a:r>
              <a:rPr b="1" lang="ru-RU" sz="1300" spc="-1" strike="noStrike">
                <a:latin typeface="Arial"/>
              </a:rPr>
              <a:t>службы</a:t>
            </a:r>
            <a:r>
              <a:rPr b="1" lang="ru-RU" sz="1300" spc="2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предоставить</a:t>
            </a:r>
            <a:r>
              <a:rPr b="1" lang="ru-RU" sz="1300" spc="5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прежнее</a:t>
            </a:r>
            <a:r>
              <a:rPr b="1" lang="ru-RU" sz="1300" spc="1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место</a:t>
            </a:r>
            <a:r>
              <a:rPr b="1" lang="ru-RU" sz="1300" spc="1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работы</a:t>
            </a:r>
            <a:r>
              <a:rPr b="0" lang="ru-RU" sz="1300" spc="-1" strike="noStrike">
                <a:latin typeface="Arial"/>
              </a:rPr>
              <a:t>.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Увольнять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мобилизованного</a:t>
            </a:r>
            <a:r>
              <a:rPr b="0" lang="ru-RU" sz="1300" spc="-15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сотрудника в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связи с</a:t>
            </a:r>
            <a:r>
              <a:rPr b="0" lang="ru-RU" sz="1300" spc="-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призывом</a:t>
            </a:r>
            <a:r>
              <a:rPr b="0" lang="ru-RU" sz="1300" spc="-15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-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военную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службу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</a:t>
            </a:r>
            <a:r>
              <a:rPr b="0" lang="ru-RU" sz="1300" spc="-15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пункту </a:t>
            </a:r>
            <a:r>
              <a:rPr b="0" lang="ru-RU" sz="1300" spc="-1" strike="noStrike">
                <a:latin typeface="Arial"/>
              </a:rPr>
              <a:t>1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части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первой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статьи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83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Трудового</a:t>
            </a:r>
            <a:r>
              <a:rPr b="0" lang="ru-RU" sz="1300" spc="6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кодекса,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не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допускается.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Порядок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утвержден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21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сентября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2022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года,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постановлением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Правительства </a:t>
            </a:r>
            <a:r>
              <a:rPr b="0" lang="ru-RU" sz="1300" spc="49" strike="noStrike">
                <a:latin typeface="Arial"/>
              </a:rPr>
              <a:t>РФ</a:t>
            </a:r>
            <a:r>
              <a:rPr b="0" lang="ru-RU" sz="1300" spc="-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</a:t>
            </a:r>
            <a:r>
              <a:rPr b="0" lang="ru-RU" sz="1300" spc="-15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22.09.2022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245" strike="noStrike">
                <a:latin typeface="Arial"/>
              </a:rPr>
              <a:t>№</a:t>
            </a:r>
            <a:r>
              <a:rPr b="0" lang="ru-RU" sz="1300" spc="-15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1677.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73" name="object 7"/>
          <p:cNvSpPr/>
          <p:nvPr/>
        </p:nvSpPr>
        <p:spPr>
          <a:xfrm>
            <a:off x="929160" y="2728440"/>
            <a:ext cx="11553480" cy="198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38160">
              <a:lnSpc>
                <a:spcPts val="3234"/>
              </a:lnSpc>
              <a:spcBef>
                <a:spcPts val="99"/>
              </a:spcBef>
              <a:buNone/>
              <a:tabLst>
                <a:tab algn="l" pos="789840"/>
              </a:tabLst>
            </a:pPr>
            <a:r>
              <a:rPr b="1" lang="ru-RU" sz="4200" spc="-38" strike="noStrike" baseline="-31000">
                <a:solidFill>
                  <a:srgbClr val="883231"/>
                </a:solidFill>
                <a:latin typeface="Arial"/>
              </a:rPr>
              <a:t>02</a:t>
            </a:r>
            <a:r>
              <a:rPr b="1" lang="ru-RU" sz="4200" spc="-1" strike="noStrike" baseline="-31000">
                <a:solidFill>
                  <a:srgbClr val="883231"/>
                </a:solidFill>
                <a:latin typeface="Arial"/>
              </a:rPr>
              <a:t>	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Оформите</a:t>
            </a:r>
            <a:r>
              <a:rPr b="1" lang="ru-RU" sz="1300" spc="-55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приостановление</a:t>
            </a:r>
            <a:r>
              <a:rPr b="1" lang="ru-RU" sz="1300" spc="-3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трудового</a:t>
            </a:r>
            <a:r>
              <a:rPr b="1" lang="ru-RU" sz="1300" spc="-21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договора.</a:t>
            </a:r>
            <a:endParaRPr b="0" lang="ru-RU" sz="1300" spc="-1" strike="noStrike">
              <a:latin typeface="XO Oriel"/>
            </a:endParaRPr>
          </a:p>
          <a:p>
            <a:pPr marL="900360" indent="-109800">
              <a:lnSpc>
                <a:spcPts val="1400"/>
              </a:lnSpc>
              <a:buClr>
                <a:srgbClr val="000000"/>
              </a:buClr>
              <a:buFont typeface="Symbol" charset="2"/>
              <a:buChar char=""/>
              <a:tabLst>
                <a:tab algn="l" pos="900360"/>
              </a:tabLst>
            </a:pPr>
            <a:r>
              <a:rPr b="0" lang="ru-RU" sz="1300" spc="-1" strike="noStrike">
                <a:latin typeface="Arial"/>
              </a:rPr>
              <a:t>На</a:t>
            </a:r>
            <a:r>
              <a:rPr b="0" lang="ru-RU" sz="1300" spc="-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срок</a:t>
            </a:r>
            <a:r>
              <a:rPr b="0" lang="ru-RU" sz="1300" spc="-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военной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службы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трудовой</a:t>
            </a:r>
            <a:r>
              <a:rPr b="0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договор</a:t>
            </a:r>
            <a:r>
              <a:rPr b="1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 сотрудником</a:t>
            </a:r>
            <a:r>
              <a:rPr b="1" lang="ru-RU" sz="1300" spc="1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</a:t>
            </a:r>
            <a:r>
              <a:rPr b="1" lang="ru-RU" sz="1300" spc="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вашей</a:t>
            </a:r>
            <a:r>
              <a:rPr b="1" lang="ru-RU" sz="1300" spc="1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компании</a:t>
            </a:r>
            <a:r>
              <a:rPr b="1" lang="ru-RU" sz="1300" spc="-12" strike="noStrike">
                <a:latin typeface="Arial"/>
              </a:rPr>
              <a:t> приостанавливается</a:t>
            </a:r>
            <a:r>
              <a:rPr b="0" lang="ru-RU" sz="1300" spc="-12" strike="noStrike">
                <a:latin typeface="Arial"/>
              </a:rPr>
              <a:t>.</a:t>
            </a:r>
            <a:r>
              <a:rPr b="0" lang="ru-RU" sz="1300" spc="49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Основанием</a:t>
            </a:r>
            <a:r>
              <a:rPr b="1" lang="ru-RU" sz="1300" spc="-7" strike="noStrike">
                <a:latin typeface="Arial"/>
              </a:rPr>
              <a:t> </a:t>
            </a:r>
            <a:r>
              <a:rPr b="0" lang="ru-RU" sz="1300" spc="-26" strike="noStrike">
                <a:latin typeface="Arial"/>
              </a:rPr>
              <a:t>для</a:t>
            </a:r>
            <a:endParaRPr b="0" lang="ru-RU" sz="1300" spc="-1" strike="noStrike">
              <a:latin typeface="XO Oriel"/>
            </a:endParaRPr>
          </a:p>
          <a:p>
            <a:pPr marL="900360">
              <a:lnSpc>
                <a:spcPts val="1525"/>
              </a:lnSpc>
              <a:buNone/>
              <a:tabLst>
                <a:tab algn="l" pos="900360"/>
              </a:tabLst>
            </a:pPr>
            <a:r>
              <a:rPr b="0" lang="ru-RU" sz="1300" spc="-12" strike="noStrike">
                <a:latin typeface="Arial"/>
              </a:rPr>
              <a:t>приостановления </a:t>
            </a:r>
            <a:r>
              <a:rPr b="0" lang="ru-RU" sz="1300" spc="-1" strike="noStrike">
                <a:latin typeface="Arial"/>
              </a:rPr>
              <a:t>работы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будет</a:t>
            </a:r>
            <a:r>
              <a:rPr b="0" lang="ru-RU" sz="1300" spc="7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повестка</a:t>
            </a:r>
            <a:r>
              <a:rPr b="1" lang="ru-RU" sz="1300" spc="5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сотруднику</a:t>
            </a:r>
            <a:r>
              <a:rPr b="1" lang="ru-RU" sz="1300" spc="1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из</a:t>
            </a:r>
            <a:r>
              <a:rPr b="1" lang="ru-RU" sz="1300" spc="1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военкомата</a:t>
            </a:r>
            <a:r>
              <a:rPr b="0" lang="ru-RU" sz="1300" spc="-1" strike="noStrike">
                <a:latin typeface="Arial"/>
              </a:rPr>
              <a:t>.</a:t>
            </a:r>
            <a:r>
              <a:rPr b="0" lang="ru-RU" sz="1300" spc="52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Дистанционные</a:t>
            </a:r>
            <a:r>
              <a:rPr b="1" lang="ru-RU" sz="1300" spc="2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работники</a:t>
            </a:r>
            <a:r>
              <a:rPr b="1" lang="ru-RU" sz="1300" spc="4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и работники</a:t>
            </a:r>
            <a:r>
              <a:rPr b="0" lang="ru-RU" sz="1300" spc="-1" strike="noStrike">
                <a:latin typeface="Arial"/>
              </a:rPr>
              <a:t>,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участвующие</a:t>
            </a:r>
            <a:r>
              <a:rPr b="0" lang="ru-RU" sz="1300" spc="287" strike="noStrike">
                <a:latin typeface="Arial"/>
              </a:rPr>
              <a:t> </a:t>
            </a:r>
            <a:r>
              <a:rPr b="0" lang="ru-RU" sz="1300" spc="-52" strike="noStrike">
                <a:latin typeface="Arial"/>
              </a:rPr>
              <a:t>в</a:t>
            </a:r>
            <a:endParaRPr b="0" lang="ru-RU" sz="1300" spc="-1" strike="noStrike">
              <a:latin typeface="XO Oriel"/>
            </a:endParaRPr>
          </a:p>
          <a:p>
            <a:pPr marL="900360">
              <a:lnSpc>
                <a:spcPts val="1491"/>
              </a:lnSpc>
              <a:spcBef>
                <a:spcPts val="156"/>
              </a:spcBef>
              <a:buNone/>
              <a:tabLst>
                <a:tab algn="l" pos="900360"/>
              </a:tabLst>
            </a:pPr>
            <a:r>
              <a:rPr b="0" lang="ru-RU" sz="1300" spc="-1" strike="noStrike">
                <a:latin typeface="Arial"/>
              </a:rPr>
              <a:t>электронном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кадровом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документообороте,</a:t>
            </a:r>
            <a:r>
              <a:rPr b="0" lang="ru-RU" sz="1300" spc="8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направляют</a:t>
            </a:r>
            <a:r>
              <a:rPr b="1" lang="ru-RU" sz="1300" spc="6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скан</a:t>
            </a:r>
            <a:r>
              <a:rPr b="1" lang="ru-RU" sz="1300" spc="3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повестки</a:t>
            </a:r>
            <a:r>
              <a:rPr b="1" lang="ru-RU" sz="1300" spc="6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работодателю</a:t>
            </a:r>
            <a:r>
              <a:rPr b="1" lang="ru-RU" sz="1300" spc="9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порядке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документооборота,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установленном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организации,</a:t>
            </a:r>
            <a:r>
              <a:rPr b="0" lang="ru-RU" sz="1300" spc="-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письмо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Минтруда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России </a:t>
            </a:r>
            <a:r>
              <a:rPr b="0" lang="ru-RU" sz="1300" spc="-245" strike="noStrike">
                <a:latin typeface="Arial"/>
              </a:rPr>
              <a:t>№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14-</a:t>
            </a:r>
            <a:r>
              <a:rPr b="0" lang="ru-RU" sz="1300" spc="-21" strike="noStrike">
                <a:latin typeface="Arial"/>
              </a:rPr>
              <a:t>6/10/В-</a:t>
            </a:r>
            <a:r>
              <a:rPr b="0" lang="ru-RU" sz="1300" spc="-1" strike="noStrike">
                <a:latin typeface="Arial"/>
              </a:rPr>
              <a:t>13042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27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сентября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2022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26" strike="noStrike">
                <a:latin typeface="Arial"/>
              </a:rPr>
              <a:t>г.</a:t>
            </a:r>
            <a:endParaRPr b="0" lang="ru-RU" sz="1300" spc="-1" strike="noStrike">
              <a:latin typeface="XO Oriel"/>
            </a:endParaRPr>
          </a:p>
          <a:p>
            <a:pPr marL="900360" indent="-109800">
              <a:lnSpc>
                <a:spcPct val="100000"/>
              </a:lnSpc>
              <a:buClr>
                <a:srgbClr val="000000"/>
              </a:buClr>
              <a:buFont typeface="Arial"/>
              <a:buChar char="•"/>
              <a:tabLst>
                <a:tab algn="l" pos="900360"/>
              </a:tabLst>
            </a:pPr>
            <a:r>
              <a:rPr b="1" lang="ru-RU" sz="1300" spc="-1" strike="noStrike">
                <a:latin typeface="Arial"/>
              </a:rPr>
              <a:t>Подготовьте</a:t>
            </a:r>
            <a:r>
              <a:rPr b="1" lang="ru-RU" sz="1300" spc="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приказ</a:t>
            </a:r>
            <a:r>
              <a:rPr b="1" lang="ru-RU" sz="1300" spc="-1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</a:t>
            </a:r>
            <a:r>
              <a:rPr b="1" lang="ru-RU" sz="1300" spc="-26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приостановке</a:t>
            </a:r>
            <a:r>
              <a:rPr b="1" lang="ru-RU" sz="1300" spc="-1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действия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трудового</a:t>
            </a:r>
            <a:r>
              <a:rPr b="1" lang="ru-RU" sz="1300" spc="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договора</a:t>
            </a:r>
            <a:r>
              <a:rPr b="1" lang="ru-RU" sz="1300" spc="3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(разъяснения</a:t>
            </a:r>
            <a:r>
              <a:rPr b="0" lang="ru-RU" sz="1300" spc="-35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Минтруда</a:t>
            </a:r>
            <a:r>
              <a:rPr b="0" lang="ru-RU" sz="1300" spc="-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-32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информации</a:t>
            </a:r>
            <a:r>
              <a:rPr b="0" lang="ru-RU" sz="1300" spc="-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</a:t>
            </a:r>
            <a:r>
              <a:rPr b="0" lang="ru-RU" sz="1300" spc="-26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26.09.2022).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-86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приказе </a:t>
            </a:r>
            <a:r>
              <a:rPr b="0" lang="ru-RU" sz="1300" spc="49" strike="noStrike">
                <a:latin typeface="Arial"/>
              </a:rPr>
              <a:t>укажите </a:t>
            </a:r>
            <a:r>
              <a:rPr b="0" lang="ru-RU" sz="1300" spc="-1" strike="noStrike">
                <a:latin typeface="Arial"/>
              </a:rPr>
              <a:t>срок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приостановления</a:t>
            </a:r>
            <a:r>
              <a:rPr b="0" lang="ru-RU" sz="1300" spc="-1" strike="noStrike">
                <a:latin typeface="Arial"/>
              </a:rPr>
              <a:t> трудового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договора.</a:t>
            </a:r>
            <a:r>
              <a:rPr b="0" lang="ru-RU" sz="1300" spc="6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Сроком</a:t>
            </a:r>
            <a:r>
              <a:rPr b="1" lang="ru-RU" sz="1300" spc="5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начала</a:t>
            </a:r>
            <a:r>
              <a:rPr b="1" lang="ru-RU" sz="1300" spc="4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будет</a:t>
            </a:r>
            <a:r>
              <a:rPr b="1" lang="ru-RU" sz="1300" spc="4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дата</a:t>
            </a:r>
            <a:r>
              <a:rPr b="1" lang="ru-RU" sz="1300" spc="5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явки</a:t>
            </a:r>
            <a:r>
              <a:rPr b="1" lang="ru-RU" sz="1300" spc="3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на</a:t>
            </a:r>
            <a:r>
              <a:rPr b="1" lang="ru-RU" sz="1300" spc="2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пункт</a:t>
            </a:r>
            <a:r>
              <a:rPr b="1" lang="ru-RU" sz="1300" spc="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сбора,</a:t>
            </a:r>
            <a:r>
              <a:rPr b="1" lang="ru-RU" sz="1300" spc="6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которая</a:t>
            </a:r>
            <a:r>
              <a:rPr b="1" lang="ru-RU" sz="1300" spc="63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указана</a:t>
            </a:r>
            <a:r>
              <a:rPr b="1" lang="ru-RU" sz="1300" spc="4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</a:t>
            </a:r>
            <a:r>
              <a:rPr b="1" lang="ru-RU" sz="1300" spc="9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повестке</a:t>
            </a:r>
            <a:r>
              <a:rPr b="0" lang="ru-RU" sz="1300" spc="-12" strike="noStrike">
                <a:latin typeface="Arial"/>
              </a:rPr>
              <a:t>. </a:t>
            </a:r>
            <a:r>
              <a:rPr b="0" lang="ru-RU" sz="1300" spc="-1" strike="noStrike">
                <a:latin typeface="Arial"/>
              </a:rPr>
              <a:t>Срок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окончания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службы</a:t>
            </a:r>
            <a:r>
              <a:rPr b="0" lang="ru-RU" sz="1300" spc="10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сейчас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6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повестках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не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пишут,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поэтому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указать</a:t>
            </a:r>
            <a:r>
              <a:rPr b="0" lang="ru-RU" sz="1300" spc="8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конкретную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дату</a:t>
            </a:r>
            <a:r>
              <a:rPr b="0" lang="ru-RU" sz="1300" spc="8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окончания</a:t>
            </a:r>
            <a:r>
              <a:rPr b="0" lang="ru-RU" sz="1300" spc="4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службы</a:t>
            </a:r>
            <a:r>
              <a:rPr b="0" lang="ru-RU" sz="1300" spc="10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невозможно.</a:t>
            </a:r>
            <a:r>
              <a:rPr b="0" lang="ru-RU" sz="1300" spc="6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Пропишите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52" strike="noStrike">
                <a:latin typeface="Arial"/>
              </a:rPr>
              <a:t>в </a:t>
            </a:r>
            <a:r>
              <a:rPr b="0" lang="ru-RU" sz="1300" spc="-1" strike="noStrike">
                <a:latin typeface="Arial"/>
              </a:rPr>
              <a:t>приказе,</a:t>
            </a:r>
            <a:r>
              <a:rPr b="0" lang="ru-RU" sz="1300" spc="-26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что</a:t>
            </a:r>
            <a:r>
              <a:rPr b="0" lang="ru-RU" sz="1300" spc="2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договор</a:t>
            </a:r>
            <a:r>
              <a:rPr b="1" lang="ru-RU" sz="1300" spc="32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приостанавливаете</a:t>
            </a:r>
            <a:r>
              <a:rPr b="1" lang="ru-RU" sz="1300" spc="1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на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весь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период военной службы</a:t>
            </a:r>
            <a:r>
              <a:rPr b="1" lang="ru-RU" sz="1300" spc="18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по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мобилизации.</a:t>
            </a:r>
            <a:endParaRPr b="0" lang="ru-RU" sz="1300" spc="-1" strike="noStrike">
              <a:latin typeface="XO Oriel"/>
            </a:endParaRPr>
          </a:p>
        </p:txBody>
      </p:sp>
      <p:sp>
        <p:nvSpPr>
          <p:cNvPr id="74" name="object 8"/>
          <p:cNvSpPr/>
          <p:nvPr/>
        </p:nvSpPr>
        <p:spPr>
          <a:xfrm>
            <a:off x="1697400" y="4836240"/>
            <a:ext cx="10792800" cy="2138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2232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Введите</a:t>
            </a:r>
            <a:r>
              <a:rPr b="1" lang="ru-RU" sz="1300" spc="-35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21" strike="noStrike">
                <a:solidFill>
                  <a:srgbClr val="883231"/>
                </a:solidFill>
                <a:latin typeface="Arial"/>
              </a:rPr>
              <a:t>новый</a:t>
            </a:r>
            <a:r>
              <a:rPr b="1" lang="ru-RU" sz="1300" spc="-35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код</a:t>
            </a:r>
            <a:r>
              <a:rPr b="1" lang="ru-RU" sz="1300" spc="-41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и</a:t>
            </a:r>
            <a:r>
              <a:rPr b="1" lang="ru-RU" sz="1300" spc="-41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проставьте его</a:t>
            </a:r>
            <a:r>
              <a:rPr b="1" lang="ru-RU" sz="1300" spc="-15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в</a:t>
            </a:r>
            <a:r>
              <a:rPr b="1" lang="ru-RU" sz="1300" spc="-5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табеле.</a:t>
            </a:r>
            <a:endParaRPr b="0" lang="ru-RU" sz="1300" spc="-1" strike="noStrike">
              <a:latin typeface="XO Oriel"/>
            </a:endParaRPr>
          </a:p>
          <a:p>
            <a:pPr marL="22320">
              <a:lnSpc>
                <a:spcPct val="100000"/>
              </a:lnSpc>
              <a:spcBef>
                <a:spcPts val="40"/>
              </a:spcBef>
              <a:buNone/>
            </a:pPr>
            <a:r>
              <a:rPr b="1" lang="ru-RU" sz="1300" spc="-1" strike="noStrike">
                <a:latin typeface="Arial"/>
              </a:rPr>
              <a:t>Время</a:t>
            </a:r>
            <a:r>
              <a:rPr b="1" lang="ru-RU" sz="1300" spc="-5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отсутствия</a:t>
            </a:r>
            <a:r>
              <a:rPr b="1" lang="ru-RU" sz="1300" spc="-1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сотрудника</a:t>
            </a:r>
            <a:r>
              <a:rPr b="1" lang="ru-RU" sz="1300" spc="-1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</a:t>
            </a:r>
            <a:r>
              <a:rPr b="1" lang="ru-RU" sz="1300" spc="-41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связи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с</a:t>
            </a:r>
            <a:r>
              <a:rPr b="1" lang="ru-RU" sz="1300" spc="-52" strike="noStrike">
                <a:latin typeface="Arial"/>
              </a:rPr>
              <a:t> </a:t>
            </a:r>
            <a:r>
              <a:rPr b="1" lang="ru-RU" sz="1300" spc="-21" strike="noStrike">
                <a:latin typeface="Arial"/>
              </a:rPr>
              <a:t>призывом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на</a:t>
            </a:r>
            <a:r>
              <a:rPr b="1" lang="ru-RU" sz="1300" spc="-55" strike="noStrike">
                <a:latin typeface="Arial"/>
              </a:rPr>
              <a:t> </a:t>
            </a:r>
            <a:r>
              <a:rPr b="1" lang="ru-RU" sz="1300" spc="-21" strike="noStrike">
                <a:latin typeface="Arial"/>
              </a:rPr>
              <a:t>мобилизацию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отразите</a:t>
            </a:r>
            <a:r>
              <a:rPr b="1" lang="ru-RU" sz="1300" spc="-15" strike="noStrike">
                <a:latin typeface="Arial"/>
              </a:rPr>
              <a:t> </a:t>
            </a:r>
            <a:r>
              <a:rPr b="1" lang="ru-RU" sz="1300" spc="-41" strike="noStrike">
                <a:latin typeface="Arial"/>
              </a:rPr>
              <a:t>в</a:t>
            </a:r>
            <a:r>
              <a:rPr b="1" lang="ru-RU" sz="1300" spc="-5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табеле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учета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рабочего времени.</a:t>
            </a:r>
            <a:r>
              <a:rPr b="1" lang="ru-RU" sz="1300" spc="9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Специального</a:t>
            </a:r>
            <a:r>
              <a:rPr b="0" lang="ru-RU" sz="1300" spc="-15" strike="noStrike">
                <a:latin typeface="Arial"/>
              </a:rPr>
              <a:t> </a:t>
            </a:r>
            <a:r>
              <a:rPr b="0" lang="ru-RU" sz="1300" spc="-21" strike="noStrike">
                <a:latin typeface="Arial"/>
              </a:rPr>
              <a:t>кода </a:t>
            </a:r>
            <a:r>
              <a:rPr b="0" lang="ru-RU" sz="1300" spc="-1" strike="noStrike">
                <a:latin typeface="Arial"/>
              </a:rPr>
              <a:t>для</a:t>
            </a:r>
            <a:r>
              <a:rPr b="0" lang="ru-RU" sz="1300" spc="-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такой</a:t>
            </a:r>
            <a:r>
              <a:rPr b="0" lang="ru-RU" sz="1300" spc="-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ситуации</a:t>
            </a:r>
            <a:r>
              <a:rPr b="0" lang="ru-RU" sz="1300" spc="-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-7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постановлении</a:t>
            </a:r>
            <a:r>
              <a:rPr b="0" lang="ru-RU" sz="1300" spc="-35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Госкомстата</a:t>
            </a:r>
            <a:r>
              <a:rPr b="0" lang="ru-RU" sz="1300" spc="-15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 05.01.2004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245" strike="noStrike">
                <a:latin typeface="Arial"/>
              </a:rPr>
              <a:t>№</a:t>
            </a:r>
            <a:r>
              <a:rPr b="0" lang="ru-RU" sz="1300" spc="-15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1</a:t>
            </a:r>
            <a:r>
              <a:rPr b="0" lang="ru-RU" sz="1300" spc="-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нет.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Поэтому</a:t>
            </a:r>
            <a:r>
              <a:rPr b="0" lang="ru-RU" sz="1300" spc="32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введите</a:t>
            </a:r>
            <a:r>
              <a:rPr b="1" lang="ru-RU" sz="1300" spc="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в</a:t>
            </a:r>
            <a:r>
              <a:rPr b="1" lang="ru-RU" sz="1300" spc="-1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табель</a:t>
            </a:r>
            <a:r>
              <a:rPr b="1" lang="ru-RU" sz="1300" spc="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учета</a:t>
            </a:r>
            <a:r>
              <a:rPr b="1" lang="ru-RU" sz="1300" spc="9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рабочего</a:t>
            </a:r>
            <a:r>
              <a:rPr b="1" lang="ru-RU" sz="1300" spc="38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времени</a:t>
            </a:r>
            <a:r>
              <a:rPr b="1" lang="ru-RU" sz="1300" spc="9" strike="noStrike">
                <a:latin typeface="Arial"/>
              </a:rPr>
              <a:t> </a:t>
            </a:r>
            <a:r>
              <a:rPr b="1" lang="ru-RU" sz="1300" spc="-21" strike="noStrike">
                <a:latin typeface="Arial"/>
              </a:rPr>
              <a:t>свой собственный</a:t>
            </a:r>
            <a:r>
              <a:rPr b="1" lang="ru-RU" sz="1300" spc="-26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код,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21" strike="noStrike">
                <a:latin typeface="Arial"/>
              </a:rPr>
              <a:t>чтобы</a:t>
            </a:r>
            <a:r>
              <a:rPr b="1" lang="ru-RU" sz="1300" spc="-26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отмечать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времени</a:t>
            </a:r>
            <a:r>
              <a:rPr b="1" lang="ru-RU" sz="1300" spc="-3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период</a:t>
            </a:r>
            <a:r>
              <a:rPr b="0" lang="ru-RU" sz="1300" spc="-1" strike="noStrike">
                <a:latin typeface="Arial"/>
              </a:rPr>
              <a:t>,</a:t>
            </a:r>
            <a:r>
              <a:rPr b="0" lang="ru-RU" sz="1300" spc="-1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на</a:t>
            </a:r>
            <a:r>
              <a:rPr b="1" lang="ru-RU" sz="1300" spc="-60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который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приостановили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действие</a:t>
            </a:r>
            <a:r>
              <a:rPr b="1" lang="ru-RU" sz="1300" spc="-21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трудового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договора</a:t>
            </a:r>
            <a:r>
              <a:rPr b="1" lang="ru-RU" sz="1300" spc="-7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мобилизованного </a:t>
            </a:r>
            <a:r>
              <a:rPr b="0" lang="ru-RU" sz="1300" spc="-1" strike="noStrike">
                <a:latin typeface="Arial"/>
              </a:rPr>
              <a:t>работника.</a:t>
            </a:r>
            <a:r>
              <a:rPr b="0" lang="ru-RU" sz="1300" spc="5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Например,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введите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буквенный</a:t>
            </a:r>
            <a:r>
              <a:rPr b="0" lang="ru-RU" sz="1300" spc="94" strike="noStrike">
                <a:latin typeface="Arial"/>
              </a:rPr>
              <a:t> </a:t>
            </a:r>
            <a:r>
              <a:rPr b="0" lang="ru-RU" sz="1300" spc="49" strike="noStrike">
                <a:latin typeface="Arial"/>
              </a:rPr>
              <a:t>код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«ПД».</a:t>
            </a:r>
            <a:endParaRPr b="0" lang="ru-RU" sz="13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839"/>
              </a:spcBef>
              <a:buNone/>
            </a:pP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Не</a:t>
            </a:r>
            <a:r>
              <a:rPr b="1" lang="ru-RU" sz="1300" spc="-60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вносите</a:t>
            </a:r>
            <a:r>
              <a:rPr b="1" lang="ru-RU" sz="1300" spc="-60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запись</a:t>
            </a:r>
            <a:r>
              <a:rPr b="1" lang="ru-RU" sz="1300" spc="-66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в</a:t>
            </a:r>
            <a:r>
              <a:rPr b="1" lang="ru-RU" sz="1300" spc="-7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трудовую</a:t>
            </a:r>
            <a:r>
              <a:rPr b="1" lang="ru-RU" sz="1300" spc="-5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38" strike="noStrike">
                <a:solidFill>
                  <a:srgbClr val="883231"/>
                </a:solidFill>
                <a:latin typeface="Arial"/>
              </a:rPr>
              <a:t>книжку.</a:t>
            </a:r>
            <a:endParaRPr b="0" lang="ru-RU" sz="1300" spc="-1" strike="noStrike">
              <a:latin typeface="XO Oriel"/>
            </a:endParaRPr>
          </a:p>
          <a:p>
            <a:pPr marL="22320">
              <a:lnSpc>
                <a:spcPts val="1525"/>
              </a:lnSpc>
              <a:spcBef>
                <a:spcPts val="241"/>
              </a:spcBef>
              <a:buNone/>
            </a:pPr>
            <a:r>
              <a:rPr b="1" lang="ru-RU" sz="1300" spc="-1" strike="noStrike">
                <a:latin typeface="Arial"/>
              </a:rPr>
              <a:t>Запись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о</a:t>
            </a:r>
            <a:r>
              <a:rPr b="1" lang="ru-RU" sz="1300" spc="-3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приостановке</a:t>
            </a:r>
            <a:r>
              <a:rPr b="1" lang="ru-RU" sz="1300" spc="-12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действия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трудового</a:t>
            </a:r>
            <a:r>
              <a:rPr b="1" lang="ru-RU" sz="1300" spc="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договора</a:t>
            </a:r>
            <a:r>
              <a:rPr b="1" lang="ru-RU" sz="1300" spc="12" strike="noStrike">
                <a:latin typeface="Arial"/>
              </a:rPr>
              <a:t> </a:t>
            </a:r>
            <a:r>
              <a:rPr b="1" lang="ru-RU" sz="1300" spc="-41" strike="noStrike">
                <a:latin typeface="Arial"/>
              </a:rPr>
              <a:t>в </a:t>
            </a:r>
            <a:r>
              <a:rPr b="1" lang="ru-RU" sz="1300" spc="-12" strike="noStrike">
                <a:latin typeface="Arial"/>
              </a:rPr>
              <a:t>трудовую</a:t>
            </a:r>
            <a:r>
              <a:rPr b="1" lang="ru-RU" sz="1300" spc="-15" strike="noStrike">
                <a:latin typeface="Arial"/>
              </a:rPr>
              <a:t> </a:t>
            </a:r>
            <a:r>
              <a:rPr b="1" lang="ru-RU" sz="1300" spc="69" strike="noStrike">
                <a:latin typeface="Arial"/>
              </a:rPr>
              <a:t>книжку</a:t>
            </a:r>
            <a:r>
              <a:rPr b="1" lang="ru-RU" sz="1300" spc="-46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мобилизованного</a:t>
            </a:r>
            <a:r>
              <a:rPr b="1" lang="ru-RU" sz="1300" spc="4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работника</a:t>
            </a:r>
            <a:r>
              <a:rPr b="1" lang="ru-RU" sz="1300" spc="-7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вносить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1" strike="noStrike">
                <a:latin typeface="Arial"/>
              </a:rPr>
              <a:t>не</a:t>
            </a:r>
            <a:r>
              <a:rPr b="1" lang="ru-RU" sz="1300" spc="-35" strike="noStrike">
                <a:latin typeface="Arial"/>
              </a:rPr>
              <a:t> </a:t>
            </a:r>
            <a:r>
              <a:rPr b="1" lang="ru-RU" sz="1300" spc="-12" strike="noStrike">
                <a:latin typeface="Arial"/>
              </a:rPr>
              <a:t>нужно.</a:t>
            </a:r>
            <a:endParaRPr b="0" lang="ru-RU" sz="1300" spc="-1" strike="noStrike">
              <a:latin typeface="XO Oriel"/>
            </a:endParaRPr>
          </a:p>
          <a:p>
            <a:pPr marL="22320">
              <a:lnSpc>
                <a:spcPts val="1525"/>
              </a:lnSpc>
              <a:buNone/>
            </a:pPr>
            <a:r>
              <a:rPr b="0" lang="ru-RU" sz="1300" spc="-1" strike="noStrike">
                <a:latin typeface="Arial"/>
              </a:rPr>
              <a:t>В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сведениях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 работе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трудовой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72" strike="noStrike">
                <a:latin typeface="Arial"/>
              </a:rPr>
              <a:t>книжки</a:t>
            </a:r>
            <a:r>
              <a:rPr b="0" lang="ru-RU" sz="1300" spc="-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вносят только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записи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 работе,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постоянных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переводах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увольнении</a:t>
            </a:r>
            <a:r>
              <a:rPr b="0" lang="ru-RU" sz="1300" spc="9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сотрудника.</a:t>
            </a:r>
            <a:endParaRPr b="0" lang="ru-RU" sz="1300" spc="-1" strike="noStrike">
              <a:latin typeface="XO Oriel"/>
            </a:endParaRPr>
          </a:p>
          <a:p>
            <a:pPr marL="22320">
              <a:lnSpc>
                <a:spcPct val="103000"/>
              </a:lnSpc>
              <a:buNone/>
            </a:pPr>
            <a:r>
              <a:rPr b="0" lang="ru-RU" sz="1300" spc="-1" strike="noStrike">
                <a:latin typeface="Arial"/>
              </a:rPr>
              <a:t>Не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позволяет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вносить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запись</a:t>
            </a:r>
            <a:r>
              <a:rPr b="0" lang="ru-RU" sz="1300" spc="1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том,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что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приостановили</a:t>
            </a:r>
            <a:r>
              <a:rPr b="0" lang="ru-RU" sz="1300" spc="-7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действие</a:t>
            </a:r>
            <a:r>
              <a:rPr b="0" lang="ru-RU" sz="1300" spc="6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трудового</a:t>
            </a:r>
            <a:r>
              <a:rPr b="0" lang="ru-RU" sz="1300" spc="7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договора,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3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порядок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ведения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и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хранения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трудовых </a:t>
            </a:r>
            <a:r>
              <a:rPr b="0" lang="ru-RU" sz="1300" spc="58" strike="noStrike">
                <a:latin typeface="Arial"/>
              </a:rPr>
              <a:t>книжек,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ч.</a:t>
            </a:r>
            <a:r>
              <a:rPr b="0" lang="ru-RU" sz="1300" spc="43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4</a:t>
            </a:r>
            <a:r>
              <a:rPr b="0" lang="ru-RU" sz="1300" spc="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ст.</a:t>
            </a:r>
            <a:r>
              <a:rPr b="0" lang="ru-RU" sz="1300" spc="24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66</a:t>
            </a:r>
            <a:r>
              <a:rPr b="0" lang="ru-RU" sz="1300" spc="29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ТК,</a:t>
            </a:r>
            <a:r>
              <a:rPr b="0" lang="ru-RU" sz="1300" spc="3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приказ Минтруда</a:t>
            </a:r>
            <a:r>
              <a:rPr b="0" lang="ru-RU" sz="1300" spc="52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от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" strike="noStrike">
                <a:latin typeface="Arial"/>
              </a:rPr>
              <a:t>19.05.2021</a:t>
            </a:r>
            <a:r>
              <a:rPr b="0" lang="ru-RU" sz="1300" spc="77" strike="noStrike">
                <a:latin typeface="Arial"/>
              </a:rPr>
              <a:t> </a:t>
            </a:r>
            <a:r>
              <a:rPr b="0" lang="ru-RU" sz="1300" spc="-245" strike="noStrike">
                <a:latin typeface="Arial"/>
              </a:rPr>
              <a:t>№</a:t>
            </a:r>
            <a:r>
              <a:rPr b="0" lang="ru-RU" sz="1300" spc="18" strike="noStrike">
                <a:latin typeface="Arial"/>
              </a:rPr>
              <a:t> </a:t>
            </a:r>
            <a:r>
              <a:rPr b="0" lang="ru-RU" sz="1300" spc="-12" strike="noStrike">
                <a:latin typeface="Arial"/>
              </a:rPr>
              <a:t>320н.</a:t>
            </a:r>
            <a:endParaRPr b="0" lang="ru-RU" sz="1300" spc="-1" strike="noStrike">
              <a:latin typeface="XO Oriel"/>
            </a:endParaRPr>
          </a:p>
        </p:txBody>
      </p:sp>
      <p:pic>
        <p:nvPicPr>
          <p:cNvPr id="75" name="object 9" descr=""/>
          <p:cNvPicPr/>
          <p:nvPr/>
        </p:nvPicPr>
        <p:blipFill>
          <a:blip r:embed="rId1"/>
          <a:stretch/>
        </p:blipFill>
        <p:spPr>
          <a:xfrm>
            <a:off x="85320" y="1042560"/>
            <a:ext cx="916920" cy="916920"/>
          </a:xfrm>
          <a:prstGeom prst="rect">
            <a:avLst/>
          </a:prstGeom>
          <a:ln w="0">
            <a:noFill/>
          </a:ln>
        </p:spPr>
      </p:pic>
      <p:sp>
        <p:nvSpPr>
          <p:cNvPr id="76" name="object 10"/>
          <p:cNvSpPr/>
          <p:nvPr/>
        </p:nvSpPr>
        <p:spPr>
          <a:xfrm>
            <a:off x="954720" y="5907600"/>
            <a:ext cx="417960" cy="43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800" spc="-26" strike="noStrike">
                <a:solidFill>
                  <a:srgbClr val="883231"/>
                </a:solidFill>
                <a:latin typeface="Arial"/>
              </a:rPr>
              <a:t>04</a:t>
            </a:r>
            <a:endParaRPr b="0" lang="ru-RU" sz="2800" spc="-1" strike="noStrike">
              <a:latin typeface="XO Oriel"/>
            </a:endParaRPr>
          </a:p>
        </p:txBody>
      </p:sp>
      <p:sp>
        <p:nvSpPr>
          <p:cNvPr id="77" name="object 11"/>
          <p:cNvSpPr/>
          <p:nvPr/>
        </p:nvSpPr>
        <p:spPr>
          <a:xfrm>
            <a:off x="12935520" y="7203600"/>
            <a:ext cx="288720" cy="24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520" bIns="0" anchor="t">
            <a:spAutoFit/>
          </a:bodyPr>
          <a:p>
            <a:pPr marL="38160">
              <a:lnSpc>
                <a:spcPct val="100000"/>
              </a:lnSpc>
              <a:spcBef>
                <a:spcPts val="20"/>
              </a:spcBef>
              <a:buNone/>
            </a:pPr>
            <a:fld id="{655E6078-23B6-4AAF-994C-824ADEF4A1BB}" type="slidenum">
              <a:rPr b="0" lang="ru-RU" sz="1600" spc="-26" strike="noStrike">
                <a:solidFill>
                  <a:srgbClr val="878787"/>
                </a:solidFill>
                <a:latin typeface="Calibri"/>
              </a:rPr>
              <a:t>&lt;номер&gt;</a:t>
            </a:fld>
            <a:endParaRPr b="0" lang="ru-RU" sz="1600" spc="-1" strike="noStrike"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07160" y="208800"/>
            <a:ext cx="7373880" cy="127440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 anchor="t">
            <a:noAutofit/>
          </a:bodyPr>
          <a:p>
            <a:pPr marL="12600">
              <a:lnSpc>
                <a:spcPts val="3705"/>
              </a:lnSpc>
              <a:spcBef>
                <a:spcPts val="99"/>
              </a:spcBef>
              <a:buNone/>
            </a:pP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Мобилизация:</a:t>
            </a:r>
            <a:r>
              <a:rPr b="1" lang="ru-RU" sz="3200" spc="-114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21" strike="noStrike">
                <a:solidFill>
                  <a:srgbClr val="424242"/>
                </a:solidFill>
                <a:latin typeface="Arial"/>
              </a:rPr>
              <a:t>трудовые</a:t>
            </a:r>
            <a:r>
              <a:rPr b="1" lang="ru-RU" sz="3200" spc="-120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отношения</a:t>
            </a:r>
            <a:endParaRPr b="0" lang="ru-RU" sz="3200" spc="-1" strike="noStrike">
              <a:latin typeface="Calibri"/>
            </a:endParaRPr>
          </a:p>
          <a:p>
            <a:pPr marL="45000">
              <a:lnSpc>
                <a:spcPts val="1786"/>
              </a:lnSpc>
              <a:buNone/>
            </a:pP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Оформление</a:t>
            </a:r>
            <a:r>
              <a:rPr b="1" lang="ru-RU" sz="1600" spc="-46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призыва</a:t>
            </a:r>
            <a:r>
              <a:rPr b="1" lang="ru-RU" sz="1600" spc="-35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на</a:t>
            </a:r>
            <a:r>
              <a:rPr b="1" lang="ru-RU" sz="1600" spc="-60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службу</a:t>
            </a:r>
            <a:r>
              <a:rPr b="1" lang="ru-RU" sz="1600" spc="-55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по</a:t>
            </a:r>
            <a:r>
              <a:rPr b="1" lang="ru-RU" sz="1600" spc="-66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2" strike="noStrike">
                <a:solidFill>
                  <a:srgbClr val="883231"/>
                </a:solidFill>
                <a:latin typeface="Century Gothic"/>
              </a:rPr>
              <a:t>мобилизации</a:t>
            </a:r>
            <a:endParaRPr b="0" lang="ru-RU" sz="1600" spc="-1" strike="noStrike">
              <a:latin typeface="Calibri"/>
            </a:endParaRPr>
          </a:p>
        </p:txBody>
      </p:sp>
      <p:sp>
        <p:nvSpPr>
          <p:cNvPr id="79" name="object 3"/>
          <p:cNvSpPr/>
          <p:nvPr/>
        </p:nvSpPr>
        <p:spPr>
          <a:xfrm>
            <a:off x="1000440" y="3930840"/>
            <a:ext cx="10620000" cy="581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Заключите</a:t>
            </a:r>
            <a:r>
              <a:rPr b="1" lang="ru-RU" sz="1300" spc="-3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срочный</a:t>
            </a:r>
            <a:r>
              <a:rPr b="1" lang="ru-RU" sz="1300" spc="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договор</a:t>
            </a:r>
            <a:r>
              <a:rPr b="1" lang="ru-RU" sz="1300" spc="-7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с</a:t>
            </a:r>
            <a:r>
              <a:rPr b="1" lang="ru-RU" sz="1300" spc="-41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заменяющим</a:t>
            </a:r>
            <a:r>
              <a:rPr b="1" lang="ru-RU" sz="1300" spc="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мобилизованного</a:t>
            </a:r>
            <a:r>
              <a:rPr b="1" lang="ru-RU" sz="1300" spc="-26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работника.</a:t>
            </a:r>
            <a:endParaRPr b="0" lang="ru-RU" sz="1300" spc="-1" strike="noStrike">
              <a:latin typeface="XO Oriel"/>
            </a:endParaRPr>
          </a:p>
          <a:p>
            <a:pPr marL="12600">
              <a:lnSpc>
                <a:spcPts val="1389"/>
              </a:lnSpc>
              <a:spcBef>
                <a:spcPts val="139"/>
              </a:spcBef>
              <a:buNone/>
            </a:pPr>
            <a:r>
              <a:rPr b="0" lang="ru-RU" sz="1200" spc="-1" strike="noStrike">
                <a:latin typeface="Arial"/>
              </a:rPr>
              <a:t>На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время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приостановки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трудового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договора</a:t>
            </a:r>
            <a:r>
              <a:rPr b="0" lang="ru-RU" sz="1200" spc="43" strike="noStrike">
                <a:latin typeface="Arial"/>
              </a:rPr>
              <a:t> </a:t>
            </a:r>
            <a:r>
              <a:rPr b="1" lang="ru-RU" sz="1200" spc="-21" strike="noStrike">
                <a:latin typeface="Arial"/>
              </a:rPr>
              <a:t>работодатель</a:t>
            </a:r>
            <a:r>
              <a:rPr b="1" lang="ru-RU" sz="1200" spc="-26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может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заключать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21" strike="noStrike">
                <a:latin typeface="Arial"/>
              </a:rPr>
              <a:t>срочные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трудовые договоры</a:t>
            </a:r>
            <a:r>
              <a:rPr b="1" lang="ru-RU" sz="1200" spc="-21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и</a:t>
            </a:r>
            <a:r>
              <a:rPr b="1" lang="ru-RU" sz="1200" spc="3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принимать</a:t>
            </a:r>
            <a:r>
              <a:rPr b="1" lang="ru-RU" sz="1200" spc="2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на</a:t>
            </a:r>
            <a:r>
              <a:rPr b="1" lang="ru-RU" sz="1200" spc="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работу </a:t>
            </a:r>
            <a:r>
              <a:rPr b="1" lang="ru-RU" sz="1200" spc="-12" strike="noStrike">
                <a:latin typeface="Arial"/>
              </a:rPr>
              <a:t>временных </a:t>
            </a:r>
            <a:r>
              <a:rPr b="1" lang="ru-RU" sz="1200" spc="-1" strike="noStrike">
                <a:latin typeface="Arial"/>
              </a:rPr>
              <a:t>сотрудников</a:t>
            </a:r>
            <a:r>
              <a:rPr b="1" lang="ru-RU" sz="1200" spc="-3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в</a:t>
            </a:r>
            <a:r>
              <a:rPr b="1" lang="ru-RU" sz="1200" spc="-21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общем порядке.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80" name="object 4"/>
          <p:cNvSpPr/>
          <p:nvPr/>
        </p:nvSpPr>
        <p:spPr>
          <a:xfrm>
            <a:off x="381240" y="1149480"/>
            <a:ext cx="415440" cy="43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800" spc="-26" strike="noStrike">
                <a:solidFill>
                  <a:srgbClr val="883231"/>
                </a:solidFill>
                <a:latin typeface="Arial"/>
              </a:rPr>
              <a:t>05</a:t>
            </a:r>
            <a:endParaRPr b="0" lang="ru-RU" sz="2800" spc="-1" strike="noStrike">
              <a:latin typeface="XO Oriel"/>
            </a:endParaRPr>
          </a:p>
        </p:txBody>
      </p:sp>
      <p:sp>
        <p:nvSpPr>
          <p:cNvPr id="81" name="object 5"/>
          <p:cNvSpPr/>
          <p:nvPr/>
        </p:nvSpPr>
        <p:spPr>
          <a:xfrm>
            <a:off x="407160" y="3399120"/>
            <a:ext cx="415440" cy="939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8960" bIns="0" anchor="t">
            <a:spAutoFit/>
          </a:bodyPr>
          <a:p>
            <a:pPr marL="12600">
              <a:lnSpc>
                <a:spcPct val="100000"/>
              </a:lnSpc>
              <a:spcBef>
                <a:spcPts val="386"/>
              </a:spcBef>
              <a:buNone/>
            </a:pPr>
            <a:r>
              <a:rPr b="1" lang="ru-RU" sz="2800" spc="-26" strike="noStrike">
                <a:solidFill>
                  <a:srgbClr val="883231"/>
                </a:solidFill>
                <a:latin typeface="Arial"/>
              </a:rPr>
              <a:t>06</a:t>
            </a:r>
            <a:endParaRPr b="0" lang="ru-RU" sz="28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289"/>
              </a:spcBef>
              <a:buNone/>
            </a:pPr>
            <a:r>
              <a:rPr b="1" lang="ru-RU" sz="2800" spc="-26" strike="noStrike">
                <a:solidFill>
                  <a:srgbClr val="883231"/>
                </a:solidFill>
                <a:latin typeface="Arial"/>
              </a:rPr>
              <a:t>07</a:t>
            </a:r>
            <a:endParaRPr b="0" lang="ru-RU" sz="2800" spc="-1" strike="noStrike">
              <a:latin typeface="XO Oriel"/>
            </a:endParaRPr>
          </a:p>
        </p:txBody>
      </p:sp>
      <p:grpSp>
        <p:nvGrpSpPr>
          <p:cNvPr id="82" name="object 6"/>
          <p:cNvGrpSpPr/>
          <p:nvPr/>
        </p:nvGrpSpPr>
        <p:grpSpPr>
          <a:xfrm>
            <a:off x="4399920" y="4825080"/>
            <a:ext cx="4807440" cy="1125000"/>
            <a:chOff x="4399920" y="4825080"/>
            <a:chExt cx="4807440" cy="1125000"/>
          </a:xfrm>
        </p:grpSpPr>
        <p:sp>
          <p:nvSpPr>
            <p:cNvPr id="83" name="object 7"/>
            <p:cNvSpPr/>
            <p:nvPr/>
          </p:nvSpPr>
          <p:spPr>
            <a:xfrm>
              <a:off x="4399920" y="5949720"/>
              <a:ext cx="323640" cy="360"/>
            </a:xfrm>
            <a:custGeom>
              <a:avLst/>
              <a:gdLst/>
              <a:ahLst/>
              <a:rect l="l" t="t" r="r" b="b"/>
              <a:pathLst>
                <a:path w="323850" h="0">
                  <a:moveTo>
                    <a:pt x="0" y="0"/>
                  </a:moveTo>
                  <a:lnTo>
                    <a:pt x="323596" y="0"/>
                  </a:lnTo>
                </a:path>
              </a:pathLst>
            </a:custGeom>
            <a:noFill/>
            <a:ln w="9525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4" name="object 8"/>
            <p:cNvSpPr/>
            <p:nvPr/>
          </p:nvSpPr>
          <p:spPr>
            <a:xfrm>
              <a:off x="8459640" y="4825080"/>
              <a:ext cx="747720" cy="360"/>
            </a:xfrm>
            <a:custGeom>
              <a:avLst/>
              <a:gdLst/>
              <a:ahLst/>
              <a:rect l="l" t="t" r="r" b="b"/>
              <a:pathLst>
                <a:path w="748029" h="0">
                  <a:moveTo>
                    <a:pt x="0" y="0"/>
                  </a:moveTo>
                  <a:lnTo>
                    <a:pt x="747777" y="0"/>
                  </a:lnTo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85" name="object 9"/>
          <p:cNvSpPr/>
          <p:nvPr/>
        </p:nvSpPr>
        <p:spPr>
          <a:xfrm>
            <a:off x="1536840" y="4653720"/>
            <a:ext cx="648612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3986640"/>
              </a:tabLst>
            </a:pPr>
            <a:r>
              <a:rPr b="1" lang="ru-RU" sz="1200" spc="-1" strike="noStrike">
                <a:latin typeface="Century Gothic"/>
              </a:rPr>
              <a:t>Сохраните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за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сотрудником</a:t>
            </a:r>
            <a:r>
              <a:rPr b="1" lang="ru-RU" sz="1200" spc="-1" strike="noStrike">
                <a:latin typeface="Century Gothic"/>
              </a:rPr>
              <a:t>	</a:t>
            </a:r>
            <a:r>
              <a:rPr b="1" lang="ru-RU" sz="1800" spc="-1" strike="noStrike" baseline="4000">
                <a:latin typeface="Century Gothic"/>
              </a:rPr>
              <a:t>Издайте</a:t>
            </a:r>
            <a:r>
              <a:rPr b="1" lang="ru-RU" sz="1800" spc="-97" strike="noStrike" baseline="4000">
                <a:latin typeface="Century Gothic"/>
              </a:rPr>
              <a:t> </a:t>
            </a:r>
            <a:r>
              <a:rPr b="1" lang="ru-RU" sz="1800" spc="-1" strike="noStrike" baseline="4000">
                <a:latin typeface="Century Gothic"/>
              </a:rPr>
              <a:t>приказ</a:t>
            </a:r>
            <a:r>
              <a:rPr b="1" lang="ru-RU" sz="1800" spc="-52" strike="noStrike" baseline="4000">
                <a:latin typeface="Century Gothic"/>
              </a:rPr>
              <a:t> </a:t>
            </a:r>
            <a:r>
              <a:rPr b="1" lang="ru-RU" sz="1800" spc="-1" strike="noStrike" baseline="4000">
                <a:latin typeface="Century Gothic"/>
              </a:rPr>
              <a:t>о</a:t>
            </a:r>
            <a:r>
              <a:rPr b="1" lang="ru-RU" sz="1800" spc="-38" strike="noStrike" baseline="4000">
                <a:latin typeface="Century Gothic"/>
              </a:rPr>
              <a:t> </a:t>
            </a:r>
            <a:r>
              <a:rPr b="1" lang="ru-RU" sz="1800" spc="-15" strike="noStrike" baseline="4000">
                <a:latin typeface="Century Gothic"/>
              </a:rPr>
              <a:t>приостановке</a:t>
            </a:r>
            <a:endParaRPr b="0" lang="ru-RU" sz="1800" spc="-1" strike="noStrike">
              <a:latin typeface="XO Oriel"/>
            </a:endParaRPr>
          </a:p>
        </p:txBody>
      </p:sp>
      <p:sp>
        <p:nvSpPr>
          <p:cNvPr id="86" name="object 10"/>
          <p:cNvSpPr/>
          <p:nvPr/>
        </p:nvSpPr>
        <p:spPr>
          <a:xfrm>
            <a:off x="1536840" y="4830480"/>
            <a:ext cx="6608880" cy="286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3986640"/>
              </a:tabLst>
            </a:pPr>
            <a:r>
              <a:rPr b="1" lang="ru-RU" sz="1200" spc="-12" strike="noStrike">
                <a:latin typeface="Century Gothic"/>
              </a:rPr>
              <a:t>рабочее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21" strike="noStrike">
                <a:latin typeface="Century Gothic"/>
              </a:rPr>
              <a:t>место</a:t>
            </a:r>
            <a:r>
              <a:rPr b="1" lang="ru-RU" sz="1200" spc="-1" strike="noStrike">
                <a:latin typeface="Century Gothic"/>
              </a:rPr>
              <a:t>	</a:t>
            </a:r>
            <a:r>
              <a:rPr b="1" lang="ru-RU" sz="1800" spc="-15" strike="noStrike" baseline="4000">
                <a:latin typeface="Century Gothic"/>
              </a:rPr>
              <a:t>действия</a:t>
            </a:r>
            <a:r>
              <a:rPr b="1" lang="ru-RU" sz="1800" spc="-52" strike="noStrike" baseline="4000">
                <a:latin typeface="Century Gothic"/>
              </a:rPr>
              <a:t> </a:t>
            </a:r>
            <a:r>
              <a:rPr b="1" lang="ru-RU" sz="1800" spc="-15" strike="noStrike" baseline="4000">
                <a:latin typeface="Century Gothic"/>
              </a:rPr>
              <a:t>договора</a:t>
            </a:r>
            <a:r>
              <a:rPr b="1" lang="ru-RU" sz="1800" spc="-52" strike="noStrike" baseline="4000">
                <a:latin typeface="Century Gothic"/>
              </a:rPr>
              <a:t> </a:t>
            </a:r>
            <a:r>
              <a:rPr b="1" lang="ru-RU" sz="1800" spc="-1" strike="noStrike" baseline="4000">
                <a:latin typeface="Century Gothic"/>
              </a:rPr>
              <a:t>с</a:t>
            </a:r>
            <a:r>
              <a:rPr b="1" lang="ru-RU" sz="1800" spc="4" strike="noStrike" baseline="4000">
                <a:latin typeface="Century Gothic"/>
              </a:rPr>
              <a:t> </a:t>
            </a:r>
            <a:r>
              <a:rPr b="1" lang="ru-RU" sz="1800" spc="-15" strike="noStrike" baseline="4000">
                <a:latin typeface="Century Gothic"/>
              </a:rPr>
              <a:t>работником</a:t>
            </a:r>
            <a:endParaRPr b="0" lang="ru-RU" sz="1800" spc="-1" strike="noStrike">
              <a:latin typeface="XO Oriel"/>
            </a:endParaRPr>
          </a:p>
        </p:txBody>
      </p:sp>
      <p:sp>
        <p:nvSpPr>
          <p:cNvPr id="87" name="object 11"/>
          <p:cNvSpPr/>
          <p:nvPr/>
        </p:nvSpPr>
        <p:spPr>
          <a:xfrm>
            <a:off x="9565560" y="4532040"/>
            <a:ext cx="2995560" cy="552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400" bIns="0" anchor="t">
            <a:spAutoFit/>
          </a:bodyPr>
          <a:p>
            <a:pPr marL="12600">
              <a:lnSpc>
                <a:spcPts val="1389"/>
              </a:lnSpc>
              <a:spcBef>
                <a:spcPts val="184"/>
              </a:spcBef>
              <a:buNone/>
            </a:pPr>
            <a:r>
              <a:rPr b="1" lang="ru-RU" sz="1200" spc="-1" strike="noStrike">
                <a:latin typeface="Century Gothic"/>
              </a:rPr>
              <a:t>Указывайте</a:t>
            </a:r>
            <a:r>
              <a:rPr b="1" lang="ru-RU" sz="1200" spc="97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97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табеле</a:t>
            </a:r>
            <a:r>
              <a:rPr b="1" lang="ru-RU" sz="1200" spc="97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учета</a:t>
            </a:r>
            <a:r>
              <a:rPr b="1" lang="ru-RU" sz="1200" spc="97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рабочего </a:t>
            </a:r>
            <a:r>
              <a:rPr b="1" lang="ru-RU" sz="1200" spc="-1" strike="noStrike">
                <a:latin typeface="Century Gothic"/>
              </a:rPr>
              <a:t>времени</a:t>
            </a:r>
            <a:r>
              <a:rPr b="1" lang="ru-RU" sz="1200" spc="9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код «ПД»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или</a:t>
            </a:r>
            <a:r>
              <a:rPr b="1" lang="ru-RU" sz="1200" spc="9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другой</a:t>
            </a:r>
            <a:r>
              <a:rPr b="1" lang="ru-RU" sz="1200" spc="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код,</a:t>
            </a:r>
            <a:r>
              <a:rPr b="1" lang="ru-RU" sz="1200" spc="9" strike="noStrike">
                <a:latin typeface="Century Gothic"/>
              </a:rPr>
              <a:t> </a:t>
            </a:r>
            <a:r>
              <a:rPr b="1" lang="ru-RU" sz="1200" spc="-26" strike="noStrike">
                <a:latin typeface="Century Gothic"/>
              </a:rPr>
              <a:t>для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88" name="object 12"/>
          <p:cNvSpPr/>
          <p:nvPr/>
        </p:nvSpPr>
        <p:spPr>
          <a:xfrm>
            <a:off x="9565560" y="4900680"/>
            <a:ext cx="2918880" cy="37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1200" spc="-12" strike="noStrike">
                <a:latin typeface="Century Gothic"/>
              </a:rPr>
              <a:t>обозначения</a:t>
            </a:r>
            <a:r>
              <a:rPr b="1" lang="ru-RU" sz="1200" spc="9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приостановки</a:t>
            </a:r>
            <a:r>
              <a:rPr b="1" lang="ru-RU" sz="1200" spc="24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договора</a:t>
            </a:r>
            <a:endParaRPr b="0" lang="ru-RU" sz="1200" spc="-1" strike="noStrike">
              <a:latin typeface="XO Oriel"/>
            </a:endParaRPr>
          </a:p>
        </p:txBody>
      </p:sp>
      <p:grpSp>
        <p:nvGrpSpPr>
          <p:cNvPr id="89" name="object 13"/>
          <p:cNvGrpSpPr/>
          <p:nvPr/>
        </p:nvGrpSpPr>
        <p:grpSpPr>
          <a:xfrm>
            <a:off x="884520" y="4606920"/>
            <a:ext cx="11768760" cy="777960"/>
            <a:chOff x="884520" y="4606920"/>
            <a:chExt cx="11768760" cy="777960"/>
          </a:xfrm>
        </p:grpSpPr>
        <p:sp>
          <p:nvSpPr>
            <p:cNvPr id="90" name="object 14"/>
            <p:cNvSpPr/>
            <p:nvPr/>
          </p:nvSpPr>
          <p:spPr>
            <a:xfrm>
              <a:off x="5099040" y="4717440"/>
              <a:ext cx="7554240" cy="653760"/>
            </a:xfrm>
            <a:custGeom>
              <a:avLst/>
              <a:gdLst/>
              <a:ahLst/>
              <a:rect l="l" t="t" r="r" b="b"/>
              <a:pathLst>
                <a:path w="7554595" h="654050">
                  <a:moveTo>
                    <a:pt x="0" y="0"/>
                  </a:moveTo>
                  <a:lnTo>
                    <a:pt x="3323844" y="0"/>
                  </a:lnTo>
                  <a:lnTo>
                    <a:pt x="3323844" y="647700"/>
                  </a:lnTo>
                  <a:lnTo>
                    <a:pt x="0" y="647700"/>
                  </a:lnTo>
                  <a:lnTo>
                    <a:pt x="0" y="0"/>
                  </a:lnTo>
                  <a:close/>
                </a:path>
                <a:path w="7554595" h="654050">
                  <a:moveTo>
                    <a:pt x="4133088" y="6096"/>
                  </a:moveTo>
                  <a:lnTo>
                    <a:pt x="7554468" y="6096"/>
                  </a:lnTo>
                  <a:lnTo>
                    <a:pt x="7554468" y="653796"/>
                  </a:lnTo>
                  <a:lnTo>
                    <a:pt x="4133088" y="653796"/>
                  </a:lnTo>
                  <a:lnTo>
                    <a:pt x="4133088" y="6096"/>
                  </a:lnTo>
                  <a:close/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1" name="object 15"/>
            <p:cNvSpPr/>
            <p:nvPr/>
          </p:nvSpPr>
          <p:spPr>
            <a:xfrm>
              <a:off x="9057600" y="461304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204976" y="0"/>
                  </a:moveTo>
                  <a:lnTo>
                    <a:pt x="157991" y="5415"/>
                  </a:lnTo>
                  <a:lnTo>
                    <a:pt x="114854" y="20841"/>
                  </a:lnTo>
                  <a:lnTo>
                    <a:pt x="76794" y="45045"/>
                  </a:lnTo>
                  <a:lnTo>
                    <a:pt x="45045" y="76794"/>
                  </a:lnTo>
                  <a:lnTo>
                    <a:pt x="20841" y="114854"/>
                  </a:lnTo>
                  <a:lnTo>
                    <a:pt x="5415" y="157991"/>
                  </a:lnTo>
                  <a:lnTo>
                    <a:pt x="0" y="204976"/>
                  </a:lnTo>
                  <a:lnTo>
                    <a:pt x="5415" y="251961"/>
                  </a:lnTo>
                  <a:lnTo>
                    <a:pt x="20841" y="295098"/>
                  </a:lnTo>
                  <a:lnTo>
                    <a:pt x="45045" y="333159"/>
                  </a:lnTo>
                  <a:lnTo>
                    <a:pt x="76794" y="364907"/>
                  </a:lnTo>
                  <a:lnTo>
                    <a:pt x="114854" y="389111"/>
                  </a:lnTo>
                  <a:lnTo>
                    <a:pt x="157991" y="404538"/>
                  </a:lnTo>
                  <a:lnTo>
                    <a:pt x="204976" y="409954"/>
                  </a:lnTo>
                  <a:lnTo>
                    <a:pt x="251961" y="404538"/>
                  </a:lnTo>
                  <a:lnTo>
                    <a:pt x="295099" y="389111"/>
                  </a:lnTo>
                  <a:lnTo>
                    <a:pt x="333159" y="364907"/>
                  </a:lnTo>
                  <a:lnTo>
                    <a:pt x="364907" y="333159"/>
                  </a:lnTo>
                  <a:lnTo>
                    <a:pt x="389112" y="295098"/>
                  </a:lnTo>
                  <a:lnTo>
                    <a:pt x="404538" y="251961"/>
                  </a:lnTo>
                  <a:lnTo>
                    <a:pt x="409954" y="204976"/>
                  </a:lnTo>
                  <a:lnTo>
                    <a:pt x="404538" y="157991"/>
                  </a:lnTo>
                  <a:lnTo>
                    <a:pt x="389112" y="114854"/>
                  </a:lnTo>
                  <a:lnTo>
                    <a:pt x="364907" y="76794"/>
                  </a:lnTo>
                  <a:lnTo>
                    <a:pt x="333159" y="45045"/>
                  </a:lnTo>
                  <a:lnTo>
                    <a:pt x="295099" y="20841"/>
                  </a:lnTo>
                  <a:lnTo>
                    <a:pt x="251961" y="5415"/>
                  </a:lnTo>
                  <a:lnTo>
                    <a:pt x="204976" y="0"/>
                  </a:lnTo>
                  <a:close/>
                </a:path>
              </a:pathLst>
            </a:custGeom>
            <a:solidFill>
              <a:srgbClr val="ec3c5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object 16"/>
            <p:cNvSpPr/>
            <p:nvPr/>
          </p:nvSpPr>
          <p:spPr>
            <a:xfrm>
              <a:off x="9057600" y="461304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204976" y="0"/>
                  </a:moveTo>
                  <a:lnTo>
                    <a:pt x="157991" y="5415"/>
                  </a:lnTo>
                  <a:lnTo>
                    <a:pt x="114854" y="20841"/>
                  </a:lnTo>
                  <a:lnTo>
                    <a:pt x="76794" y="45045"/>
                  </a:lnTo>
                  <a:lnTo>
                    <a:pt x="45045" y="76794"/>
                  </a:lnTo>
                  <a:lnTo>
                    <a:pt x="20841" y="114854"/>
                  </a:lnTo>
                  <a:lnTo>
                    <a:pt x="5415" y="157991"/>
                  </a:lnTo>
                  <a:lnTo>
                    <a:pt x="0" y="204976"/>
                  </a:lnTo>
                  <a:lnTo>
                    <a:pt x="5415" y="251961"/>
                  </a:lnTo>
                  <a:lnTo>
                    <a:pt x="20841" y="295098"/>
                  </a:lnTo>
                  <a:lnTo>
                    <a:pt x="45045" y="333159"/>
                  </a:lnTo>
                  <a:lnTo>
                    <a:pt x="76794" y="364907"/>
                  </a:lnTo>
                  <a:lnTo>
                    <a:pt x="114854" y="389111"/>
                  </a:lnTo>
                  <a:lnTo>
                    <a:pt x="157991" y="404538"/>
                  </a:lnTo>
                  <a:lnTo>
                    <a:pt x="204976" y="409954"/>
                  </a:lnTo>
                  <a:lnTo>
                    <a:pt x="251961" y="404538"/>
                  </a:lnTo>
                  <a:lnTo>
                    <a:pt x="295099" y="389111"/>
                  </a:lnTo>
                  <a:lnTo>
                    <a:pt x="333159" y="364907"/>
                  </a:lnTo>
                  <a:lnTo>
                    <a:pt x="364907" y="333159"/>
                  </a:lnTo>
                  <a:lnTo>
                    <a:pt x="389112" y="295098"/>
                  </a:lnTo>
                  <a:lnTo>
                    <a:pt x="404538" y="251961"/>
                  </a:lnTo>
                  <a:lnTo>
                    <a:pt x="409954" y="204976"/>
                  </a:lnTo>
                  <a:lnTo>
                    <a:pt x="404538" y="157991"/>
                  </a:lnTo>
                  <a:lnTo>
                    <a:pt x="389112" y="114854"/>
                  </a:lnTo>
                  <a:lnTo>
                    <a:pt x="364907" y="76794"/>
                  </a:lnTo>
                  <a:lnTo>
                    <a:pt x="333159" y="45045"/>
                  </a:lnTo>
                  <a:lnTo>
                    <a:pt x="295099" y="20841"/>
                  </a:lnTo>
                  <a:lnTo>
                    <a:pt x="251961" y="5415"/>
                  </a:lnTo>
                  <a:lnTo>
                    <a:pt x="204976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object 17"/>
            <p:cNvSpPr/>
            <p:nvPr/>
          </p:nvSpPr>
          <p:spPr>
            <a:xfrm>
              <a:off x="9057600" y="461304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0" y="204977"/>
                  </a:moveTo>
                  <a:lnTo>
                    <a:pt x="5416" y="157992"/>
                  </a:lnTo>
                  <a:lnTo>
                    <a:pt x="20842" y="114854"/>
                  </a:lnTo>
                  <a:lnTo>
                    <a:pt x="45046" y="76794"/>
                  </a:lnTo>
                  <a:lnTo>
                    <a:pt x="76795" y="45045"/>
                  </a:lnTo>
                  <a:lnTo>
                    <a:pt x="114855" y="20841"/>
                  </a:lnTo>
                  <a:lnTo>
                    <a:pt x="157993" y="5415"/>
                  </a:lnTo>
                  <a:lnTo>
                    <a:pt x="204977" y="0"/>
                  </a:lnTo>
                  <a:lnTo>
                    <a:pt x="251962" y="5415"/>
                  </a:lnTo>
                  <a:lnTo>
                    <a:pt x="295100" y="20841"/>
                  </a:lnTo>
                  <a:lnTo>
                    <a:pt x="333160" y="45045"/>
                  </a:lnTo>
                  <a:lnTo>
                    <a:pt x="364909" y="76794"/>
                  </a:lnTo>
                  <a:lnTo>
                    <a:pt x="389113" y="114854"/>
                  </a:lnTo>
                  <a:lnTo>
                    <a:pt x="404539" y="157992"/>
                  </a:lnTo>
                  <a:lnTo>
                    <a:pt x="409955" y="204977"/>
                  </a:lnTo>
                  <a:lnTo>
                    <a:pt x="404539" y="251961"/>
                  </a:lnTo>
                  <a:lnTo>
                    <a:pt x="389113" y="295099"/>
                  </a:lnTo>
                  <a:lnTo>
                    <a:pt x="364909" y="333159"/>
                  </a:lnTo>
                  <a:lnTo>
                    <a:pt x="333160" y="364908"/>
                  </a:lnTo>
                  <a:lnTo>
                    <a:pt x="295100" y="389112"/>
                  </a:lnTo>
                  <a:lnTo>
                    <a:pt x="251962" y="404538"/>
                  </a:lnTo>
                  <a:lnTo>
                    <a:pt x="204977" y="409955"/>
                  </a:lnTo>
                  <a:lnTo>
                    <a:pt x="157993" y="404538"/>
                  </a:lnTo>
                  <a:lnTo>
                    <a:pt x="114855" y="389112"/>
                  </a:lnTo>
                  <a:lnTo>
                    <a:pt x="76795" y="364908"/>
                  </a:lnTo>
                  <a:lnTo>
                    <a:pt x="45046" y="333159"/>
                  </a:lnTo>
                  <a:lnTo>
                    <a:pt x="20842" y="295099"/>
                  </a:lnTo>
                  <a:lnTo>
                    <a:pt x="5416" y="251961"/>
                  </a:lnTo>
                  <a:lnTo>
                    <a:pt x="0" y="204977"/>
                  </a:lnTo>
                  <a:close/>
                </a:path>
              </a:pathLst>
            </a:custGeom>
            <a:noFill/>
            <a:ln w="25400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object 18"/>
            <p:cNvSpPr/>
            <p:nvPr/>
          </p:nvSpPr>
          <p:spPr>
            <a:xfrm>
              <a:off x="4907880" y="4606920"/>
              <a:ext cx="408600" cy="409680"/>
            </a:xfrm>
            <a:custGeom>
              <a:avLst/>
              <a:gdLst/>
              <a:ahLst/>
              <a:rect l="l" t="t" r="r" b="b"/>
              <a:pathLst>
                <a:path w="408939" h="410210">
                  <a:moveTo>
                    <a:pt x="204215" y="0"/>
                  </a:moveTo>
                  <a:lnTo>
                    <a:pt x="157393" y="5415"/>
                  </a:lnTo>
                  <a:lnTo>
                    <a:pt x="114410" y="20841"/>
                  </a:lnTo>
                  <a:lnTo>
                    <a:pt x="76492" y="45045"/>
                  </a:lnTo>
                  <a:lnTo>
                    <a:pt x="44865" y="76794"/>
                  </a:lnTo>
                  <a:lnTo>
                    <a:pt x="20758" y="114854"/>
                  </a:lnTo>
                  <a:lnTo>
                    <a:pt x="5392" y="157991"/>
                  </a:lnTo>
                  <a:lnTo>
                    <a:pt x="0" y="204976"/>
                  </a:lnTo>
                  <a:lnTo>
                    <a:pt x="5392" y="251961"/>
                  </a:lnTo>
                  <a:lnTo>
                    <a:pt x="20758" y="295098"/>
                  </a:lnTo>
                  <a:lnTo>
                    <a:pt x="44865" y="333159"/>
                  </a:lnTo>
                  <a:lnTo>
                    <a:pt x="76492" y="364907"/>
                  </a:lnTo>
                  <a:lnTo>
                    <a:pt x="114410" y="389111"/>
                  </a:lnTo>
                  <a:lnTo>
                    <a:pt x="157393" y="404538"/>
                  </a:lnTo>
                  <a:lnTo>
                    <a:pt x="204215" y="409953"/>
                  </a:lnTo>
                  <a:lnTo>
                    <a:pt x="251037" y="404538"/>
                  </a:lnTo>
                  <a:lnTo>
                    <a:pt x="294020" y="389111"/>
                  </a:lnTo>
                  <a:lnTo>
                    <a:pt x="331938" y="364907"/>
                  </a:lnTo>
                  <a:lnTo>
                    <a:pt x="363565" y="333159"/>
                  </a:lnTo>
                  <a:lnTo>
                    <a:pt x="387673" y="295098"/>
                  </a:lnTo>
                  <a:lnTo>
                    <a:pt x="403038" y="251961"/>
                  </a:lnTo>
                  <a:lnTo>
                    <a:pt x="408431" y="204976"/>
                  </a:lnTo>
                  <a:lnTo>
                    <a:pt x="403038" y="157991"/>
                  </a:lnTo>
                  <a:lnTo>
                    <a:pt x="387673" y="114854"/>
                  </a:lnTo>
                  <a:lnTo>
                    <a:pt x="363565" y="76794"/>
                  </a:lnTo>
                  <a:lnTo>
                    <a:pt x="331938" y="45045"/>
                  </a:lnTo>
                  <a:lnTo>
                    <a:pt x="294020" y="20841"/>
                  </a:lnTo>
                  <a:lnTo>
                    <a:pt x="251037" y="5415"/>
                  </a:lnTo>
                  <a:lnTo>
                    <a:pt x="204215" y="0"/>
                  </a:lnTo>
                  <a:close/>
                </a:path>
              </a:pathLst>
            </a:custGeom>
            <a:solidFill>
              <a:srgbClr val="ec3c5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" name="object 19"/>
            <p:cNvSpPr/>
            <p:nvPr/>
          </p:nvSpPr>
          <p:spPr>
            <a:xfrm>
              <a:off x="4907880" y="4606920"/>
              <a:ext cx="408600" cy="409680"/>
            </a:xfrm>
            <a:custGeom>
              <a:avLst/>
              <a:gdLst/>
              <a:ahLst/>
              <a:rect l="l" t="t" r="r" b="b"/>
              <a:pathLst>
                <a:path w="408939" h="410210">
                  <a:moveTo>
                    <a:pt x="204215" y="0"/>
                  </a:moveTo>
                  <a:lnTo>
                    <a:pt x="157393" y="5415"/>
                  </a:lnTo>
                  <a:lnTo>
                    <a:pt x="114410" y="20841"/>
                  </a:lnTo>
                  <a:lnTo>
                    <a:pt x="76492" y="45045"/>
                  </a:lnTo>
                  <a:lnTo>
                    <a:pt x="44865" y="76794"/>
                  </a:lnTo>
                  <a:lnTo>
                    <a:pt x="20758" y="114854"/>
                  </a:lnTo>
                  <a:lnTo>
                    <a:pt x="5392" y="157991"/>
                  </a:lnTo>
                  <a:lnTo>
                    <a:pt x="0" y="204976"/>
                  </a:lnTo>
                  <a:lnTo>
                    <a:pt x="5392" y="251961"/>
                  </a:lnTo>
                  <a:lnTo>
                    <a:pt x="20758" y="295098"/>
                  </a:lnTo>
                  <a:lnTo>
                    <a:pt x="44865" y="333159"/>
                  </a:lnTo>
                  <a:lnTo>
                    <a:pt x="76492" y="364907"/>
                  </a:lnTo>
                  <a:lnTo>
                    <a:pt x="114410" y="389111"/>
                  </a:lnTo>
                  <a:lnTo>
                    <a:pt x="157393" y="404538"/>
                  </a:lnTo>
                  <a:lnTo>
                    <a:pt x="204215" y="409953"/>
                  </a:lnTo>
                  <a:lnTo>
                    <a:pt x="251037" y="404538"/>
                  </a:lnTo>
                  <a:lnTo>
                    <a:pt x="294020" y="389111"/>
                  </a:lnTo>
                  <a:lnTo>
                    <a:pt x="331938" y="364907"/>
                  </a:lnTo>
                  <a:lnTo>
                    <a:pt x="363565" y="333159"/>
                  </a:lnTo>
                  <a:lnTo>
                    <a:pt x="387673" y="295098"/>
                  </a:lnTo>
                  <a:lnTo>
                    <a:pt x="403038" y="251961"/>
                  </a:lnTo>
                  <a:lnTo>
                    <a:pt x="408431" y="204976"/>
                  </a:lnTo>
                  <a:lnTo>
                    <a:pt x="403038" y="157991"/>
                  </a:lnTo>
                  <a:lnTo>
                    <a:pt x="387673" y="114854"/>
                  </a:lnTo>
                  <a:lnTo>
                    <a:pt x="363565" y="76794"/>
                  </a:lnTo>
                  <a:lnTo>
                    <a:pt x="331938" y="45045"/>
                  </a:lnTo>
                  <a:lnTo>
                    <a:pt x="294020" y="20841"/>
                  </a:lnTo>
                  <a:lnTo>
                    <a:pt x="251037" y="5415"/>
                  </a:lnTo>
                  <a:lnTo>
                    <a:pt x="204215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" name="object 20"/>
            <p:cNvSpPr/>
            <p:nvPr/>
          </p:nvSpPr>
          <p:spPr>
            <a:xfrm>
              <a:off x="4907880" y="4606920"/>
              <a:ext cx="408600" cy="409680"/>
            </a:xfrm>
            <a:custGeom>
              <a:avLst/>
              <a:gdLst/>
              <a:ahLst/>
              <a:rect l="l" t="t" r="r" b="b"/>
              <a:pathLst>
                <a:path w="408939" h="410210">
                  <a:moveTo>
                    <a:pt x="0" y="204976"/>
                  </a:moveTo>
                  <a:lnTo>
                    <a:pt x="5393" y="157992"/>
                  </a:lnTo>
                  <a:lnTo>
                    <a:pt x="20758" y="114854"/>
                  </a:lnTo>
                  <a:lnTo>
                    <a:pt x="44866" y="76794"/>
                  </a:lnTo>
                  <a:lnTo>
                    <a:pt x="76493" y="45045"/>
                  </a:lnTo>
                  <a:lnTo>
                    <a:pt x="114411" y="20841"/>
                  </a:lnTo>
                  <a:lnTo>
                    <a:pt x="157394" y="5415"/>
                  </a:lnTo>
                  <a:lnTo>
                    <a:pt x="204216" y="0"/>
                  </a:lnTo>
                  <a:lnTo>
                    <a:pt x="251037" y="5415"/>
                  </a:lnTo>
                  <a:lnTo>
                    <a:pt x="294020" y="20841"/>
                  </a:lnTo>
                  <a:lnTo>
                    <a:pt x="331938" y="45045"/>
                  </a:lnTo>
                  <a:lnTo>
                    <a:pt x="363565" y="76794"/>
                  </a:lnTo>
                  <a:lnTo>
                    <a:pt x="387673" y="114854"/>
                  </a:lnTo>
                  <a:lnTo>
                    <a:pt x="403039" y="157992"/>
                  </a:lnTo>
                  <a:lnTo>
                    <a:pt x="408433" y="204976"/>
                  </a:lnTo>
                  <a:lnTo>
                    <a:pt x="403039" y="251961"/>
                  </a:lnTo>
                  <a:lnTo>
                    <a:pt x="387673" y="295099"/>
                  </a:lnTo>
                  <a:lnTo>
                    <a:pt x="363565" y="333159"/>
                  </a:lnTo>
                  <a:lnTo>
                    <a:pt x="331938" y="364908"/>
                  </a:lnTo>
                  <a:lnTo>
                    <a:pt x="294020" y="389112"/>
                  </a:lnTo>
                  <a:lnTo>
                    <a:pt x="251037" y="404538"/>
                  </a:lnTo>
                  <a:lnTo>
                    <a:pt x="204216" y="409954"/>
                  </a:lnTo>
                  <a:lnTo>
                    <a:pt x="157394" y="404538"/>
                  </a:lnTo>
                  <a:lnTo>
                    <a:pt x="114411" y="389112"/>
                  </a:lnTo>
                  <a:lnTo>
                    <a:pt x="76493" y="364908"/>
                  </a:lnTo>
                  <a:lnTo>
                    <a:pt x="44866" y="333159"/>
                  </a:lnTo>
                  <a:lnTo>
                    <a:pt x="20758" y="295099"/>
                  </a:lnTo>
                  <a:lnTo>
                    <a:pt x="5393" y="251961"/>
                  </a:lnTo>
                  <a:lnTo>
                    <a:pt x="0" y="204976"/>
                  </a:lnTo>
                  <a:close/>
                </a:path>
              </a:pathLst>
            </a:custGeom>
            <a:noFill/>
            <a:ln w="25399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7" name="object 21"/>
            <p:cNvSpPr/>
            <p:nvPr/>
          </p:nvSpPr>
          <p:spPr>
            <a:xfrm>
              <a:off x="1087920" y="4735800"/>
              <a:ext cx="3263040" cy="649080"/>
            </a:xfrm>
            <a:custGeom>
              <a:avLst/>
              <a:gdLst/>
              <a:ahLst/>
              <a:rect l="l" t="t" r="r" b="b"/>
              <a:pathLst>
                <a:path w="3263265" h="649604">
                  <a:moveTo>
                    <a:pt x="0" y="0"/>
                  </a:moveTo>
                  <a:lnTo>
                    <a:pt x="3262884" y="0"/>
                  </a:lnTo>
                  <a:lnTo>
                    <a:pt x="3262884" y="649224"/>
                  </a:lnTo>
                  <a:lnTo>
                    <a:pt x="0" y="64922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699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8" name="object 22"/>
            <p:cNvSpPr/>
            <p:nvPr/>
          </p:nvSpPr>
          <p:spPr>
            <a:xfrm>
              <a:off x="884520" y="460692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204978" y="0"/>
                  </a:moveTo>
                  <a:lnTo>
                    <a:pt x="157976" y="5415"/>
                  </a:lnTo>
                  <a:lnTo>
                    <a:pt x="114833" y="20841"/>
                  </a:lnTo>
                  <a:lnTo>
                    <a:pt x="76774" y="45045"/>
                  </a:lnTo>
                  <a:lnTo>
                    <a:pt x="45030" y="76794"/>
                  </a:lnTo>
                  <a:lnTo>
                    <a:pt x="20832" y="114854"/>
                  </a:lnTo>
                  <a:lnTo>
                    <a:pt x="5412" y="157991"/>
                  </a:lnTo>
                  <a:lnTo>
                    <a:pt x="0" y="204976"/>
                  </a:lnTo>
                  <a:lnTo>
                    <a:pt x="5412" y="251961"/>
                  </a:lnTo>
                  <a:lnTo>
                    <a:pt x="20832" y="295098"/>
                  </a:lnTo>
                  <a:lnTo>
                    <a:pt x="45030" y="333159"/>
                  </a:lnTo>
                  <a:lnTo>
                    <a:pt x="76774" y="364907"/>
                  </a:lnTo>
                  <a:lnTo>
                    <a:pt x="114833" y="389111"/>
                  </a:lnTo>
                  <a:lnTo>
                    <a:pt x="157976" y="404538"/>
                  </a:lnTo>
                  <a:lnTo>
                    <a:pt x="204978" y="409953"/>
                  </a:lnTo>
                  <a:lnTo>
                    <a:pt x="251978" y="404538"/>
                  </a:lnTo>
                  <a:lnTo>
                    <a:pt x="295121" y="389111"/>
                  </a:lnTo>
                  <a:lnTo>
                    <a:pt x="333180" y="364907"/>
                  </a:lnTo>
                  <a:lnTo>
                    <a:pt x="364924" y="333159"/>
                  </a:lnTo>
                  <a:lnTo>
                    <a:pt x="389122" y="295098"/>
                  </a:lnTo>
                  <a:lnTo>
                    <a:pt x="404542" y="251961"/>
                  </a:lnTo>
                  <a:lnTo>
                    <a:pt x="409955" y="204976"/>
                  </a:lnTo>
                  <a:lnTo>
                    <a:pt x="404542" y="157991"/>
                  </a:lnTo>
                  <a:lnTo>
                    <a:pt x="389122" y="114854"/>
                  </a:lnTo>
                  <a:lnTo>
                    <a:pt x="364924" y="76794"/>
                  </a:lnTo>
                  <a:lnTo>
                    <a:pt x="333180" y="45045"/>
                  </a:lnTo>
                  <a:lnTo>
                    <a:pt x="295121" y="20841"/>
                  </a:lnTo>
                  <a:lnTo>
                    <a:pt x="251978" y="5415"/>
                  </a:lnTo>
                  <a:lnTo>
                    <a:pt x="204978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9" name="object 23"/>
            <p:cNvSpPr/>
            <p:nvPr/>
          </p:nvSpPr>
          <p:spPr>
            <a:xfrm>
              <a:off x="884520" y="460692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0" y="204976"/>
                  </a:moveTo>
                  <a:lnTo>
                    <a:pt x="5413" y="157992"/>
                  </a:lnTo>
                  <a:lnTo>
                    <a:pt x="20833" y="114854"/>
                  </a:lnTo>
                  <a:lnTo>
                    <a:pt x="45030" y="76794"/>
                  </a:lnTo>
                  <a:lnTo>
                    <a:pt x="76774" y="45045"/>
                  </a:lnTo>
                  <a:lnTo>
                    <a:pt x="114833" y="20841"/>
                  </a:lnTo>
                  <a:lnTo>
                    <a:pt x="157977" y="5415"/>
                  </a:lnTo>
                  <a:lnTo>
                    <a:pt x="204978" y="0"/>
                  </a:lnTo>
                  <a:lnTo>
                    <a:pt x="251978" y="5415"/>
                  </a:lnTo>
                  <a:lnTo>
                    <a:pt x="295122" y="20841"/>
                  </a:lnTo>
                  <a:lnTo>
                    <a:pt x="333181" y="45045"/>
                  </a:lnTo>
                  <a:lnTo>
                    <a:pt x="364925" y="76794"/>
                  </a:lnTo>
                  <a:lnTo>
                    <a:pt x="389122" y="114854"/>
                  </a:lnTo>
                  <a:lnTo>
                    <a:pt x="404542" y="157992"/>
                  </a:lnTo>
                  <a:lnTo>
                    <a:pt x="409955" y="204976"/>
                  </a:lnTo>
                  <a:lnTo>
                    <a:pt x="404542" y="251961"/>
                  </a:lnTo>
                  <a:lnTo>
                    <a:pt x="389122" y="295099"/>
                  </a:lnTo>
                  <a:lnTo>
                    <a:pt x="364925" y="333159"/>
                  </a:lnTo>
                  <a:lnTo>
                    <a:pt x="333181" y="364908"/>
                  </a:lnTo>
                  <a:lnTo>
                    <a:pt x="295122" y="389112"/>
                  </a:lnTo>
                  <a:lnTo>
                    <a:pt x="251978" y="404538"/>
                  </a:lnTo>
                  <a:lnTo>
                    <a:pt x="204978" y="409954"/>
                  </a:lnTo>
                  <a:lnTo>
                    <a:pt x="157977" y="404538"/>
                  </a:lnTo>
                  <a:lnTo>
                    <a:pt x="114833" y="389112"/>
                  </a:lnTo>
                  <a:lnTo>
                    <a:pt x="76774" y="364908"/>
                  </a:lnTo>
                  <a:lnTo>
                    <a:pt x="45030" y="333159"/>
                  </a:lnTo>
                  <a:lnTo>
                    <a:pt x="20833" y="295099"/>
                  </a:lnTo>
                  <a:lnTo>
                    <a:pt x="5413" y="251961"/>
                  </a:lnTo>
                  <a:lnTo>
                    <a:pt x="0" y="204976"/>
                  </a:lnTo>
                  <a:close/>
                </a:path>
              </a:pathLst>
            </a:custGeom>
            <a:noFill/>
            <a:ln w="25400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0" name="object 24"/>
          <p:cNvSpPr/>
          <p:nvPr/>
        </p:nvSpPr>
        <p:spPr>
          <a:xfrm>
            <a:off x="992160" y="4687200"/>
            <a:ext cx="4218120" cy="37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4035600"/>
              </a:tabLst>
            </a:pPr>
            <a:r>
              <a:rPr b="1" lang="ru-RU" sz="2400" spc="-52" strike="noStrike">
                <a:solidFill>
                  <a:srgbClr val="ffffff"/>
                </a:solidFill>
                <a:latin typeface="Arial"/>
              </a:rPr>
              <a:t>1</a:t>
            </a:r>
            <a:r>
              <a:rPr b="1" lang="ru-RU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1" lang="ru-RU" sz="2400" spc="-52" strike="noStrike">
                <a:solidFill>
                  <a:srgbClr val="ffffff"/>
                </a:solidFill>
                <a:latin typeface="Arial"/>
              </a:rPr>
              <a:t>2</a:t>
            </a:r>
            <a:endParaRPr b="0" lang="ru-RU" sz="2400" spc="-1" strike="noStrike">
              <a:latin typeface="XO Oriel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159120" y="4601880"/>
            <a:ext cx="194760" cy="37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400" spc="-1" strike="noStrike">
                <a:solidFill>
                  <a:srgbClr val="ffffff"/>
                </a:solidFill>
                <a:latin typeface="Arial"/>
              </a:rPr>
              <a:t>3</a:t>
            </a:r>
            <a:endParaRPr b="0" lang="ru-RU" sz="2400" spc="-1" strike="noStrike">
              <a:latin typeface="XO Oriel"/>
            </a:endParaRPr>
          </a:p>
        </p:txBody>
      </p:sp>
      <p:grpSp>
        <p:nvGrpSpPr>
          <p:cNvPr id="102" name="object 26"/>
          <p:cNvGrpSpPr/>
          <p:nvPr/>
        </p:nvGrpSpPr>
        <p:grpSpPr>
          <a:xfrm>
            <a:off x="934560" y="5536800"/>
            <a:ext cx="11813040" cy="765720"/>
            <a:chOff x="934560" y="5536800"/>
            <a:chExt cx="11813040" cy="765720"/>
          </a:xfrm>
        </p:grpSpPr>
        <p:sp>
          <p:nvSpPr>
            <p:cNvPr id="103" name="object 27"/>
            <p:cNvSpPr/>
            <p:nvPr/>
          </p:nvSpPr>
          <p:spPr>
            <a:xfrm>
              <a:off x="1137960" y="5665680"/>
              <a:ext cx="3263040" cy="612360"/>
            </a:xfrm>
            <a:custGeom>
              <a:avLst/>
              <a:gdLst/>
              <a:ahLst/>
              <a:rect l="l" t="t" r="r" b="b"/>
              <a:pathLst>
                <a:path w="3263265" h="612775">
                  <a:moveTo>
                    <a:pt x="0" y="0"/>
                  </a:moveTo>
                  <a:lnTo>
                    <a:pt x="3262884" y="0"/>
                  </a:lnTo>
                  <a:lnTo>
                    <a:pt x="3262884" y="612648"/>
                  </a:lnTo>
                  <a:lnTo>
                    <a:pt x="0" y="61264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4" name="object 28"/>
            <p:cNvSpPr/>
            <p:nvPr/>
          </p:nvSpPr>
          <p:spPr>
            <a:xfrm>
              <a:off x="934560" y="553680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204978" y="0"/>
                  </a:moveTo>
                  <a:lnTo>
                    <a:pt x="157976" y="5416"/>
                  </a:lnTo>
                  <a:lnTo>
                    <a:pt x="114833" y="20841"/>
                  </a:lnTo>
                  <a:lnTo>
                    <a:pt x="76773" y="45045"/>
                  </a:lnTo>
                  <a:lnTo>
                    <a:pt x="45030" y="76795"/>
                  </a:lnTo>
                  <a:lnTo>
                    <a:pt x="20832" y="114854"/>
                  </a:lnTo>
                  <a:lnTo>
                    <a:pt x="5412" y="157993"/>
                  </a:lnTo>
                  <a:lnTo>
                    <a:pt x="0" y="204978"/>
                  </a:lnTo>
                  <a:lnTo>
                    <a:pt x="5412" y="251961"/>
                  </a:lnTo>
                  <a:lnTo>
                    <a:pt x="20832" y="295099"/>
                  </a:lnTo>
                  <a:lnTo>
                    <a:pt x="45030" y="333159"/>
                  </a:lnTo>
                  <a:lnTo>
                    <a:pt x="76773" y="364907"/>
                  </a:lnTo>
                  <a:lnTo>
                    <a:pt x="114833" y="389112"/>
                  </a:lnTo>
                  <a:lnTo>
                    <a:pt x="157976" y="404538"/>
                  </a:lnTo>
                  <a:lnTo>
                    <a:pt x="204978" y="409954"/>
                  </a:lnTo>
                  <a:lnTo>
                    <a:pt x="251977" y="404538"/>
                  </a:lnTo>
                  <a:lnTo>
                    <a:pt x="295121" y="389112"/>
                  </a:lnTo>
                  <a:lnTo>
                    <a:pt x="333180" y="364907"/>
                  </a:lnTo>
                  <a:lnTo>
                    <a:pt x="364925" y="333159"/>
                  </a:lnTo>
                  <a:lnTo>
                    <a:pt x="389121" y="295099"/>
                  </a:lnTo>
                  <a:lnTo>
                    <a:pt x="404541" y="251961"/>
                  </a:lnTo>
                  <a:lnTo>
                    <a:pt x="409954" y="204978"/>
                  </a:lnTo>
                  <a:lnTo>
                    <a:pt x="404541" y="157993"/>
                  </a:lnTo>
                  <a:lnTo>
                    <a:pt x="389121" y="114854"/>
                  </a:lnTo>
                  <a:lnTo>
                    <a:pt x="364925" y="76795"/>
                  </a:lnTo>
                  <a:lnTo>
                    <a:pt x="333180" y="45045"/>
                  </a:lnTo>
                  <a:lnTo>
                    <a:pt x="295121" y="20841"/>
                  </a:lnTo>
                  <a:lnTo>
                    <a:pt x="251977" y="5416"/>
                  </a:lnTo>
                  <a:lnTo>
                    <a:pt x="204978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5" name="object 29"/>
            <p:cNvSpPr/>
            <p:nvPr/>
          </p:nvSpPr>
          <p:spPr>
            <a:xfrm>
              <a:off x="934560" y="553680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0" y="204977"/>
                  </a:moveTo>
                  <a:lnTo>
                    <a:pt x="5413" y="157992"/>
                  </a:lnTo>
                  <a:lnTo>
                    <a:pt x="20833" y="114854"/>
                  </a:lnTo>
                  <a:lnTo>
                    <a:pt x="45030" y="76794"/>
                  </a:lnTo>
                  <a:lnTo>
                    <a:pt x="76774" y="45045"/>
                  </a:lnTo>
                  <a:lnTo>
                    <a:pt x="114833" y="20841"/>
                  </a:lnTo>
                  <a:lnTo>
                    <a:pt x="157977" y="5415"/>
                  </a:lnTo>
                  <a:lnTo>
                    <a:pt x="204978" y="0"/>
                  </a:lnTo>
                  <a:lnTo>
                    <a:pt x="251978" y="5415"/>
                  </a:lnTo>
                  <a:lnTo>
                    <a:pt x="295122" y="20841"/>
                  </a:lnTo>
                  <a:lnTo>
                    <a:pt x="333181" y="45045"/>
                  </a:lnTo>
                  <a:lnTo>
                    <a:pt x="364925" y="76794"/>
                  </a:lnTo>
                  <a:lnTo>
                    <a:pt x="389122" y="114854"/>
                  </a:lnTo>
                  <a:lnTo>
                    <a:pt x="404542" y="157992"/>
                  </a:lnTo>
                  <a:lnTo>
                    <a:pt x="409955" y="204977"/>
                  </a:lnTo>
                  <a:lnTo>
                    <a:pt x="404542" y="251961"/>
                  </a:lnTo>
                  <a:lnTo>
                    <a:pt x="389122" y="295099"/>
                  </a:lnTo>
                  <a:lnTo>
                    <a:pt x="364925" y="333159"/>
                  </a:lnTo>
                  <a:lnTo>
                    <a:pt x="333181" y="364908"/>
                  </a:lnTo>
                  <a:lnTo>
                    <a:pt x="295122" y="389112"/>
                  </a:lnTo>
                  <a:lnTo>
                    <a:pt x="251978" y="404538"/>
                  </a:lnTo>
                  <a:lnTo>
                    <a:pt x="204978" y="409955"/>
                  </a:lnTo>
                  <a:lnTo>
                    <a:pt x="157977" y="404538"/>
                  </a:lnTo>
                  <a:lnTo>
                    <a:pt x="114833" y="389112"/>
                  </a:lnTo>
                  <a:lnTo>
                    <a:pt x="76774" y="364908"/>
                  </a:lnTo>
                  <a:lnTo>
                    <a:pt x="45030" y="333159"/>
                  </a:lnTo>
                  <a:lnTo>
                    <a:pt x="20833" y="295099"/>
                  </a:lnTo>
                  <a:lnTo>
                    <a:pt x="5413" y="251961"/>
                  </a:lnTo>
                  <a:lnTo>
                    <a:pt x="0" y="204977"/>
                  </a:lnTo>
                  <a:close/>
                </a:path>
              </a:pathLst>
            </a:custGeom>
            <a:noFill/>
            <a:ln w="25400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6" name="object 30"/>
            <p:cNvSpPr/>
            <p:nvPr/>
          </p:nvSpPr>
          <p:spPr>
            <a:xfrm>
              <a:off x="8472960" y="5690160"/>
              <a:ext cx="4274640" cy="612360"/>
            </a:xfrm>
            <a:custGeom>
              <a:avLst/>
              <a:gdLst/>
              <a:ahLst/>
              <a:rect l="l" t="t" r="r" b="b"/>
              <a:pathLst>
                <a:path w="4274820" h="612775">
                  <a:moveTo>
                    <a:pt x="0" y="0"/>
                  </a:moveTo>
                  <a:lnTo>
                    <a:pt x="4274820" y="0"/>
                  </a:lnTo>
                  <a:lnTo>
                    <a:pt x="4274820" y="612647"/>
                  </a:lnTo>
                  <a:lnTo>
                    <a:pt x="0" y="612647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7" name="object 31"/>
            <p:cNvSpPr/>
            <p:nvPr/>
          </p:nvSpPr>
          <p:spPr>
            <a:xfrm>
              <a:off x="8271000" y="555516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204977" y="0"/>
                  </a:moveTo>
                  <a:lnTo>
                    <a:pt x="157993" y="5415"/>
                  </a:lnTo>
                  <a:lnTo>
                    <a:pt x="114854" y="20841"/>
                  </a:lnTo>
                  <a:lnTo>
                    <a:pt x="76795" y="45045"/>
                  </a:lnTo>
                  <a:lnTo>
                    <a:pt x="45046" y="76794"/>
                  </a:lnTo>
                  <a:lnTo>
                    <a:pt x="20843" y="114853"/>
                  </a:lnTo>
                  <a:lnTo>
                    <a:pt x="5416" y="157991"/>
                  </a:lnTo>
                  <a:lnTo>
                    <a:pt x="0" y="204976"/>
                  </a:lnTo>
                  <a:lnTo>
                    <a:pt x="5416" y="251961"/>
                  </a:lnTo>
                  <a:lnTo>
                    <a:pt x="20843" y="295098"/>
                  </a:lnTo>
                  <a:lnTo>
                    <a:pt x="45046" y="333159"/>
                  </a:lnTo>
                  <a:lnTo>
                    <a:pt x="76795" y="364907"/>
                  </a:lnTo>
                  <a:lnTo>
                    <a:pt x="114854" y="389111"/>
                  </a:lnTo>
                  <a:lnTo>
                    <a:pt x="157993" y="404538"/>
                  </a:lnTo>
                  <a:lnTo>
                    <a:pt x="204977" y="409954"/>
                  </a:lnTo>
                  <a:lnTo>
                    <a:pt x="251962" y="404538"/>
                  </a:lnTo>
                  <a:lnTo>
                    <a:pt x="295101" y="389111"/>
                  </a:lnTo>
                  <a:lnTo>
                    <a:pt x="333160" y="364907"/>
                  </a:lnTo>
                  <a:lnTo>
                    <a:pt x="364909" y="333159"/>
                  </a:lnTo>
                  <a:lnTo>
                    <a:pt x="389114" y="295098"/>
                  </a:lnTo>
                  <a:lnTo>
                    <a:pt x="404539" y="251961"/>
                  </a:lnTo>
                  <a:lnTo>
                    <a:pt x="409955" y="204976"/>
                  </a:lnTo>
                  <a:lnTo>
                    <a:pt x="404539" y="157991"/>
                  </a:lnTo>
                  <a:lnTo>
                    <a:pt x="389114" y="114853"/>
                  </a:lnTo>
                  <a:lnTo>
                    <a:pt x="364909" y="76794"/>
                  </a:lnTo>
                  <a:lnTo>
                    <a:pt x="333160" y="45045"/>
                  </a:lnTo>
                  <a:lnTo>
                    <a:pt x="295101" y="20841"/>
                  </a:lnTo>
                  <a:lnTo>
                    <a:pt x="251962" y="5415"/>
                  </a:lnTo>
                  <a:lnTo>
                    <a:pt x="204977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08" name="object 32"/>
            <p:cNvSpPr/>
            <p:nvPr/>
          </p:nvSpPr>
          <p:spPr>
            <a:xfrm>
              <a:off x="8281800" y="554616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0" y="204976"/>
                  </a:moveTo>
                  <a:lnTo>
                    <a:pt x="5416" y="157992"/>
                  </a:lnTo>
                  <a:lnTo>
                    <a:pt x="20842" y="114854"/>
                  </a:lnTo>
                  <a:lnTo>
                    <a:pt x="45046" y="76794"/>
                  </a:lnTo>
                  <a:lnTo>
                    <a:pt x="76795" y="45045"/>
                  </a:lnTo>
                  <a:lnTo>
                    <a:pt x="114855" y="20841"/>
                  </a:lnTo>
                  <a:lnTo>
                    <a:pt x="157993" y="5415"/>
                  </a:lnTo>
                  <a:lnTo>
                    <a:pt x="204978" y="0"/>
                  </a:lnTo>
                  <a:lnTo>
                    <a:pt x="251962" y="5415"/>
                  </a:lnTo>
                  <a:lnTo>
                    <a:pt x="295100" y="20841"/>
                  </a:lnTo>
                  <a:lnTo>
                    <a:pt x="333160" y="45045"/>
                  </a:lnTo>
                  <a:lnTo>
                    <a:pt x="364909" y="76794"/>
                  </a:lnTo>
                  <a:lnTo>
                    <a:pt x="389113" y="114854"/>
                  </a:lnTo>
                  <a:lnTo>
                    <a:pt x="404539" y="157992"/>
                  </a:lnTo>
                  <a:lnTo>
                    <a:pt x="409956" y="204976"/>
                  </a:lnTo>
                  <a:lnTo>
                    <a:pt x="404539" y="251961"/>
                  </a:lnTo>
                  <a:lnTo>
                    <a:pt x="389113" y="295099"/>
                  </a:lnTo>
                  <a:lnTo>
                    <a:pt x="364909" y="333159"/>
                  </a:lnTo>
                  <a:lnTo>
                    <a:pt x="333160" y="364908"/>
                  </a:lnTo>
                  <a:lnTo>
                    <a:pt x="295100" y="389112"/>
                  </a:lnTo>
                  <a:lnTo>
                    <a:pt x="251962" y="404538"/>
                  </a:lnTo>
                  <a:lnTo>
                    <a:pt x="204978" y="409955"/>
                  </a:lnTo>
                  <a:lnTo>
                    <a:pt x="157993" y="404538"/>
                  </a:lnTo>
                  <a:lnTo>
                    <a:pt x="114855" y="389112"/>
                  </a:lnTo>
                  <a:lnTo>
                    <a:pt x="76795" y="364908"/>
                  </a:lnTo>
                  <a:lnTo>
                    <a:pt x="45046" y="333159"/>
                  </a:lnTo>
                  <a:lnTo>
                    <a:pt x="20842" y="295099"/>
                  </a:lnTo>
                  <a:lnTo>
                    <a:pt x="5416" y="251961"/>
                  </a:lnTo>
                  <a:lnTo>
                    <a:pt x="0" y="204976"/>
                  </a:lnTo>
                  <a:close/>
                </a:path>
              </a:pathLst>
            </a:custGeom>
            <a:noFill/>
            <a:ln w="25400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09" name="object 33"/>
          <p:cNvSpPr/>
          <p:nvPr/>
        </p:nvSpPr>
        <p:spPr>
          <a:xfrm>
            <a:off x="1030680" y="5754240"/>
            <a:ext cx="2494080" cy="939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marL="12600">
              <a:lnSpc>
                <a:spcPts val="1650"/>
              </a:lnSpc>
              <a:buNone/>
              <a:tabLst>
                <a:tab algn="l" pos="516240"/>
              </a:tabLst>
            </a:pPr>
            <a:r>
              <a:rPr b="1" lang="ru-RU" sz="2400" spc="-52" strike="noStrike">
                <a:solidFill>
                  <a:srgbClr val="ffffff"/>
                </a:solidFill>
                <a:latin typeface="Arial"/>
              </a:rPr>
              <a:t>4</a:t>
            </a:r>
            <a:r>
              <a:rPr b="1" lang="ru-RU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1" lang="ru-RU" sz="1200" spc="-1" strike="noStrike">
                <a:latin typeface="Century Gothic"/>
              </a:rPr>
              <a:t>Заработную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плату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26" strike="noStrike">
                <a:latin typeface="Century Gothic"/>
              </a:rPr>
              <a:t>дни</a:t>
            </a:r>
            <a:endParaRPr b="0" lang="ru-RU" sz="1200" spc="-1" strike="noStrike">
              <a:latin typeface="XO Oriel"/>
            </a:endParaRPr>
          </a:p>
          <a:p>
            <a:pPr marL="516960">
              <a:lnSpc>
                <a:spcPts val="1310"/>
              </a:lnSpc>
              <a:buNone/>
              <a:tabLst>
                <a:tab algn="l" pos="516240"/>
              </a:tabLst>
            </a:pPr>
            <a:r>
              <a:rPr b="1" lang="ru-RU" sz="1200" spc="-12" strike="noStrike">
                <a:latin typeface="Century Gothic"/>
              </a:rPr>
              <a:t>отсутствия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работнику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26" strike="noStrike">
                <a:latin typeface="Century Gothic"/>
              </a:rPr>
              <a:t>не</a:t>
            </a:r>
            <a:endParaRPr b="0" lang="ru-RU" sz="1200" spc="-1" strike="noStrike">
              <a:latin typeface="XO Oriel"/>
            </a:endParaRPr>
          </a:p>
          <a:p>
            <a:pPr marL="516960">
              <a:lnSpc>
                <a:spcPct val="100000"/>
              </a:lnSpc>
              <a:spcBef>
                <a:spcPts val="45"/>
              </a:spcBef>
              <a:buNone/>
              <a:tabLst>
                <a:tab algn="l" pos="516240"/>
              </a:tabLst>
            </a:pPr>
            <a:r>
              <a:rPr b="1" lang="ru-RU" sz="1200" spc="-12" strike="noStrike">
                <a:latin typeface="Century Gothic"/>
              </a:rPr>
              <a:t>начисляйте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110" name="object 34"/>
          <p:cNvSpPr/>
          <p:nvPr/>
        </p:nvSpPr>
        <p:spPr>
          <a:xfrm>
            <a:off x="8389080" y="5693040"/>
            <a:ext cx="4126680" cy="932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marL="12600">
              <a:lnSpc>
                <a:spcPts val="1636"/>
              </a:lnSpc>
              <a:buNone/>
              <a:tabLst>
                <a:tab algn="l" pos="467280"/>
              </a:tabLst>
            </a:pPr>
            <a:r>
              <a:rPr b="1" lang="ru-RU" sz="2400" spc="-52" strike="noStrike">
                <a:solidFill>
                  <a:srgbClr val="ffffff"/>
                </a:solidFill>
                <a:latin typeface="Arial"/>
              </a:rPr>
              <a:t>6</a:t>
            </a:r>
            <a:r>
              <a:rPr b="1" lang="ru-RU" sz="2400" spc="-1" strike="noStrike">
                <a:solidFill>
                  <a:srgbClr val="ffffff"/>
                </a:solidFill>
                <a:latin typeface="Arial"/>
              </a:rPr>
              <a:t>	</a:t>
            </a:r>
            <a:r>
              <a:rPr b="1" lang="ru-RU" sz="1200" spc="-1" strike="noStrike">
                <a:latin typeface="Century Gothic"/>
              </a:rPr>
              <a:t>Период</a:t>
            </a:r>
            <a:r>
              <a:rPr b="1" lang="ru-RU" sz="1200" spc="24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приостановления</a:t>
            </a:r>
            <a:r>
              <a:rPr b="1" lang="ru-RU" sz="1200" spc="43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трудового</a:t>
            </a:r>
            <a:r>
              <a:rPr b="1" lang="ru-RU" sz="1200" spc="38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договора</a:t>
            </a:r>
            <a:endParaRPr b="0" lang="ru-RU" sz="1200" spc="-1" strike="noStrike">
              <a:latin typeface="XO Oriel"/>
            </a:endParaRPr>
          </a:p>
          <a:p>
            <a:pPr marL="467280">
              <a:lnSpc>
                <a:spcPts val="1295"/>
              </a:lnSpc>
              <a:buNone/>
              <a:tabLst>
                <a:tab algn="l" pos="467280"/>
              </a:tabLst>
            </a:pPr>
            <a:r>
              <a:rPr b="1" lang="ru-RU" sz="1200" spc="-1" strike="noStrike">
                <a:latin typeface="Century Gothic"/>
              </a:rPr>
              <a:t>учитывается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 стаже и</a:t>
            </a:r>
            <a:r>
              <a:rPr b="1" lang="ru-RU" sz="1200" spc="9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для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пенсионного,</a:t>
            </a:r>
            <a:r>
              <a:rPr b="1" lang="ru-RU" sz="1200" spc="9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и</a:t>
            </a:r>
            <a:r>
              <a:rPr b="1" lang="ru-RU" sz="1200" spc="12" strike="noStrike">
                <a:latin typeface="Century Gothic"/>
              </a:rPr>
              <a:t> </a:t>
            </a:r>
            <a:r>
              <a:rPr b="1" lang="ru-RU" sz="1200" spc="-26" strike="noStrike">
                <a:latin typeface="Century Gothic"/>
              </a:rPr>
              <a:t>для</a:t>
            </a:r>
            <a:endParaRPr b="0" lang="ru-RU" sz="1200" spc="-1" strike="noStrike">
              <a:latin typeface="XO Oriel"/>
            </a:endParaRPr>
          </a:p>
          <a:p>
            <a:pPr marL="467280">
              <a:lnSpc>
                <a:spcPct val="100000"/>
              </a:lnSpc>
              <a:spcBef>
                <a:spcPts val="45"/>
              </a:spcBef>
              <a:buNone/>
              <a:tabLst>
                <a:tab algn="l" pos="467280"/>
              </a:tabLst>
            </a:pPr>
            <a:r>
              <a:rPr b="1" lang="ru-RU" sz="1200" spc="-12" strike="noStrike">
                <a:latin typeface="Century Gothic"/>
              </a:rPr>
              <a:t>обязательного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социального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страхования</a:t>
            </a:r>
            <a:endParaRPr b="0" lang="ru-RU" sz="1200" spc="-1" strike="noStrike">
              <a:latin typeface="XO Oriel"/>
            </a:endParaRPr>
          </a:p>
        </p:txBody>
      </p:sp>
      <p:grpSp>
        <p:nvGrpSpPr>
          <p:cNvPr id="111" name="object 35"/>
          <p:cNvGrpSpPr/>
          <p:nvPr/>
        </p:nvGrpSpPr>
        <p:grpSpPr>
          <a:xfrm>
            <a:off x="2688840" y="4917960"/>
            <a:ext cx="8214120" cy="760680"/>
            <a:chOff x="2688840" y="4917960"/>
            <a:chExt cx="8214120" cy="760680"/>
          </a:xfrm>
        </p:grpSpPr>
        <p:sp>
          <p:nvSpPr>
            <p:cNvPr id="112" name="object 36"/>
            <p:cNvSpPr/>
            <p:nvPr/>
          </p:nvSpPr>
          <p:spPr>
            <a:xfrm>
              <a:off x="2688840" y="5338080"/>
              <a:ext cx="8214120" cy="340560"/>
            </a:xfrm>
            <a:custGeom>
              <a:avLst/>
              <a:gdLst/>
              <a:ahLst/>
              <a:rect l="l" t="t" r="r" b="b"/>
              <a:pathLst>
                <a:path w="8214359" h="340995">
                  <a:moveTo>
                    <a:pt x="8214132" y="0"/>
                  </a:moveTo>
                  <a:lnTo>
                    <a:pt x="8214132" y="170455"/>
                  </a:lnTo>
                  <a:lnTo>
                    <a:pt x="0" y="170455"/>
                  </a:lnTo>
                  <a:lnTo>
                    <a:pt x="0" y="340910"/>
                  </a:lnTo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3" name="object 37"/>
            <p:cNvSpPr/>
            <p:nvPr/>
          </p:nvSpPr>
          <p:spPr>
            <a:xfrm>
              <a:off x="4319640" y="4917960"/>
              <a:ext cx="747720" cy="360"/>
            </a:xfrm>
            <a:custGeom>
              <a:avLst/>
              <a:gdLst/>
              <a:ahLst/>
              <a:rect l="l" t="t" r="r" b="b"/>
              <a:pathLst>
                <a:path w="748029" h="0">
                  <a:moveTo>
                    <a:pt x="0" y="0"/>
                  </a:moveTo>
                  <a:lnTo>
                    <a:pt x="747777" y="0"/>
                  </a:lnTo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14" name="object 38"/>
          <p:cNvSpPr/>
          <p:nvPr/>
        </p:nvSpPr>
        <p:spPr>
          <a:xfrm>
            <a:off x="414000" y="6547680"/>
            <a:ext cx="7215120" cy="725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204480" indent="-172800">
              <a:lnSpc>
                <a:spcPct val="100000"/>
              </a:lnSpc>
              <a:spcBef>
                <a:spcPts val="99"/>
              </a:spcBef>
              <a:buClr>
                <a:srgbClr val="a7a7a7"/>
              </a:buClr>
              <a:buFont typeface="Arial"/>
              <a:buChar char="•"/>
              <a:tabLst>
                <a:tab algn="l" pos="204480"/>
                <a:tab algn="l" pos="205200"/>
              </a:tabLst>
            </a:pPr>
            <a:r>
              <a:rPr b="0" i="1" lang="ru-RU" sz="1000" spc="-21" strike="noStrike">
                <a:solidFill>
                  <a:srgbClr val="a7a7a7"/>
                </a:solidFill>
                <a:latin typeface="Century Gothic"/>
              </a:rPr>
              <a:t>Постановление</a:t>
            </a:r>
            <a:r>
              <a:rPr b="0" i="1" lang="ru-RU" sz="1000" spc="-2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Правительства</a:t>
            </a:r>
            <a:r>
              <a:rPr b="0" i="1" lang="ru-RU" sz="1000" spc="9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21" strike="noStrike">
                <a:solidFill>
                  <a:srgbClr val="a7a7a7"/>
                </a:solidFill>
                <a:latin typeface="Century Gothic"/>
              </a:rPr>
              <a:t>Российской</a:t>
            </a:r>
            <a:r>
              <a:rPr b="0" i="1" lang="ru-RU" sz="1000" spc="-3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Федерации</a:t>
            </a:r>
            <a:r>
              <a:rPr b="0" i="1" lang="ru-RU" sz="1000" spc="18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от</a:t>
            </a:r>
            <a:r>
              <a:rPr b="0" i="1" lang="ru-RU" sz="1000" spc="-32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22</a:t>
            </a:r>
            <a:r>
              <a:rPr b="0" i="1" lang="ru-RU" sz="1000" spc="-3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сентября 2022</a:t>
            </a:r>
            <a:r>
              <a:rPr b="0" i="1" lang="ru-RU" sz="1000" spc="-3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г.</a:t>
            </a:r>
            <a:r>
              <a:rPr b="0" i="1" lang="ru-RU" sz="1000" spc="-2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№</a:t>
            </a:r>
            <a:r>
              <a:rPr b="0" i="1" lang="ru-RU" sz="1000" spc="-3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1677</a:t>
            </a:r>
            <a:r>
              <a:rPr b="0" i="1" lang="ru-RU" sz="1000" spc="-32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«О</a:t>
            </a:r>
            <a:r>
              <a:rPr b="0" i="1" lang="ru-RU" sz="1000" spc="-1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внесении</a:t>
            </a:r>
            <a:r>
              <a:rPr b="0" i="1" lang="ru-RU" sz="1000" spc="-1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2" strike="noStrike">
                <a:solidFill>
                  <a:srgbClr val="a7a7a7"/>
                </a:solidFill>
                <a:latin typeface="Century Gothic"/>
              </a:rPr>
              <a:t>изменений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в</a:t>
            </a:r>
            <a:r>
              <a:rPr b="0" i="1" lang="ru-RU" sz="1000" spc="-60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особенности </a:t>
            </a:r>
            <a:r>
              <a:rPr b="0" i="1" lang="ru-RU" sz="1000" spc="-21" strike="noStrike">
                <a:solidFill>
                  <a:srgbClr val="a7a7a7"/>
                </a:solidFill>
                <a:latin typeface="Century Gothic"/>
              </a:rPr>
              <a:t>правового</a:t>
            </a:r>
            <a:r>
              <a:rPr b="0" i="1" lang="ru-RU" sz="1000" spc="-52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2" strike="noStrike">
                <a:solidFill>
                  <a:srgbClr val="a7a7a7"/>
                </a:solidFill>
                <a:latin typeface="Century Gothic"/>
              </a:rPr>
              <a:t>регулирования</a:t>
            </a:r>
            <a:r>
              <a:rPr b="0" i="1" lang="ru-RU" sz="1000" spc="-1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трудовых</a:t>
            </a:r>
            <a:r>
              <a:rPr b="0" i="1" lang="ru-RU" sz="1000" spc="-2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отношений и</a:t>
            </a:r>
            <a:r>
              <a:rPr b="0" i="1" lang="ru-RU" sz="1000" spc="-2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иных</a:t>
            </a:r>
            <a:r>
              <a:rPr b="0" i="1" lang="ru-RU" sz="1000" spc="-52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2" strike="noStrike">
                <a:solidFill>
                  <a:srgbClr val="a7a7a7"/>
                </a:solidFill>
                <a:latin typeface="Century Gothic"/>
              </a:rPr>
              <a:t>непосредственно</a:t>
            </a:r>
            <a:r>
              <a:rPr b="0" i="1" lang="ru-RU" sz="1000" spc="-32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связанных</a:t>
            </a:r>
            <a:r>
              <a:rPr b="0" i="1" lang="ru-RU" sz="1000" spc="-2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с</a:t>
            </a:r>
            <a:r>
              <a:rPr b="0" i="1" lang="ru-RU" sz="1000" spc="-2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21" strike="noStrike">
                <a:solidFill>
                  <a:srgbClr val="a7a7a7"/>
                </a:solidFill>
                <a:latin typeface="Century Gothic"/>
              </a:rPr>
              <a:t>ними </a:t>
            </a:r>
            <a:r>
              <a:rPr b="0" i="1" lang="ru-RU" sz="1000" spc="-12" strike="noStrike">
                <a:solidFill>
                  <a:srgbClr val="a7a7a7"/>
                </a:solidFill>
                <a:latin typeface="Century Gothic"/>
              </a:rPr>
              <a:t>отношений</a:t>
            </a:r>
            <a:r>
              <a:rPr b="0" i="1" lang="ru-RU" sz="1000" spc="-3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в</a:t>
            </a:r>
            <a:r>
              <a:rPr b="0" i="1" lang="ru-RU" sz="1000" spc="-3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2022</a:t>
            </a:r>
            <a:r>
              <a:rPr b="0" i="1" lang="ru-RU" sz="1000" spc="-52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и</a:t>
            </a:r>
            <a:r>
              <a:rPr b="0" i="1" lang="ru-RU" sz="1000" spc="-21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2023</a:t>
            </a:r>
            <a:r>
              <a:rPr b="0" i="1" lang="ru-RU" sz="1000" spc="-4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2" strike="noStrike">
                <a:solidFill>
                  <a:srgbClr val="a7a7a7"/>
                </a:solidFill>
                <a:latin typeface="Century Gothic"/>
              </a:rPr>
              <a:t>годах».</a:t>
            </a:r>
            <a:endParaRPr b="0" lang="ru-RU" sz="1000" spc="-1" strike="noStrike">
              <a:latin typeface="XO Oriel"/>
            </a:endParaRPr>
          </a:p>
          <a:p>
            <a:pPr marL="184680" indent="-172080">
              <a:lnSpc>
                <a:spcPct val="100000"/>
              </a:lnSpc>
              <a:spcBef>
                <a:spcPts val="816"/>
              </a:spcBef>
              <a:buClr>
                <a:srgbClr val="a7a7a7"/>
              </a:buClr>
              <a:buFont typeface="Arial"/>
              <a:buChar char="•"/>
              <a:tabLst>
                <a:tab algn="l" pos="184320"/>
                <a:tab algn="l" pos="184680"/>
              </a:tabLst>
            </a:pP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Письмо</a:t>
            </a:r>
            <a:r>
              <a:rPr b="0" i="1" lang="ru-RU" sz="1000" spc="-32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Минтруда</a:t>
            </a:r>
            <a:r>
              <a:rPr b="0" i="1" lang="ru-RU" sz="1000" spc="24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России</a:t>
            </a:r>
            <a:r>
              <a:rPr b="0" i="1" lang="ru-RU" sz="1000" spc="-12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от</a:t>
            </a:r>
            <a:r>
              <a:rPr b="0" i="1" lang="ru-RU" sz="1000" spc="-21" strike="noStrike">
                <a:solidFill>
                  <a:srgbClr val="a7a7a7"/>
                </a:solidFill>
                <a:latin typeface="Century Gothic"/>
              </a:rPr>
              <a:t> 27.09.2022</a:t>
            </a:r>
            <a:r>
              <a:rPr b="0" i="1" lang="ru-RU" sz="1000" spc="-6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№</a:t>
            </a:r>
            <a:r>
              <a:rPr b="0" i="1" lang="ru-RU" sz="1000" spc="-2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2" strike="noStrike">
                <a:solidFill>
                  <a:srgbClr val="a7a7a7"/>
                </a:solidFill>
                <a:latin typeface="Century Gothic"/>
              </a:rPr>
              <a:t>14-</a:t>
            </a:r>
            <a:r>
              <a:rPr b="0" i="1" lang="ru-RU" sz="1000" spc="-21" strike="noStrike">
                <a:solidFill>
                  <a:srgbClr val="a7a7a7"/>
                </a:solidFill>
                <a:latin typeface="Century Gothic"/>
              </a:rPr>
              <a:t>6/10/В-</a:t>
            </a:r>
            <a:r>
              <a:rPr b="0" i="1" lang="ru-RU" sz="1000" spc="-12" strike="noStrike">
                <a:solidFill>
                  <a:srgbClr val="a7a7a7"/>
                </a:solidFill>
                <a:latin typeface="Century Gothic"/>
              </a:rPr>
              <a:t>13042</a:t>
            </a:r>
            <a:r>
              <a:rPr b="0" i="1" lang="ru-RU" sz="1000" spc="-46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«О</a:t>
            </a:r>
            <a:r>
              <a:rPr b="0" i="1" lang="ru-RU" sz="1000" spc="-15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a7a7a7"/>
                </a:solidFill>
                <a:latin typeface="Century Gothic"/>
              </a:rPr>
              <a:t>направлении</a:t>
            </a:r>
            <a:r>
              <a:rPr b="0" i="1" lang="ru-RU" sz="1000" spc="-7" strike="noStrike">
                <a:solidFill>
                  <a:srgbClr val="a7a7a7"/>
                </a:solidFill>
                <a:latin typeface="Century Gothic"/>
              </a:rPr>
              <a:t> </a:t>
            </a:r>
            <a:r>
              <a:rPr b="0" i="1" lang="ru-RU" sz="1000" spc="-12" strike="noStrike">
                <a:solidFill>
                  <a:srgbClr val="a7a7a7"/>
                </a:solidFill>
                <a:latin typeface="Century Gothic"/>
              </a:rPr>
              <a:t>информации»</a:t>
            </a:r>
            <a:endParaRPr b="0" lang="ru-RU" sz="1000" spc="-1" strike="noStrike">
              <a:latin typeface="XO Oriel"/>
            </a:endParaRPr>
          </a:p>
        </p:txBody>
      </p:sp>
      <p:sp>
        <p:nvSpPr>
          <p:cNvPr id="115" name="object 39"/>
          <p:cNvSpPr/>
          <p:nvPr/>
        </p:nvSpPr>
        <p:spPr>
          <a:xfrm>
            <a:off x="5170680" y="5656680"/>
            <a:ext cx="2601360" cy="74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800" bIns="0" anchor="t">
            <a:spAutoFit/>
          </a:bodyPr>
          <a:p>
            <a:pPr marL="12600">
              <a:lnSpc>
                <a:spcPct val="100000"/>
              </a:lnSpc>
              <a:spcBef>
                <a:spcPts val="85"/>
              </a:spcBef>
              <a:buNone/>
            </a:pP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7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период</a:t>
            </a:r>
            <a:r>
              <a:rPr b="1" lang="ru-RU" sz="1200" spc="-12" strike="noStrike">
                <a:latin typeface="Century Gothic"/>
              </a:rPr>
              <a:t> прохождения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службы </a:t>
            </a:r>
            <a:r>
              <a:rPr b="1" lang="ru-RU" sz="1200" spc="-21" strike="noStrike">
                <a:latin typeface="Century Gothic"/>
              </a:rPr>
              <a:t>работодатель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страховые</a:t>
            </a:r>
            <a:r>
              <a:rPr b="1" lang="ru-RU" sz="1200" spc="-7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взносы </a:t>
            </a:r>
            <a:r>
              <a:rPr b="1" lang="ru-RU" sz="1200" spc="-1" strike="noStrike">
                <a:latin typeface="Century Gothic"/>
              </a:rPr>
              <a:t>за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сотрудника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не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уплачивает</a:t>
            </a:r>
            <a:endParaRPr b="0" lang="ru-RU" sz="1200" spc="-1" strike="noStrike">
              <a:latin typeface="XO Oriel"/>
            </a:endParaRPr>
          </a:p>
        </p:txBody>
      </p:sp>
      <p:grpSp>
        <p:nvGrpSpPr>
          <p:cNvPr id="116" name="object 40"/>
          <p:cNvGrpSpPr/>
          <p:nvPr/>
        </p:nvGrpSpPr>
        <p:grpSpPr>
          <a:xfrm>
            <a:off x="4550040" y="5543640"/>
            <a:ext cx="3595320" cy="757800"/>
            <a:chOff x="4550040" y="5543640"/>
            <a:chExt cx="3595320" cy="757800"/>
          </a:xfrm>
        </p:grpSpPr>
        <p:sp>
          <p:nvSpPr>
            <p:cNvPr id="117" name="object 41"/>
            <p:cNvSpPr/>
            <p:nvPr/>
          </p:nvSpPr>
          <p:spPr>
            <a:xfrm>
              <a:off x="4724280" y="5652360"/>
              <a:ext cx="3421080" cy="649080"/>
            </a:xfrm>
            <a:custGeom>
              <a:avLst/>
              <a:gdLst/>
              <a:ahLst/>
              <a:rect l="l" t="t" r="r" b="b"/>
              <a:pathLst>
                <a:path w="3421379" h="649604">
                  <a:moveTo>
                    <a:pt x="0" y="0"/>
                  </a:moveTo>
                  <a:lnTo>
                    <a:pt x="3421379" y="0"/>
                  </a:lnTo>
                  <a:lnTo>
                    <a:pt x="3421379" y="649224"/>
                  </a:lnTo>
                  <a:lnTo>
                    <a:pt x="0" y="64922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8" name="object 42"/>
            <p:cNvSpPr/>
            <p:nvPr/>
          </p:nvSpPr>
          <p:spPr>
            <a:xfrm>
              <a:off x="4550040" y="5543640"/>
              <a:ext cx="409680" cy="409680"/>
            </a:xfrm>
            <a:custGeom>
              <a:avLst/>
              <a:gdLst/>
              <a:ahLst/>
              <a:rect l="l" t="t" r="r" b="b"/>
              <a:pathLst>
                <a:path w="410210" h="410210">
                  <a:moveTo>
                    <a:pt x="204976" y="0"/>
                  </a:moveTo>
                  <a:lnTo>
                    <a:pt x="157993" y="5415"/>
                  </a:lnTo>
                  <a:lnTo>
                    <a:pt x="114854" y="20841"/>
                  </a:lnTo>
                  <a:lnTo>
                    <a:pt x="76794" y="45045"/>
                  </a:lnTo>
                  <a:lnTo>
                    <a:pt x="45045" y="76794"/>
                  </a:lnTo>
                  <a:lnTo>
                    <a:pt x="20841" y="114854"/>
                  </a:lnTo>
                  <a:lnTo>
                    <a:pt x="5415" y="157993"/>
                  </a:lnTo>
                  <a:lnTo>
                    <a:pt x="0" y="204977"/>
                  </a:lnTo>
                  <a:lnTo>
                    <a:pt x="5415" y="251961"/>
                  </a:lnTo>
                  <a:lnTo>
                    <a:pt x="20841" y="295099"/>
                  </a:lnTo>
                  <a:lnTo>
                    <a:pt x="45045" y="333159"/>
                  </a:lnTo>
                  <a:lnTo>
                    <a:pt x="76794" y="364907"/>
                  </a:lnTo>
                  <a:lnTo>
                    <a:pt x="114854" y="389111"/>
                  </a:lnTo>
                  <a:lnTo>
                    <a:pt x="157993" y="404538"/>
                  </a:lnTo>
                  <a:lnTo>
                    <a:pt x="204976" y="409954"/>
                  </a:lnTo>
                  <a:lnTo>
                    <a:pt x="251961" y="404538"/>
                  </a:lnTo>
                  <a:lnTo>
                    <a:pt x="295099" y="389111"/>
                  </a:lnTo>
                  <a:lnTo>
                    <a:pt x="333159" y="364907"/>
                  </a:lnTo>
                  <a:lnTo>
                    <a:pt x="364907" y="333159"/>
                  </a:lnTo>
                  <a:lnTo>
                    <a:pt x="389111" y="295099"/>
                  </a:lnTo>
                  <a:lnTo>
                    <a:pt x="404538" y="251961"/>
                  </a:lnTo>
                  <a:lnTo>
                    <a:pt x="409954" y="204977"/>
                  </a:lnTo>
                  <a:lnTo>
                    <a:pt x="404538" y="157993"/>
                  </a:lnTo>
                  <a:lnTo>
                    <a:pt x="389111" y="114854"/>
                  </a:lnTo>
                  <a:lnTo>
                    <a:pt x="364907" y="76794"/>
                  </a:lnTo>
                  <a:lnTo>
                    <a:pt x="333159" y="45045"/>
                  </a:lnTo>
                  <a:lnTo>
                    <a:pt x="295099" y="20841"/>
                  </a:lnTo>
                  <a:lnTo>
                    <a:pt x="251961" y="5415"/>
                  </a:lnTo>
                  <a:lnTo>
                    <a:pt x="204976" y="0"/>
                  </a:lnTo>
                  <a:close/>
                </a:path>
              </a:pathLst>
            </a:custGeom>
            <a:solidFill>
              <a:srgbClr val="ec3c5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19" name="object 43"/>
            <p:cNvSpPr/>
            <p:nvPr/>
          </p:nvSpPr>
          <p:spPr>
            <a:xfrm>
              <a:off x="4550040" y="5543640"/>
              <a:ext cx="409680" cy="409680"/>
            </a:xfrm>
            <a:custGeom>
              <a:avLst/>
              <a:gdLst/>
              <a:ahLst/>
              <a:rect l="l" t="t" r="r" b="b"/>
              <a:pathLst>
                <a:path w="410210" h="410210">
                  <a:moveTo>
                    <a:pt x="204976" y="0"/>
                  </a:moveTo>
                  <a:lnTo>
                    <a:pt x="157993" y="5415"/>
                  </a:lnTo>
                  <a:lnTo>
                    <a:pt x="114854" y="20841"/>
                  </a:lnTo>
                  <a:lnTo>
                    <a:pt x="76794" y="45045"/>
                  </a:lnTo>
                  <a:lnTo>
                    <a:pt x="45045" y="76794"/>
                  </a:lnTo>
                  <a:lnTo>
                    <a:pt x="20841" y="114854"/>
                  </a:lnTo>
                  <a:lnTo>
                    <a:pt x="5415" y="157993"/>
                  </a:lnTo>
                  <a:lnTo>
                    <a:pt x="0" y="204977"/>
                  </a:lnTo>
                  <a:lnTo>
                    <a:pt x="5415" y="251961"/>
                  </a:lnTo>
                  <a:lnTo>
                    <a:pt x="20841" y="295099"/>
                  </a:lnTo>
                  <a:lnTo>
                    <a:pt x="45045" y="333159"/>
                  </a:lnTo>
                  <a:lnTo>
                    <a:pt x="76794" y="364907"/>
                  </a:lnTo>
                  <a:lnTo>
                    <a:pt x="114854" y="389111"/>
                  </a:lnTo>
                  <a:lnTo>
                    <a:pt x="157993" y="404538"/>
                  </a:lnTo>
                  <a:lnTo>
                    <a:pt x="204976" y="409954"/>
                  </a:lnTo>
                  <a:lnTo>
                    <a:pt x="251961" y="404538"/>
                  </a:lnTo>
                  <a:lnTo>
                    <a:pt x="295099" y="389111"/>
                  </a:lnTo>
                  <a:lnTo>
                    <a:pt x="333159" y="364907"/>
                  </a:lnTo>
                  <a:lnTo>
                    <a:pt x="364907" y="333159"/>
                  </a:lnTo>
                  <a:lnTo>
                    <a:pt x="389111" y="295099"/>
                  </a:lnTo>
                  <a:lnTo>
                    <a:pt x="404538" y="251961"/>
                  </a:lnTo>
                  <a:lnTo>
                    <a:pt x="409954" y="204977"/>
                  </a:lnTo>
                  <a:lnTo>
                    <a:pt x="404538" y="157993"/>
                  </a:lnTo>
                  <a:lnTo>
                    <a:pt x="389111" y="114854"/>
                  </a:lnTo>
                  <a:lnTo>
                    <a:pt x="364907" y="76794"/>
                  </a:lnTo>
                  <a:lnTo>
                    <a:pt x="333159" y="45045"/>
                  </a:lnTo>
                  <a:lnTo>
                    <a:pt x="295099" y="20841"/>
                  </a:lnTo>
                  <a:lnTo>
                    <a:pt x="251961" y="5415"/>
                  </a:lnTo>
                  <a:lnTo>
                    <a:pt x="204976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20" name="object 44"/>
            <p:cNvSpPr/>
            <p:nvPr/>
          </p:nvSpPr>
          <p:spPr>
            <a:xfrm>
              <a:off x="4550040" y="5543640"/>
              <a:ext cx="409680" cy="409680"/>
            </a:xfrm>
            <a:custGeom>
              <a:avLst/>
              <a:gdLst/>
              <a:ahLst/>
              <a:rect l="l" t="t" r="r" b="b"/>
              <a:pathLst>
                <a:path w="410210" h="410210">
                  <a:moveTo>
                    <a:pt x="0" y="204977"/>
                  </a:moveTo>
                  <a:lnTo>
                    <a:pt x="5415" y="157992"/>
                  </a:lnTo>
                  <a:lnTo>
                    <a:pt x="20841" y="114854"/>
                  </a:lnTo>
                  <a:lnTo>
                    <a:pt x="45045" y="76794"/>
                  </a:lnTo>
                  <a:lnTo>
                    <a:pt x="76794" y="45045"/>
                  </a:lnTo>
                  <a:lnTo>
                    <a:pt x="114854" y="20841"/>
                  </a:lnTo>
                  <a:lnTo>
                    <a:pt x="157992" y="5415"/>
                  </a:lnTo>
                  <a:lnTo>
                    <a:pt x="204976" y="0"/>
                  </a:lnTo>
                  <a:lnTo>
                    <a:pt x="251961" y="5415"/>
                  </a:lnTo>
                  <a:lnTo>
                    <a:pt x="295099" y="20841"/>
                  </a:lnTo>
                  <a:lnTo>
                    <a:pt x="333159" y="45045"/>
                  </a:lnTo>
                  <a:lnTo>
                    <a:pt x="364908" y="76794"/>
                  </a:lnTo>
                  <a:lnTo>
                    <a:pt x="389112" y="114854"/>
                  </a:lnTo>
                  <a:lnTo>
                    <a:pt x="404538" y="157992"/>
                  </a:lnTo>
                  <a:lnTo>
                    <a:pt x="409955" y="204977"/>
                  </a:lnTo>
                  <a:lnTo>
                    <a:pt x="404538" y="251961"/>
                  </a:lnTo>
                  <a:lnTo>
                    <a:pt x="389112" y="295099"/>
                  </a:lnTo>
                  <a:lnTo>
                    <a:pt x="364908" y="333159"/>
                  </a:lnTo>
                  <a:lnTo>
                    <a:pt x="333159" y="364908"/>
                  </a:lnTo>
                  <a:lnTo>
                    <a:pt x="295099" y="389112"/>
                  </a:lnTo>
                  <a:lnTo>
                    <a:pt x="251961" y="404538"/>
                  </a:lnTo>
                  <a:lnTo>
                    <a:pt x="204976" y="409955"/>
                  </a:lnTo>
                  <a:lnTo>
                    <a:pt x="157992" y="404538"/>
                  </a:lnTo>
                  <a:lnTo>
                    <a:pt x="114854" y="389112"/>
                  </a:lnTo>
                  <a:lnTo>
                    <a:pt x="76794" y="364908"/>
                  </a:lnTo>
                  <a:lnTo>
                    <a:pt x="45045" y="333159"/>
                  </a:lnTo>
                  <a:lnTo>
                    <a:pt x="20841" y="295099"/>
                  </a:lnTo>
                  <a:lnTo>
                    <a:pt x="5415" y="251961"/>
                  </a:lnTo>
                  <a:lnTo>
                    <a:pt x="0" y="204977"/>
                  </a:lnTo>
                  <a:close/>
                </a:path>
              </a:pathLst>
            </a:custGeom>
            <a:noFill/>
            <a:ln w="25400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21" name="object 45"/>
          <p:cNvSpPr/>
          <p:nvPr/>
        </p:nvSpPr>
        <p:spPr>
          <a:xfrm>
            <a:off x="4648680" y="5531760"/>
            <a:ext cx="194760" cy="37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400" spc="-1" strike="noStrike">
                <a:solidFill>
                  <a:srgbClr val="ffffff"/>
                </a:solidFill>
                <a:latin typeface="Arial"/>
              </a:rPr>
              <a:t>5</a:t>
            </a:r>
            <a:endParaRPr b="0" lang="ru-RU" sz="2400" spc="-1" strike="noStrike">
              <a:latin typeface="XO Oriel"/>
            </a:endParaRPr>
          </a:p>
        </p:txBody>
      </p:sp>
      <p:sp>
        <p:nvSpPr>
          <p:cNvPr id="122" name="object 46"/>
          <p:cNvSpPr/>
          <p:nvPr/>
        </p:nvSpPr>
        <p:spPr>
          <a:xfrm>
            <a:off x="8145720" y="6084720"/>
            <a:ext cx="323640" cy="360"/>
          </a:xfrm>
          <a:custGeom>
            <a:avLst/>
            <a:gdLst/>
            <a:ahLst/>
            <a:rect l="l" t="t" r="r" b="b"/>
            <a:pathLst>
              <a:path w="323850" h="0">
                <a:moveTo>
                  <a:pt x="0" y="0"/>
                </a:moveTo>
                <a:lnTo>
                  <a:pt x="323596" y="0"/>
                </a:lnTo>
              </a:path>
            </a:pathLst>
          </a:custGeom>
          <a:noFill/>
          <a:ln w="9525">
            <a:solidFill>
              <a:srgbClr val="cdcdcd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object 47"/>
          <p:cNvSpPr/>
          <p:nvPr/>
        </p:nvSpPr>
        <p:spPr>
          <a:xfrm>
            <a:off x="1031760" y="3420000"/>
            <a:ext cx="7993080" cy="42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9880" bIns="0" anchor="t">
            <a:spAutoFit/>
          </a:bodyPr>
          <a:p>
            <a:pPr marL="12600">
              <a:lnSpc>
                <a:spcPct val="100000"/>
              </a:lnSpc>
              <a:spcBef>
                <a:spcPts val="235"/>
              </a:spcBef>
              <a:buNone/>
            </a:pP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Обратитесь</a:t>
            </a:r>
            <a:r>
              <a:rPr b="1" lang="ru-RU" sz="1300" spc="-55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в</a:t>
            </a:r>
            <a:r>
              <a:rPr b="1" lang="ru-RU" sz="1300" spc="-5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центр</a:t>
            </a:r>
            <a:r>
              <a:rPr b="1" lang="ru-RU" sz="1300" spc="-41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" strike="noStrike">
                <a:solidFill>
                  <a:srgbClr val="883231"/>
                </a:solidFill>
                <a:latin typeface="Arial"/>
              </a:rPr>
              <a:t>занятости</a:t>
            </a:r>
            <a:r>
              <a:rPr b="1" lang="ru-RU" sz="1300" spc="-5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300" spc="-12" strike="noStrike">
                <a:solidFill>
                  <a:srgbClr val="883231"/>
                </a:solidFill>
                <a:latin typeface="Arial"/>
              </a:rPr>
              <a:t>населения.</a:t>
            </a:r>
            <a:endParaRPr b="0" lang="ru-RU" sz="13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119"/>
              </a:spcBef>
              <a:buNone/>
            </a:pPr>
            <a:r>
              <a:rPr b="0" lang="ru-RU" sz="1200" spc="-1" strike="noStrike">
                <a:latin typeface="Arial"/>
              </a:rPr>
              <a:t>Центр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занятости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населения</a:t>
            </a:r>
            <a:r>
              <a:rPr b="0" lang="ru-RU" sz="1200" spc="4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осуществит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поиск</a:t>
            </a:r>
            <a:r>
              <a:rPr b="0" lang="ru-RU" sz="1200" spc="4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подходящего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персонала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на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место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мобилизованных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работников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124" name="object 49"/>
          <p:cNvSpPr/>
          <p:nvPr/>
        </p:nvSpPr>
        <p:spPr>
          <a:xfrm>
            <a:off x="12960720" y="7203600"/>
            <a:ext cx="225000" cy="24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520" bIns="0" anchor="t">
            <a:spAutoFit/>
          </a:bodyPr>
          <a:p>
            <a:pPr marL="12600">
              <a:lnSpc>
                <a:spcPct val="100000"/>
              </a:lnSpc>
              <a:spcBef>
                <a:spcPts val="20"/>
              </a:spcBef>
              <a:buNone/>
            </a:pPr>
            <a:r>
              <a:rPr b="0" lang="ru-RU" sz="1600" spc="-26" strike="noStrike">
                <a:solidFill>
                  <a:srgbClr val="878787"/>
                </a:solidFill>
                <a:latin typeface="Calibri"/>
              </a:rPr>
              <a:t>12</a:t>
            </a:r>
            <a:endParaRPr b="0" lang="ru-RU" sz="1600" spc="-1" strike="noStrike">
              <a:latin typeface="XO Oriel"/>
            </a:endParaRPr>
          </a:p>
        </p:txBody>
      </p:sp>
      <p:sp>
        <p:nvSpPr>
          <p:cNvPr id="125" name="object 48"/>
          <p:cNvSpPr/>
          <p:nvPr/>
        </p:nvSpPr>
        <p:spPr>
          <a:xfrm>
            <a:off x="999720" y="1146960"/>
            <a:ext cx="12046320" cy="2261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31680" bIns="0" anchor="t">
            <a:spAutoFit/>
          </a:bodyPr>
          <a:p>
            <a:pPr marL="97200">
              <a:lnSpc>
                <a:spcPct val="100000"/>
              </a:lnSpc>
              <a:spcBef>
                <a:spcPts val="249"/>
              </a:spcBef>
              <a:buNone/>
            </a:pPr>
            <a:r>
              <a:rPr b="1" lang="ru-RU" sz="1400" spc="-1" strike="noStrike">
                <a:solidFill>
                  <a:srgbClr val="883231"/>
                </a:solidFill>
                <a:latin typeface="Century Gothic"/>
              </a:rPr>
              <a:t>Выплатите</a:t>
            </a:r>
            <a:r>
              <a:rPr b="1" lang="ru-RU" sz="1400" spc="-75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Century Gothic"/>
              </a:rPr>
              <a:t>сотруднику</a:t>
            </a:r>
            <a:r>
              <a:rPr b="1" lang="ru-RU" sz="1400" spc="-66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400" spc="-12" strike="noStrike">
                <a:solidFill>
                  <a:srgbClr val="883231"/>
                </a:solidFill>
                <a:latin typeface="Century Gothic"/>
              </a:rPr>
              <a:t>зарплату.</a:t>
            </a:r>
            <a:endParaRPr b="0" lang="ru-RU" sz="1400" spc="-1" strike="noStrike">
              <a:latin typeface="XO Oriel"/>
            </a:endParaRPr>
          </a:p>
          <a:p>
            <a:pPr marL="184680" indent="-172800">
              <a:lnSpc>
                <a:spcPct val="99000"/>
              </a:lnSpc>
              <a:spcBef>
                <a:spcPts val="136"/>
              </a:spcBef>
              <a:buClr>
                <a:srgbClr val="000000"/>
              </a:buClr>
              <a:buFont typeface="Symbol" charset="2"/>
              <a:buChar char=""/>
              <a:tabLst>
                <a:tab algn="l" pos="185400"/>
              </a:tabLst>
            </a:pPr>
            <a:r>
              <a:rPr b="0" lang="ru-RU" sz="1200" spc="-1" strike="noStrike">
                <a:latin typeface="Arial"/>
              </a:rPr>
              <a:t>Это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касается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других</a:t>
            </a:r>
            <a:r>
              <a:rPr b="0" lang="ru-RU" sz="1200" spc="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выплат,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если</a:t>
            </a:r>
            <a:r>
              <a:rPr b="0" lang="ru-RU" sz="1200" spc="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они</a:t>
            </a:r>
            <a:r>
              <a:rPr b="0" lang="ru-RU" sz="1200" spc="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установлены</a:t>
            </a:r>
            <a:r>
              <a:rPr b="0" lang="ru-RU" sz="1200" spc="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договором.</a:t>
            </a:r>
            <a:r>
              <a:rPr b="0" lang="ru-RU" sz="1200" spc="63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Оплату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нужно</a:t>
            </a:r>
            <a:r>
              <a:rPr b="1" lang="ru-RU" sz="1200" spc="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произвести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за</a:t>
            </a:r>
            <a:r>
              <a:rPr b="1" lang="ru-RU" sz="1200" spc="-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все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21" strike="noStrike">
                <a:latin typeface="Arial"/>
              </a:rPr>
              <a:t>отработанные,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но</a:t>
            </a:r>
            <a:r>
              <a:rPr b="1" lang="ru-RU" sz="1200" spc="1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еще</a:t>
            </a:r>
            <a:r>
              <a:rPr b="1" lang="ru-RU" sz="1200" spc="-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не</a:t>
            </a:r>
            <a:r>
              <a:rPr b="1" lang="ru-RU" sz="1200" spc="9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оплаченные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рабочие</a:t>
            </a:r>
            <a:r>
              <a:rPr b="1" lang="ru-RU" sz="1200" spc="9" strike="noStrike">
                <a:latin typeface="Arial"/>
              </a:rPr>
              <a:t> </a:t>
            </a:r>
            <a:r>
              <a:rPr b="1" lang="ru-RU" sz="1200" spc="-21" strike="noStrike">
                <a:latin typeface="Arial"/>
              </a:rPr>
              <a:t>дни</a:t>
            </a:r>
            <a:r>
              <a:rPr b="1" lang="ru-RU" sz="1200" spc="-26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до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21" strike="noStrike">
                <a:latin typeface="Arial"/>
              </a:rPr>
              <a:t>даты </a:t>
            </a:r>
            <a:r>
              <a:rPr b="1" lang="ru-RU" sz="1200" spc="-1" strike="noStrike">
                <a:latin typeface="Arial"/>
              </a:rPr>
              <a:t>приостановки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договора,</a:t>
            </a:r>
            <a:r>
              <a:rPr b="1" lang="ru-RU" sz="1200" spc="-21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не дожидаясь</a:t>
            </a:r>
            <a:r>
              <a:rPr b="1" lang="ru-RU" sz="1200" spc="-12" strike="noStrike">
                <a:latin typeface="Arial"/>
              </a:rPr>
              <a:t> даты</a:t>
            </a:r>
            <a:r>
              <a:rPr b="1" lang="ru-RU" sz="1200" spc="4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зарплаты</a:t>
            </a:r>
            <a:r>
              <a:rPr b="0" lang="ru-RU" sz="1200" spc="-12" strike="noStrike">
                <a:latin typeface="Arial"/>
              </a:rPr>
              <a:t>.</a:t>
            </a:r>
            <a:r>
              <a:rPr b="0" lang="ru-RU" sz="1200" spc="-21" strike="noStrike">
                <a:latin typeface="Arial"/>
              </a:rPr>
              <a:t> </a:t>
            </a:r>
            <a:r>
              <a:rPr b="0" lang="ru-RU" sz="1200" spc="94" strike="noStrike">
                <a:latin typeface="Arial"/>
              </a:rPr>
              <a:t>К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другим</a:t>
            </a:r>
            <a:r>
              <a:rPr b="0" lang="ru-RU" sz="1200" spc="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выплатам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относят:</a:t>
            </a:r>
            <a:r>
              <a:rPr b="0" lang="ru-RU" sz="1200" spc="5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оплату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командировочных</a:t>
            </a:r>
            <a:r>
              <a:rPr b="0" lang="ru-RU" sz="1200" spc="-21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расходов,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оплату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питания,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материальную</a:t>
            </a:r>
            <a:r>
              <a:rPr b="0" lang="ru-RU" sz="1200" spc="4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помощь, </a:t>
            </a:r>
            <a:r>
              <a:rPr b="0" lang="ru-RU" sz="1200" spc="-1" strike="noStrike">
                <a:latin typeface="Arial"/>
              </a:rPr>
              <a:t>отпускные,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оплату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учебного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отпуска,</a:t>
            </a:r>
            <a:r>
              <a:rPr b="0" lang="ru-RU" sz="1200" spc="5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а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58" strike="noStrike">
                <a:latin typeface="Arial"/>
              </a:rPr>
              <a:t>также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единовременные</a:t>
            </a:r>
            <a:r>
              <a:rPr b="0" lang="ru-RU" sz="1200" spc="-15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поощрительные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другие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выплаты,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</a:t>
            </a:r>
            <a:r>
              <a:rPr b="0" lang="ru-RU" sz="1200" spc="4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связи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с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праздничными</a:t>
            </a:r>
            <a:r>
              <a:rPr b="0" lang="ru-RU" sz="1200" spc="-7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днями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или юбилейными</a:t>
            </a:r>
            <a:r>
              <a:rPr b="0" lang="ru-RU" sz="1200" spc="-12" strike="noStrike">
                <a:latin typeface="Arial"/>
              </a:rPr>
              <a:t> датами </a:t>
            </a:r>
            <a:r>
              <a:rPr b="0" lang="ru-RU" sz="1200" spc="-1" strike="noStrike">
                <a:latin typeface="Arial"/>
              </a:rPr>
              <a:t>(информация</a:t>
            </a:r>
            <a:r>
              <a:rPr b="0" lang="ru-RU" sz="1200" spc="4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Минтруда</a:t>
            </a:r>
            <a:r>
              <a:rPr b="0" lang="ru-RU" sz="1200" spc="-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26.09.2022).</a:t>
            </a:r>
            <a:endParaRPr b="0" lang="ru-RU" sz="1200" spc="-1" strike="noStrike">
              <a:latin typeface="XO Oriel"/>
            </a:endParaRPr>
          </a:p>
          <a:p>
            <a:pPr marL="184680" indent="-172800">
              <a:lnSpc>
                <a:spcPct val="98000"/>
              </a:lnSpc>
              <a:spcBef>
                <a:spcPts val="91"/>
              </a:spcBef>
              <a:buClr>
                <a:srgbClr val="000000"/>
              </a:buClr>
              <a:buFont typeface="Symbol" charset="2"/>
              <a:buChar char=""/>
              <a:tabLst>
                <a:tab algn="l" pos="185400"/>
              </a:tabLst>
            </a:pPr>
            <a:r>
              <a:rPr b="0" lang="ru-RU" sz="1200" spc="-1" strike="noStrike">
                <a:latin typeface="Arial"/>
              </a:rPr>
              <a:t>Также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сотруднику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нужно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выплатить</a:t>
            </a:r>
            <a:r>
              <a:rPr b="0" lang="ru-RU" sz="1200" spc="43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денежную</a:t>
            </a:r>
            <a:r>
              <a:rPr b="1" lang="ru-RU" sz="1200" spc="2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компенсацию</a:t>
            </a:r>
            <a:r>
              <a:rPr b="1" lang="ru-RU" sz="1200" spc="4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за</a:t>
            </a:r>
            <a:r>
              <a:rPr b="1" lang="ru-RU" sz="1200" spc="18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неиспользованные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дни</a:t>
            </a:r>
            <a:r>
              <a:rPr b="1" lang="ru-RU" sz="1200" spc="5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отпуска</a:t>
            </a:r>
            <a:r>
              <a:rPr b="1" lang="ru-RU" sz="1200" spc="18" strike="noStrike">
                <a:latin typeface="Arial"/>
              </a:rPr>
              <a:t> </a:t>
            </a:r>
            <a:r>
              <a:rPr b="1" lang="ru-RU" sz="1200" spc="-21" strike="noStrike">
                <a:latin typeface="Arial"/>
              </a:rPr>
              <a:t>свыше</a:t>
            </a:r>
            <a:r>
              <a:rPr b="1" lang="ru-RU" sz="1200" spc="4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28</a:t>
            </a:r>
            <a:r>
              <a:rPr b="1" lang="ru-RU" sz="1200" spc="43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календарных</a:t>
            </a:r>
            <a:r>
              <a:rPr b="1" lang="ru-RU" sz="1200" spc="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дней,</a:t>
            </a:r>
            <a:r>
              <a:rPr b="1" lang="ru-RU" sz="1200" spc="6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если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он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подаст</a:t>
            </a:r>
            <a:r>
              <a:rPr b="0" lang="ru-RU" sz="1200" spc="4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заявление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26" strike="noStrike">
                <a:latin typeface="Arial"/>
              </a:rPr>
              <a:t>на </a:t>
            </a:r>
            <a:r>
              <a:rPr b="0" lang="ru-RU" sz="1200" spc="-1" strike="noStrike">
                <a:latin typeface="Arial"/>
              </a:rPr>
              <a:t>такую</a:t>
            </a:r>
            <a:r>
              <a:rPr b="0" lang="ru-RU" sz="1200" spc="8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замену.</a:t>
            </a:r>
            <a:r>
              <a:rPr b="0" lang="ru-RU" sz="1200" spc="8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Заменить</a:t>
            </a:r>
            <a:r>
              <a:rPr b="0" lang="ru-RU" sz="1200" spc="6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часть</a:t>
            </a:r>
            <a:r>
              <a:rPr b="0" lang="ru-RU" sz="1200" spc="8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отпуска</a:t>
            </a:r>
            <a:r>
              <a:rPr b="0" lang="ru-RU" sz="1200" spc="7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денежной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компенсацией</a:t>
            </a:r>
            <a:r>
              <a:rPr b="0" lang="ru-RU" sz="1200" spc="4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сотрудник</a:t>
            </a:r>
            <a:r>
              <a:rPr b="0" lang="ru-RU" sz="1200" spc="5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может,</a:t>
            </a:r>
            <a:r>
              <a:rPr b="0" lang="ru-RU" sz="1200" spc="97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только</a:t>
            </a:r>
            <a:r>
              <a:rPr b="0" lang="ru-RU" sz="1200" spc="8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если</a:t>
            </a:r>
            <a:r>
              <a:rPr b="0" lang="ru-RU" sz="1200" spc="6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ему</a:t>
            </a:r>
            <a:r>
              <a:rPr b="0" lang="ru-RU" sz="1200" spc="5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положен</a:t>
            </a:r>
            <a:r>
              <a:rPr b="0" lang="ru-RU" sz="1200" spc="6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дополнительный</a:t>
            </a:r>
            <a:r>
              <a:rPr b="0" lang="ru-RU" sz="1200" spc="4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или</a:t>
            </a:r>
            <a:r>
              <a:rPr b="0" lang="ru-RU" sz="1200" spc="6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удлиненный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отпуск.</a:t>
            </a:r>
            <a:r>
              <a:rPr b="0" lang="ru-RU" sz="1200" spc="72" strike="noStrike">
                <a:latin typeface="Arial"/>
              </a:rPr>
              <a:t> </a:t>
            </a:r>
            <a:r>
              <a:rPr b="0" lang="ru-RU" sz="1200" spc="-21" strike="noStrike">
                <a:latin typeface="Arial"/>
              </a:rPr>
              <a:t>Если </a:t>
            </a:r>
            <a:r>
              <a:rPr b="0" lang="ru-RU" sz="1200" spc="-1" strike="noStrike">
                <a:latin typeface="Arial"/>
              </a:rPr>
              <a:t>сотрудник</a:t>
            </a:r>
            <a:r>
              <a:rPr b="0" lang="ru-RU" sz="1200" spc="5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не</a:t>
            </a:r>
            <a:r>
              <a:rPr b="0" lang="ru-RU" sz="1200" spc="7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пользовался</a:t>
            </a:r>
            <a:r>
              <a:rPr b="0" lang="ru-RU" sz="1200" spc="10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отпуском</a:t>
            </a:r>
            <a:r>
              <a:rPr b="0" lang="ru-RU" sz="1200" spc="97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</a:t>
            </a:r>
            <a:r>
              <a:rPr b="0" lang="ru-RU" sz="1200" spc="8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течение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двух</a:t>
            </a:r>
            <a:r>
              <a:rPr b="0" lang="ru-RU" sz="1200" spc="6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лет,</a:t>
            </a:r>
            <a:r>
              <a:rPr b="0" lang="ru-RU" sz="1200" spc="97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то</a:t>
            </a:r>
            <a:r>
              <a:rPr b="0" lang="ru-RU" sz="1200" spc="7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заменить</a:t>
            </a:r>
            <a:r>
              <a:rPr b="0" lang="ru-RU" sz="1200" spc="6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компенсацией</a:t>
            </a:r>
            <a:r>
              <a:rPr b="0" lang="ru-RU" sz="1200" spc="5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можно</a:t>
            </a:r>
            <a:r>
              <a:rPr b="0" lang="ru-RU" sz="1200" spc="7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только</a:t>
            </a:r>
            <a:r>
              <a:rPr b="0" lang="ru-RU" sz="1200" spc="8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ту</a:t>
            </a:r>
            <a:r>
              <a:rPr b="0" lang="ru-RU" sz="1200" spc="5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часть</a:t>
            </a:r>
            <a:r>
              <a:rPr b="0" lang="ru-RU" sz="1200" spc="8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каждого</a:t>
            </a:r>
            <a:r>
              <a:rPr b="0" lang="ru-RU" sz="1200" spc="9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ежегодного</a:t>
            </a:r>
            <a:r>
              <a:rPr b="0" lang="ru-RU" sz="1200" spc="12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отпуска,</a:t>
            </a:r>
            <a:r>
              <a:rPr b="0" lang="ru-RU" sz="1200" spc="10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которая</a:t>
            </a:r>
            <a:r>
              <a:rPr b="0" lang="ru-RU" sz="1200" spc="7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превышает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26" strike="noStrike">
                <a:latin typeface="Arial"/>
              </a:rPr>
              <a:t>28 </a:t>
            </a:r>
            <a:r>
              <a:rPr b="0" lang="ru-RU" sz="1200" spc="-1" strike="noStrike">
                <a:latin typeface="Arial"/>
              </a:rPr>
              <a:t>дней, ст.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126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ТК.</a:t>
            </a:r>
            <a:r>
              <a:rPr b="0" lang="ru-RU" sz="1200" spc="5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Зарплату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или</a:t>
            </a:r>
            <a:r>
              <a:rPr b="1" lang="ru-RU" sz="1200" spc="1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средний</a:t>
            </a:r>
            <a:r>
              <a:rPr b="1" lang="ru-RU" sz="1200" spc="1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заработок сотруднику с</a:t>
            </a:r>
            <a:r>
              <a:rPr b="1" lang="ru-RU" sz="1200" spc="9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даты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приостановки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трудового</a:t>
            </a:r>
            <a:r>
              <a:rPr b="1" lang="ru-RU" sz="1200" spc="-26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договора</a:t>
            </a:r>
            <a:r>
              <a:rPr b="1" lang="ru-RU" sz="1200" spc="-26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уже не</a:t>
            </a:r>
            <a:r>
              <a:rPr b="1" lang="ru-RU" sz="1200" spc="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начисляйте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и</a:t>
            </a:r>
            <a:r>
              <a:rPr b="1" lang="ru-RU" sz="1200" spc="24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не</a:t>
            </a:r>
            <a:r>
              <a:rPr b="1" lang="ru-RU" sz="1200" spc="-26" strike="noStrike">
                <a:latin typeface="Arial"/>
              </a:rPr>
              <a:t> </a:t>
            </a:r>
            <a:r>
              <a:rPr b="1" lang="ru-RU" sz="1200" spc="-21" strike="noStrike">
                <a:latin typeface="Arial"/>
              </a:rPr>
              <a:t>выплачивайте.</a:t>
            </a:r>
            <a:r>
              <a:rPr b="1" lang="ru-RU" sz="1200" spc="-32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Период </a:t>
            </a:r>
            <a:r>
              <a:rPr b="1" lang="ru-RU" sz="1200" spc="-1" strike="noStrike">
                <a:latin typeface="Arial"/>
              </a:rPr>
              <a:t>приостановки</a:t>
            </a:r>
            <a:r>
              <a:rPr b="1" lang="ru-RU" sz="1200" spc="-26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трудового</a:t>
            </a:r>
            <a:r>
              <a:rPr b="1" lang="ru-RU" sz="1200" spc="-3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договора</a:t>
            </a:r>
            <a:r>
              <a:rPr b="1" lang="ru-RU" sz="1200" spc="-46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в</a:t>
            </a:r>
            <a:r>
              <a:rPr b="1" lang="ru-RU" sz="1200" spc="-12" strike="noStrike">
                <a:latin typeface="Arial"/>
              </a:rPr>
              <a:t> случае</a:t>
            </a:r>
            <a:r>
              <a:rPr b="1" lang="ru-RU" sz="1200" spc="-32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мобилизации</a:t>
            </a:r>
            <a:r>
              <a:rPr b="1" lang="ru-RU" sz="1200" spc="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сотрудника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включается</a:t>
            </a:r>
            <a:r>
              <a:rPr b="1" lang="ru-RU" sz="1200" spc="-3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в</a:t>
            </a:r>
            <a:r>
              <a:rPr b="1" lang="ru-RU" sz="1200" spc="-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его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трудовой</a:t>
            </a:r>
            <a:r>
              <a:rPr b="1" lang="ru-RU" sz="1200" spc="-32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стаж.</a:t>
            </a:r>
            <a:endParaRPr b="0" lang="ru-RU" sz="1200" spc="-1" strike="noStrike">
              <a:latin typeface="XO Oriel"/>
            </a:endParaRPr>
          </a:p>
          <a:p>
            <a:pPr marL="184680" indent="-172800">
              <a:lnSpc>
                <a:spcPts val="1389"/>
              </a:lnSpc>
              <a:spcBef>
                <a:spcPts val="159"/>
              </a:spcBef>
              <a:buClr>
                <a:srgbClr val="000000"/>
              </a:buClr>
              <a:buFont typeface="Arial"/>
              <a:buChar char="•"/>
              <a:tabLst>
                <a:tab algn="l" pos="185400"/>
              </a:tabLst>
            </a:pPr>
            <a:r>
              <a:rPr b="1" lang="ru-RU" sz="1200" spc="-1" strike="noStrike">
                <a:latin typeface="Arial"/>
              </a:rPr>
              <a:t>В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большем</a:t>
            </a:r>
            <a:r>
              <a:rPr b="1" lang="ru-RU" sz="1200" spc="-21" strike="noStrike">
                <a:latin typeface="Arial"/>
              </a:rPr>
              <a:t> объеме</a:t>
            </a:r>
            <a:r>
              <a:rPr b="1" lang="ru-RU" sz="1200" spc="-1" strike="noStrike">
                <a:latin typeface="Arial"/>
              </a:rPr>
              <a:t> </a:t>
            </a:r>
            <a:r>
              <a:rPr b="1" lang="ru-RU" sz="1200" spc="-21" strike="noStrike">
                <a:latin typeface="Arial"/>
              </a:rPr>
              <a:t>выплаты </a:t>
            </a:r>
            <a:r>
              <a:rPr b="1" lang="ru-RU" sz="1200" spc="-12" strike="noStrike">
                <a:latin typeface="Arial"/>
              </a:rPr>
              <a:t>производятся</a:t>
            </a:r>
            <a:r>
              <a:rPr b="1" lang="ru-RU" sz="1200" spc="-3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по</a:t>
            </a:r>
            <a:r>
              <a:rPr b="1" lang="ru-RU" sz="1200" spc="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решению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работодателя.</a:t>
            </a:r>
            <a:r>
              <a:rPr b="1" lang="ru-RU" sz="1200" spc="-21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Кроме</a:t>
            </a:r>
            <a:r>
              <a:rPr b="0" lang="ru-RU" sz="1200" spc="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того,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позднее</a:t>
            </a:r>
            <a:r>
              <a:rPr b="0" lang="ru-RU" sz="1200" spc="-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работникам</a:t>
            </a:r>
            <a:r>
              <a:rPr b="0" lang="ru-RU" sz="1200" spc="3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могут </a:t>
            </a:r>
            <a:r>
              <a:rPr b="1" lang="ru-RU" sz="1200" spc="-21" strike="noStrike">
                <a:latin typeface="Arial"/>
              </a:rPr>
              <a:t>быть</a:t>
            </a:r>
            <a:r>
              <a:rPr b="1" lang="ru-RU" sz="1200" spc="18" strike="noStrike">
                <a:latin typeface="Arial"/>
              </a:rPr>
              <a:t> </a:t>
            </a:r>
            <a:r>
              <a:rPr b="1" lang="ru-RU" sz="1200" spc="-26" strike="noStrike">
                <a:latin typeface="Arial"/>
              </a:rPr>
              <a:t>выплачены</a:t>
            </a:r>
            <a:r>
              <a:rPr b="1" lang="ru-RU" sz="1200" spc="-3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премии</a:t>
            </a:r>
            <a:r>
              <a:rPr b="1" lang="ru-RU" sz="1200" spc="1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и</a:t>
            </a:r>
            <a:r>
              <a:rPr b="1" lang="ru-RU" sz="1200" spc="29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другие </a:t>
            </a:r>
            <a:r>
              <a:rPr b="1" lang="ru-RU" sz="1200" spc="-21" strike="noStrike">
                <a:latin typeface="Arial"/>
              </a:rPr>
              <a:t>выплаты,</a:t>
            </a:r>
            <a:r>
              <a:rPr b="1" lang="ru-RU" sz="1200" spc="-35" strike="noStrike">
                <a:latin typeface="Arial"/>
              </a:rPr>
              <a:t> </a:t>
            </a:r>
            <a:r>
              <a:rPr b="1" lang="ru-RU" sz="1200" spc="-32" strike="noStrike">
                <a:latin typeface="Arial"/>
              </a:rPr>
              <a:t>производимые </a:t>
            </a:r>
            <a:r>
              <a:rPr b="1" lang="ru-RU" sz="1200" spc="-1" strike="noStrike">
                <a:latin typeface="Arial"/>
              </a:rPr>
              <a:t>в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организации</a:t>
            </a:r>
            <a:r>
              <a:rPr b="1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</a:t>
            </a:r>
            <a:r>
              <a:rPr b="0" lang="ru-RU" sz="1200" spc="-15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результатам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работы</a:t>
            </a:r>
            <a:r>
              <a:rPr b="0" lang="ru-RU" sz="1200" spc="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за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определенный</a:t>
            </a:r>
            <a:r>
              <a:rPr b="0" lang="ru-RU" sz="1200" spc="-26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период</a:t>
            </a:r>
            <a:r>
              <a:rPr b="0" lang="ru-RU" sz="1200" spc="-15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(например,</a:t>
            </a:r>
            <a:r>
              <a:rPr b="0" lang="ru-RU" sz="1200" spc="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премия</a:t>
            </a:r>
            <a:r>
              <a:rPr b="0" lang="ru-RU" sz="1200" spc="-26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</a:t>
            </a:r>
            <a:r>
              <a:rPr b="0" lang="ru-RU" sz="1200" spc="-7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итогам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квартала,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года).</a:t>
            </a:r>
            <a:endParaRPr b="0" lang="ru-RU" sz="1200" spc="-1" strike="noStrike"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object 13"/>
          <p:cNvSpPr/>
          <p:nvPr/>
        </p:nvSpPr>
        <p:spPr>
          <a:xfrm>
            <a:off x="840240" y="868320"/>
            <a:ext cx="11831040" cy="14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 algn="just">
              <a:lnSpc>
                <a:spcPts val="1414"/>
              </a:lnSpc>
              <a:spcBef>
                <a:spcPts val="99"/>
              </a:spcBef>
              <a:buNone/>
            </a:pPr>
            <a:r>
              <a:rPr b="1" lang="ru-RU" sz="1200" spc="-1" strike="noStrike">
                <a:solidFill>
                  <a:srgbClr val="883231"/>
                </a:solidFill>
                <a:latin typeface="Arial"/>
              </a:rPr>
              <a:t>Алгоритм</a:t>
            </a:r>
            <a:r>
              <a:rPr b="1" lang="ru-RU" sz="1200" spc="-1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1" strike="noStrike">
                <a:solidFill>
                  <a:srgbClr val="883231"/>
                </a:solidFill>
                <a:latin typeface="Arial"/>
              </a:rPr>
              <a:t>действий,</a:t>
            </a:r>
            <a:r>
              <a:rPr b="1" lang="ru-RU" sz="1200" spc="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1" strike="noStrike">
                <a:solidFill>
                  <a:srgbClr val="883231"/>
                </a:solidFill>
                <a:latin typeface="Arial"/>
              </a:rPr>
              <a:t>если</a:t>
            </a:r>
            <a:r>
              <a:rPr b="1" lang="ru-RU" sz="1200" spc="1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1" strike="noStrike">
                <a:solidFill>
                  <a:srgbClr val="883231"/>
                </a:solidFill>
                <a:latin typeface="Arial"/>
              </a:rPr>
              <a:t>уже уволили</a:t>
            </a:r>
            <a:r>
              <a:rPr b="1" lang="ru-RU" sz="1200" spc="9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21" strike="noStrike">
                <a:solidFill>
                  <a:srgbClr val="883231"/>
                </a:solidFill>
                <a:latin typeface="Arial"/>
              </a:rPr>
              <a:t>мобилизованного</a:t>
            </a:r>
            <a:r>
              <a:rPr b="1" lang="ru-RU" sz="1200" spc="-7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1" strike="noStrike">
                <a:solidFill>
                  <a:srgbClr val="883231"/>
                </a:solidFill>
                <a:latin typeface="Arial"/>
              </a:rPr>
              <a:t>сотрудника</a:t>
            </a:r>
            <a:r>
              <a:rPr b="1" lang="ru-RU" sz="1200" spc="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1" strike="noStrike">
                <a:solidFill>
                  <a:srgbClr val="883231"/>
                </a:solidFill>
                <a:latin typeface="Arial"/>
              </a:rPr>
              <a:t>после</a:t>
            </a:r>
            <a:r>
              <a:rPr b="1" lang="ru-RU" sz="1200" spc="-7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1" strike="noStrike">
                <a:solidFill>
                  <a:srgbClr val="883231"/>
                </a:solidFill>
                <a:latin typeface="Arial"/>
              </a:rPr>
              <a:t>21</a:t>
            </a:r>
            <a:r>
              <a:rPr b="1" lang="ru-RU" sz="1200" spc="29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1" strike="noStrike">
                <a:solidFill>
                  <a:srgbClr val="883231"/>
                </a:solidFill>
                <a:latin typeface="Arial"/>
              </a:rPr>
              <a:t>сентября</a:t>
            </a:r>
            <a:r>
              <a:rPr b="1" lang="ru-RU" sz="1200" spc="1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1" strike="noStrike">
                <a:solidFill>
                  <a:srgbClr val="883231"/>
                </a:solidFill>
                <a:latin typeface="Arial"/>
              </a:rPr>
              <a:t>2022</a:t>
            </a:r>
            <a:r>
              <a:rPr b="1" lang="ru-RU" sz="1200" spc="3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200" spc="-26" strike="noStrike">
                <a:solidFill>
                  <a:srgbClr val="883231"/>
                </a:solidFill>
                <a:latin typeface="Arial"/>
              </a:rPr>
              <a:t>г.</a:t>
            </a:r>
            <a:endParaRPr b="0" lang="ru-RU" sz="1200" spc="-1" strike="noStrike">
              <a:latin typeface="XO Oriel"/>
            </a:endParaRPr>
          </a:p>
          <a:p>
            <a:pPr marL="118080" indent="-105480" algn="just">
              <a:lnSpc>
                <a:spcPts val="1414"/>
              </a:lnSpc>
              <a:buClr>
                <a:srgbClr val="000000"/>
              </a:buClr>
              <a:buFont typeface="Symbol" charset="2"/>
              <a:buChar char=""/>
              <a:tabLst>
                <a:tab algn="l" pos="118080"/>
              </a:tabLst>
            </a:pPr>
            <a:r>
              <a:rPr b="0" lang="ru-RU" sz="1200" spc="-1" strike="noStrike">
                <a:latin typeface="Arial"/>
              </a:rPr>
              <a:t>Необходимо</a:t>
            </a:r>
            <a:r>
              <a:rPr b="0" lang="ru-RU" sz="1200" spc="-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отменить</a:t>
            </a:r>
            <a:r>
              <a:rPr b="1" lang="ru-RU" sz="1200" spc="9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увольнение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и</a:t>
            </a:r>
            <a:r>
              <a:rPr b="1" lang="ru-RU" sz="1200" spc="32" strike="noStrike">
                <a:latin typeface="Arial"/>
              </a:rPr>
              <a:t> </a:t>
            </a:r>
            <a:r>
              <a:rPr b="1" lang="ru-RU" sz="1200" spc="-26" strike="noStrike">
                <a:latin typeface="Arial"/>
              </a:rPr>
              <a:t>восстановить</a:t>
            </a:r>
            <a:r>
              <a:rPr b="1" lang="ru-RU" sz="1200" spc="-3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сотрудника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на</a:t>
            </a:r>
            <a:r>
              <a:rPr b="1" lang="ru-RU" sz="1200" spc="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работе</a:t>
            </a:r>
            <a:r>
              <a:rPr b="0" lang="ru-RU" sz="1200" spc="-1" strike="noStrike">
                <a:latin typeface="Arial"/>
              </a:rPr>
              <a:t>. Для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этого</a:t>
            </a:r>
            <a:r>
              <a:rPr b="0" lang="ru-RU" sz="1200" spc="3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издайте</a:t>
            </a:r>
            <a:r>
              <a:rPr b="1" lang="ru-RU" sz="1200" spc="-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приказ</a:t>
            </a:r>
            <a:r>
              <a:rPr b="1" lang="ru-RU" sz="1200" spc="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об</a:t>
            </a:r>
            <a:r>
              <a:rPr b="1" lang="ru-RU" sz="1200" spc="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отмене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увольнения</a:t>
            </a:r>
            <a:r>
              <a:rPr b="1" lang="ru-RU" sz="1200" spc="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восстановлении</a:t>
            </a:r>
            <a:r>
              <a:rPr b="0" lang="ru-RU" sz="1200" spc="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сотрудника</a:t>
            </a:r>
            <a:r>
              <a:rPr b="0" lang="ru-RU" sz="1200" spc="4" strike="noStrike">
                <a:latin typeface="Arial"/>
              </a:rPr>
              <a:t> </a:t>
            </a:r>
            <a:r>
              <a:rPr b="0" lang="ru-RU" sz="1200" spc="-26" strike="noStrike">
                <a:latin typeface="Arial"/>
              </a:rPr>
              <a:t>на</a:t>
            </a:r>
            <a:endParaRPr b="0" lang="ru-RU" sz="1200" spc="-1" strike="noStrike">
              <a:latin typeface="XO Oriel"/>
            </a:endParaRPr>
          </a:p>
          <a:p>
            <a:pPr marL="117360" algn="just">
              <a:lnSpc>
                <a:spcPts val="1389"/>
              </a:lnSpc>
              <a:spcBef>
                <a:spcPts val="159"/>
              </a:spcBef>
              <a:buNone/>
              <a:tabLst>
                <a:tab algn="l" pos="118080"/>
              </a:tabLst>
            </a:pPr>
            <a:r>
              <a:rPr b="0" lang="ru-RU" sz="1200" spc="-1" strike="noStrike">
                <a:latin typeface="Arial"/>
              </a:rPr>
              <a:t>работе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</a:t>
            </a:r>
            <a:r>
              <a:rPr b="0" lang="ru-RU" sz="1200" spc="4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произвольной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форме.</a:t>
            </a:r>
            <a:r>
              <a:rPr b="0" lang="ru-RU" sz="1200" spc="4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В</a:t>
            </a:r>
            <a:r>
              <a:rPr b="1" lang="ru-RU" sz="1200" spc="43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приказе</a:t>
            </a:r>
            <a:r>
              <a:rPr b="1" lang="ru-RU" sz="1200" spc="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об</a:t>
            </a:r>
            <a:r>
              <a:rPr b="1" lang="ru-RU" sz="1200" spc="5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отмене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приказа</a:t>
            </a:r>
            <a:r>
              <a:rPr b="1" lang="ru-RU" sz="1200" spc="24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укажите</a:t>
            </a:r>
            <a:r>
              <a:rPr b="1" lang="ru-RU" sz="1200" spc="18" strike="noStrike">
                <a:latin typeface="Arial"/>
              </a:rPr>
              <a:t> </a:t>
            </a:r>
            <a:r>
              <a:rPr b="0" lang="ru-RU" sz="1200" spc="49" strike="noStrike">
                <a:latin typeface="Arial"/>
              </a:rPr>
              <a:t>Ф.</a:t>
            </a:r>
            <a:r>
              <a:rPr b="0" lang="ru-RU" sz="1200" spc="4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И.</a:t>
            </a:r>
            <a:r>
              <a:rPr b="0" lang="ru-RU" sz="1200" spc="4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О.</a:t>
            </a:r>
            <a:r>
              <a:rPr b="0" lang="ru-RU" sz="1200" spc="4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сотрудника,</a:t>
            </a:r>
            <a:r>
              <a:rPr b="0" lang="ru-RU" sz="1200" spc="4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информацию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</a:t>
            </a:r>
            <a:r>
              <a:rPr b="0" lang="ru-RU" sz="1200" spc="4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том,</a:t>
            </a:r>
            <a:r>
              <a:rPr b="0" lang="ru-RU" sz="1200" spc="5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что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отменяете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приказ,</a:t>
            </a:r>
            <a:r>
              <a:rPr b="0" lang="ru-RU" sz="1200" spc="5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основание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отмены.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52" strike="noStrike">
                <a:latin typeface="Arial"/>
              </a:rPr>
              <a:t>С </a:t>
            </a:r>
            <a:r>
              <a:rPr b="0" lang="ru-RU" sz="1200" spc="-1" strike="noStrike">
                <a:latin typeface="Arial"/>
              </a:rPr>
              <a:t>приказом</a:t>
            </a:r>
            <a:r>
              <a:rPr b="0" lang="ru-RU" sz="1200" spc="8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ознакомьте</a:t>
            </a:r>
            <a:r>
              <a:rPr b="0" lang="ru-RU" sz="1200" spc="111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сотрудника</a:t>
            </a:r>
            <a:r>
              <a:rPr b="0" lang="ru-RU" sz="1200" spc="7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под</a:t>
            </a:r>
            <a:r>
              <a:rPr b="0" lang="ru-RU" sz="1200" spc="77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подпись</a:t>
            </a:r>
            <a:r>
              <a:rPr b="0" lang="ru-RU" sz="1200" spc="5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когда</a:t>
            </a:r>
            <a:r>
              <a:rPr b="0" lang="ru-RU" sz="1200" spc="9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он</a:t>
            </a:r>
            <a:r>
              <a:rPr b="0" lang="ru-RU" sz="1200" spc="117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вернется.</a:t>
            </a:r>
            <a:endParaRPr b="0" lang="ru-RU" sz="1200" spc="-1" strike="noStrike">
              <a:latin typeface="XO Oriel"/>
            </a:endParaRPr>
          </a:p>
          <a:p>
            <a:pPr marL="117360" indent="-105480" algn="just">
              <a:lnSpc>
                <a:spcPct val="100000"/>
              </a:lnSpc>
              <a:spcBef>
                <a:spcPts val="11"/>
              </a:spcBef>
              <a:buClr>
                <a:srgbClr val="000000"/>
              </a:buClr>
              <a:buFont typeface="Arial"/>
              <a:buChar char="•"/>
              <a:tabLst>
                <a:tab algn="l" pos="118080"/>
              </a:tabLst>
            </a:pPr>
            <a:r>
              <a:rPr b="1" lang="ru-RU" sz="1200" spc="-1" strike="noStrike">
                <a:latin typeface="Arial"/>
              </a:rPr>
              <a:t>В</a:t>
            </a:r>
            <a:r>
              <a:rPr b="1" lang="ru-RU" sz="1200" spc="-7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трудовой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58" strike="noStrike">
                <a:latin typeface="Arial"/>
              </a:rPr>
              <a:t>книжке</a:t>
            </a:r>
            <a:r>
              <a:rPr b="1" lang="ru-RU" sz="1200" spc="4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отмените</a:t>
            </a:r>
            <a:r>
              <a:rPr b="1" lang="ru-RU" sz="1200" spc="-26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запись</a:t>
            </a:r>
            <a:r>
              <a:rPr b="1" lang="ru-RU" sz="1200" spc="1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об</a:t>
            </a:r>
            <a:r>
              <a:rPr b="1" lang="ru-RU" sz="1200" spc="24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увольнении,</a:t>
            </a:r>
            <a:r>
              <a:rPr b="1" lang="ru-RU" sz="1200" spc="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если у</a:t>
            </a:r>
            <a:r>
              <a:rPr b="0" lang="ru-RU" sz="1200" spc="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сотрудника</a:t>
            </a:r>
            <a:r>
              <a:rPr b="0" lang="ru-RU" sz="1200" spc="-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бумажная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трудовая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52" strike="noStrike">
                <a:latin typeface="Arial"/>
              </a:rPr>
              <a:t>книжка,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исправьте</a:t>
            </a:r>
            <a:r>
              <a:rPr b="0" lang="ru-RU" sz="1200" spc="-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запись</a:t>
            </a:r>
            <a:r>
              <a:rPr b="0" lang="ru-RU" sz="1200" spc="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об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увольнении</a:t>
            </a:r>
            <a:r>
              <a:rPr b="0" lang="ru-RU" sz="1200" spc="-7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личной</a:t>
            </a:r>
            <a:r>
              <a:rPr b="0" lang="ru-RU" sz="1200" spc="4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карточке </a:t>
            </a:r>
            <a:r>
              <a:rPr b="0" lang="ru-RU" sz="1200" spc="-1" strike="noStrike">
                <a:latin typeface="Arial"/>
              </a:rPr>
              <a:t>сотрудника.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Также</a:t>
            </a:r>
            <a:r>
              <a:rPr b="0" lang="ru-RU" sz="1200" spc="2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отмените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отчет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СЗВ-</a:t>
            </a:r>
            <a:r>
              <a:rPr b="1" lang="ru-RU" sz="1200" spc="-1" strike="noStrike">
                <a:latin typeface="Arial"/>
              </a:rPr>
              <a:t>ТД</a:t>
            </a:r>
            <a:r>
              <a:rPr b="1" lang="ru-RU" sz="1200" spc="18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с</a:t>
            </a:r>
            <a:r>
              <a:rPr b="1" lang="ru-RU" sz="1200" spc="9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данными</a:t>
            </a:r>
            <a:r>
              <a:rPr b="1" lang="ru-RU" sz="1200" spc="24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об</a:t>
            </a:r>
            <a:r>
              <a:rPr b="1" lang="ru-RU" sz="1200" spc="29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увольнении.</a:t>
            </a:r>
            <a:r>
              <a:rPr b="1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Для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этого</a:t>
            </a:r>
            <a:r>
              <a:rPr b="0" lang="ru-RU" sz="1200" spc="3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отправьте</a:t>
            </a:r>
            <a:r>
              <a:rPr b="0" lang="ru-RU" sz="1200" spc="2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в</a:t>
            </a:r>
            <a:r>
              <a:rPr b="0" lang="ru-RU" sz="1200" spc="3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фонд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еще</a:t>
            </a:r>
            <a:r>
              <a:rPr b="0" lang="ru-RU" sz="1200" spc="-1" strike="noStrike">
                <a:latin typeface="Arial"/>
              </a:rPr>
              <a:t> одну форму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на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этого</a:t>
            </a:r>
            <a:r>
              <a:rPr b="0" lang="ru-RU" sz="1200" spc="43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сотрудника.</a:t>
            </a:r>
            <a:r>
              <a:rPr b="0" lang="ru-RU" sz="1200" spc="3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В</a:t>
            </a:r>
            <a:r>
              <a:rPr b="1" lang="ru-RU" sz="1200" spc="12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форме</a:t>
            </a:r>
            <a:r>
              <a:rPr b="1" lang="ru-RU" sz="1200" spc="4" strike="noStrike">
                <a:latin typeface="Arial"/>
              </a:rPr>
              <a:t> </a:t>
            </a:r>
            <a:r>
              <a:rPr b="1" lang="ru-RU" sz="1200" spc="-12" strike="noStrike">
                <a:latin typeface="Arial"/>
              </a:rPr>
              <a:t>СЗВ-</a:t>
            </a:r>
            <a:r>
              <a:rPr b="1" lang="ru-RU" sz="1200" spc="-26" strike="noStrike">
                <a:latin typeface="Arial"/>
              </a:rPr>
              <a:t>ТД </a:t>
            </a:r>
            <a:r>
              <a:rPr b="1" lang="ru-RU" sz="1200" spc="-1" strike="noStrike">
                <a:latin typeface="Arial"/>
              </a:rPr>
              <a:t>продублируйте</a:t>
            </a:r>
            <a:r>
              <a:rPr b="1" lang="ru-RU" sz="1200" spc="-41" strike="noStrike">
                <a:latin typeface="Arial"/>
              </a:rPr>
              <a:t> </a:t>
            </a:r>
            <a:r>
              <a:rPr b="1" lang="ru-RU" sz="1200" spc="-21" strike="noStrike">
                <a:latin typeface="Arial"/>
              </a:rPr>
              <a:t>первоначальные</a:t>
            </a:r>
            <a:r>
              <a:rPr b="1" lang="ru-RU" sz="1200" spc="-3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сведения</a:t>
            </a:r>
            <a:r>
              <a:rPr b="1" lang="ru-RU" sz="1200" spc="-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об</a:t>
            </a:r>
            <a:r>
              <a:rPr b="1" lang="ru-RU" sz="1200" spc="4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увольнении, но при</a:t>
            </a:r>
            <a:r>
              <a:rPr b="1" lang="ru-RU" sz="1200" spc="4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этом</a:t>
            </a:r>
            <a:r>
              <a:rPr b="1" lang="ru-RU" sz="1200" spc="-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в</a:t>
            </a:r>
            <a:r>
              <a:rPr b="1" lang="ru-RU" sz="1200" spc="-15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графе</a:t>
            </a:r>
            <a:r>
              <a:rPr b="1" lang="ru-RU" sz="1200" spc="-21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11</a:t>
            </a:r>
            <a:r>
              <a:rPr b="1" lang="ru-RU" sz="1200" spc="-12" strike="noStrike">
                <a:latin typeface="Arial"/>
              </a:rPr>
              <a:t> проставьте</a:t>
            </a:r>
            <a:r>
              <a:rPr b="1" lang="ru-RU" sz="1200" spc="-5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знак</a:t>
            </a:r>
            <a:r>
              <a:rPr b="1" lang="ru-RU" sz="1200" spc="4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«X»</a:t>
            </a:r>
            <a:r>
              <a:rPr b="1" lang="ru-RU" sz="1200" spc="-12" strike="noStrike">
                <a:latin typeface="Arial"/>
              </a:rPr>
              <a:t> </a:t>
            </a:r>
            <a:r>
              <a:rPr b="1" lang="ru-RU" sz="1200" spc="-1" strike="noStrike">
                <a:latin typeface="Arial"/>
              </a:rPr>
              <a:t>,</a:t>
            </a:r>
            <a:r>
              <a:rPr b="0" lang="ru-RU" sz="1200" spc="-1" strike="noStrike">
                <a:latin typeface="Arial"/>
              </a:rPr>
              <a:t>п.</a:t>
            </a:r>
            <a:r>
              <a:rPr b="0" lang="ru-RU" sz="1200" spc="-7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2.7</a:t>
            </a:r>
            <a:r>
              <a:rPr b="0" lang="ru-RU" sz="1200" spc="12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порядка,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утв.</a:t>
            </a:r>
            <a:r>
              <a:rPr b="0" lang="ru-RU" sz="1200" spc="18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постановлением</a:t>
            </a:r>
            <a:r>
              <a:rPr b="0" lang="ru-RU" sz="1200" spc="-21" strike="noStrike">
                <a:latin typeface="Arial"/>
              </a:rPr>
              <a:t> </a:t>
            </a:r>
            <a:r>
              <a:rPr b="0" lang="ru-RU" sz="1200" spc="-12" strike="noStrike">
                <a:latin typeface="Arial"/>
              </a:rPr>
              <a:t>Правления </a:t>
            </a:r>
            <a:r>
              <a:rPr b="0" lang="ru-RU" sz="1200" spc="-1" strike="noStrike">
                <a:latin typeface="Arial"/>
              </a:rPr>
              <a:t>Пенсионного</a:t>
            </a:r>
            <a:r>
              <a:rPr b="0" lang="ru-RU" sz="1200" spc="-41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фонда от</a:t>
            </a:r>
            <a:r>
              <a:rPr b="0" lang="ru-RU" sz="1200" spc="4" strike="noStrike">
                <a:latin typeface="Arial"/>
              </a:rPr>
              <a:t> </a:t>
            </a:r>
            <a:r>
              <a:rPr b="0" lang="ru-RU" sz="1200" spc="-1" strike="noStrike">
                <a:latin typeface="Arial"/>
              </a:rPr>
              <a:t>25.12.2019</a:t>
            </a:r>
            <a:r>
              <a:rPr b="0" lang="ru-RU" sz="1200" spc="29" strike="noStrike">
                <a:latin typeface="Arial"/>
              </a:rPr>
              <a:t> </a:t>
            </a:r>
            <a:r>
              <a:rPr b="0" lang="ru-RU" sz="1200" spc="-225" strike="noStrike">
                <a:latin typeface="Arial"/>
              </a:rPr>
              <a:t>№</a:t>
            </a:r>
            <a:r>
              <a:rPr b="0" lang="ru-RU" sz="1200" spc="-12" strike="noStrike">
                <a:latin typeface="Arial"/>
              </a:rPr>
              <a:t> 730п.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07160" y="208800"/>
            <a:ext cx="7373880" cy="127440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 anchor="t">
            <a:no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3200" spc="-1" strike="noStrike">
                <a:solidFill>
                  <a:srgbClr val="883231"/>
                </a:solidFill>
                <a:latin typeface="Arial"/>
              </a:rPr>
              <a:t>Мобилизация:</a:t>
            </a:r>
            <a:r>
              <a:rPr b="1" lang="ru-RU" sz="3200" spc="-11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3200" spc="-21" strike="noStrike">
                <a:solidFill>
                  <a:srgbClr val="883231"/>
                </a:solidFill>
                <a:latin typeface="Arial"/>
              </a:rPr>
              <a:t>трудовые</a:t>
            </a:r>
            <a:r>
              <a:rPr b="1" lang="ru-RU" sz="3200" spc="-120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883231"/>
                </a:solidFill>
                <a:latin typeface="Arial"/>
              </a:rPr>
              <a:t>отношения</a:t>
            </a:r>
            <a:endParaRPr b="0" lang="ru-RU" sz="3200" spc="-1" strike="noStrike">
              <a:latin typeface="Calibri"/>
            </a:endParaRPr>
          </a:p>
        </p:txBody>
      </p:sp>
      <p:sp>
        <p:nvSpPr>
          <p:cNvPr id="128" name="object 16"/>
          <p:cNvSpPr/>
          <p:nvPr/>
        </p:nvSpPr>
        <p:spPr>
          <a:xfrm>
            <a:off x="9677520" y="2813400"/>
            <a:ext cx="540000" cy="360"/>
          </a:xfrm>
          <a:custGeom>
            <a:avLst/>
            <a:gdLst/>
            <a:ahLst/>
            <a:rect l="l" t="t" r="r" b="b"/>
            <a:pathLst>
              <a:path w="540384" h="0">
                <a:moveTo>
                  <a:pt x="0" y="0"/>
                </a:moveTo>
                <a:lnTo>
                  <a:pt x="540004" y="0"/>
                </a:lnTo>
              </a:path>
            </a:pathLst>
          </a:custGeom>
          <a:noFill/>
          <a:ln w="12700">
            <a:solidFill>
              <a:srgbClr val="cdcdcd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object 17"/>
          <p:cNvSpPr/>
          <p:nvPr/>
        </p:nvSpPr>
        <p:spPr>
          <a:xfrm>
            <a:off x="961920" y="2489760"/>
            <a:ext cx="2337120" cy="74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800" bIns="0" anchor="t">
            <a:spAutoFit/>
          </a:bodyPr>
          <a:p>
            <a:pPr marL="12600">
              <a:lnSpc>
                <a:spcPct val="100000"/>
              </a:lnSpc>
              <a:spcBef>
                <a:spcPts val="85"/>
              </a:spcBef>
              <a:buNone/>
            </a:pPr>
            <a:r>
              <a:rPr b="1" lang="ru-RU" sz="1200" spc="-1" strike="noStrike">
                <a:latin typeface="Century Gothic"/>
              </a:rPr>
              <a:t>издайте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приказ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об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отмене </a:t>
            </a:r>
            <a:r>
              <a:rPr b="1" lang="ru-RU" sz="1200" spc="-1" strike="noStrike">
                <a:latin typeface="Century Gothic"/>
              </a:rPr>
              <a:t>увольнения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и</a:t>
            </a:r>
            <a:r>
              <a:rPr b="1" lang="ru-RU" sz="1200" spc="-7" strike="noStrike">
                <a:latin typeface="Century Gothic"/>
              </a:rPr>
              <a:t> </a:t>
            </a:r>
            <a:r>
              <a:rPr b="1" lang="ru-RU" sz="1200" spc="-21" strike="noStrike">
                <a:latin typeface="Century Gothic"/>
              </a:rPr>
              <a:t>восстановлении </a:t>
            </a:r>
            <a:r>
              <a:rPr b="1" lang="ru-RU" sz="1200" spc="-1" strike="noStrike">
                <a:latin typeface="Century Gothic"/>
              </a:rPr>
              <a:t>сотрудника</a:t>
            </a:r>
            <a:r>
              <a:rPr b="1" lang="ru-RU" sz="1200" spc="-7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на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работе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130" name="object 18"/>
          <p:cNvSpPr/>
          <p:nvPr/>
        </p:nvSpPr>
        <p:spPr>
          <a:xfrm>
            <a:off x="4012560" y="2483280"/>
            <a:ext cx="3131640" cy="1281600"/>
          </a:xfrm>
          <a:prstGeom prst="rect">
            <a:avLst/>
          </a:prstGeom>
          <a:noFill/>
          <a:ln w="12700">
            <a:solidFill>
              <a:srgbClr val="cdcdcd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0" rIns="0" tIns="17640" bIns="0" anchor="t">
            <a:spAutoFit/>
          </a:bodyPr>
          <a:p>
            <a:pPr marL="207720">
              <a:lnSpc>
                <a:spcPct val="100000"/>
              </a:lnSpc>
              <a:spcBef>
                <a:spcPts val="139"/>
              </a:spcBef>
              <a:buNone/>
            </a:pP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6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трудовой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книжке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отмените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запись </a:t>
            </a:r>
            <a:r>
              <a:rPr b="1" lang="ru-RU" sz="1200" spc="-1" strike="noStrike">
                <a:latin typeface="Century Gothic"/>
              </a:rPr>
              <a:t>об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увольнении,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если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у</a:t>
            </a:r>
            <a:r>
              <a:rPr b="1" lang="ru-RU" sz="1200" spc="-12" strike="noStrike">
                <a:latin typeface="Century Gothic"/>
              </a:rPr>
              <a:t> сотрудника </a:t>
            </a:r>
            <a:r>
              <a:rPr b="1" lang="ru-RU" sz="1200" spc="-1" strike="noStrike">
                <a:latin typeface="Century Gothic"/>
              </a:rPr>
              <a:t>бумажная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трудовая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книжка,</a:t>
            </a:r>
            <a:endParaRPr b="0" lang="ru-RU" sz="1200" spc="-1" strike="noStrike">
              <a:latin typeface="XO Oriel"/>
            </a:endParaRPr>
          </a:p>
          <a:p>
            <a:pPr marL="207720">
              <a:lnSpc>
                <a:spcPts val="1389"/>
              </a:lnSpc>
              <a:spcBef>
                <a:spcPts val="40"/>
              </a:spcBef>
              <a:buNone/>
            </a:pPr>
            <a:r>
              <a:rPr b="1" lang="ru-RU" sz="1200" spc="-1" strike="noStrike">
                <a:latin typeface="Century Gothic"/>
              </a:rPr>
              <a:t>и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исправьте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запись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об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увольнении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личной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карточке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сотрудника</a:t>
            </a:r>
            <a:endParaRPr b="0" lang="ru-RU" sz="1200" spc="-1" strike="noStrike">
              <a:latin typeface="XO Oriel"/>
            </a:endParaRPr>
          </a:p>
        </p:txBody>
      </p:sp>
      <p:grpSp>
        <p:nvGrpSpPr>
          <p:cNvPr id="131" name="object 19"/>
          <p:cNvGrpSpPr/>
          <p:nvPr/>
        </p:nvGrpSpPr>
        <p:grpSpPr>
          <a:xfrm>
            <a:off x="7291440" y="2355480"/>
            <a:ext cx="2373840" cy="788040"/>
            <a:chOff x="7291440" y="2355480"/>
            <a:chExt cx="2373840" cy="788040"/>
          </a:xfrm>
        </p:grpSpPr>
        <p:sp>
          <p:nvSpPr>
            <p:cNvPr id="132" name="object 20"/>
            <p:cNvSpPr/>
            <p:nvPr/>
          </p:nvSpPr>
          <p:spPr>
            <a:xfrm>
              <a:off x="7481160" y="2496240"/>
              <a:ext cx="2184120" cy="647280"/>
            </a:xfrm>
            <a:custGeom>
              <a:avLst/>
              <a:gdLst/>
              <a:ahLst/>
              <a:rect l="l" t="t" r="r" b="b"/>
              <a:pathLst>
                <a:path w="2184400" h="647700">
                  <a:moveTo>
                    <a:pt x="0" y="0"/>
                  </a:moveTo>
                  <a:lnTo>
                    <a:pt x="2183892" y="0"/>
                  </a:lnTo>
                  <a:lnTo>
                    <a:pt x="2183892" y="647700"/>
                  </a:lnTo>
                  <a:lnTo>
                    <a:pt x="0" y="6477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3" name="object 21"/>
            <p:cNvSpPr/>
            <p:nvPr/>
          </p:nvSpPr>
          <p:spPr>
            <a:xfrm>
              <a:off x="7291440" y="235548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204976" y="0"/>
                  </a:moveTo>
                  <a:lnTo>
                    <a:pt x="157993" y="5416"/>
                  </a:lnTo>
                  <a:lnTo>
                    <a:pt x="114854" y="20841"/>
                  </a:lnTo>
                  <a:lnTo>
                    <a:pt x="76794" y="45045"/>
                  </a:lnTo>
                  <a:lnTo>
                    <a:pt x="45045" y="76794"/>
                  </a:lnTo>
                  <a:lnTo>
                    <a:pt x="20841" y="114854"/>
                  </a:lnTo>
                  <a:lnTo>
                    <a:pt x="5415" y="157993"/>
                  </a:lnTo>
                  <a:lnTo>
                    <a:pt x="0" y="204976"/>
                  </a:lnTo>
                  <a:lnTo>
                    <a:pt x="5415" y="251961"/>
                  </a:lnTo>
                  <a:lnTo>
                    <a:pt x="20841" y="295099"/>
                  </a:lnTo>
                  <a:lnTo>
                    <a:pt x="45045" y="333159"/>
                  </a:lnTo>
                  <a:lnTo>
                    <a:pt x="76794" y="364907"/>
                  </a:lnTo>
                  <a:lnTo>
                    <a:pt x="114854" y="389111"/>
                  </a:lnTo>
                  <a:lnTo>
                    <a:pt x="157993" y="404538"/>
                  </a:lnTo>
                  <a:lnTo>
                    <a:pt x="204976" y="409953"/>
                  </a:lnTo>
                  <a:lnTo>
                    <a:pt x="251961" y="404538"/>
                  </a:lnTo>
                  <a:lnTo>
                    <a:pt x="295099" y="389111"/>
                  </a:lnTo>
                  <a:lnTo>
                    <a:pt x="333160" y="364907"/>
                  </a:lnTo>
                  <a:lnTo>
                    <a:pt x="364909" y="333159"/>
                  </a:lnTo>
                  <a:lnTo>
                    <a:pt x="389112" y="295099"/>
                  </a:lnTo>
                  <a:lnTo>
                    <a:pt x="404539" y="251961"/>
                  </a:lnTo>
                  <a:lnTo>
                    <a:pt x="409954" y="204976"/>
                  </a:lnTo>
                  <a:lnTo>
                    <a:pt x="404539" y="157993"/>
                  </a:lnTo>
                  <a:lnTo>
                    <a:pt x="389112" y="114854"/>
                  </a:lnTo>
                  <a:lnTo>
                    <a:pt x="364909" y="76794"/>
                  </a:lnTo>
                  <a:lnTo>
                    <a:pt x="333160" y="45045"/>
                  </a:lnTo>
                  <a:lnTo>
                    <a:pt x="295099" y="20841"/>
                  </a:lnTo>
                  <a:lnTo>
                    <a:pt x="251961" y="5416"/>
                  </a:lnTo>
                  <a:lnTo>
                    <a:pt x="204976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4" name="object 22"/>
            <p:cNvSpPr/>
            <p:nvPr/>
          </p:nvSpPr>
          <p:spPr>
            <a:xfrm>
              <a:off x="7291440" y="235548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0" y="204976"/>
                  </a:moveTo>
                  <a:lnTo>
                    <a:pt x="5416" y="157992"/>
                  </a:lnTo>
                  <a:lnTo>
                    <a:pt x="20842" y="114854"/>
                  </a:lnTo>
                  <a:lnTo>
                    <a:pt x="45046" y="76794"/>
                  </a:lnTo>
                  <a:lnTo>
                    <a:pt x="76795" y="45045"/>
                  </a:lnTo>
                  <a:lnTo>
                    <a:pt x="114855" y="20841"/>
                  </a:lnTo>
                  <a:lnTo>
                    <a:pt x="157993" y="5415"/>
                  </a:lnTo>
                  <a:lnTo>
                    <a:pt x="204977" y="0"/>
                  </a:lnTo>
                  <a:lnTo>
                    <a:pt x="251962" y="5415"/>
                  </a:lnTo>
                  <a:lnTo>
                    <a:pt x="295100" y="20841"/>
                  </a:lnTo>
                  <a:lnTo>
                    <a:pt x="333160" y="45045"/>
                  </a:lnTo>
                  <a:lnTo>
                    <a:pt x="364909" y="76794"/>
                  </a:lnTo>
                  <a:lnTo>
                    <a:pt x="389113" y="114854"/>
                  </a:lnTo>
                  <a:lnTo>
                    <a:pt x="404539" y="157992"/>
                  </a:lnTo>
                  <a:lnTo>
                    <a:pt x="409955" y="204976"/>
                  </a:lnTo>
                  <a:lnTo>
                    <a:pt x="404539" y="251961"/>
                  </a:lnTo>
                  <a:lnTo>
                    <a:pt x="389113" y="295099"/>
                  </a:lnTo>
                  <a:lnTo>
                    <a:pt x="364909" y="333159"/>
                  </a:lnTo>
                  <a:lnTo>
                    <a:pt x="333160" y="364908"/>
                  </a:lnTo>
                  <a:lnTo>
                    <a:pt x="295100" y="389112"/>
                  </a:lnTo>
                  <a:lnTo>
                    <a:pt x="251962" y="404538"/>
                  </a:lnTo>
                  <a:lnTo>
                    <a:pt x="204977" y="409954"/>
                  </a:lnTo>
                  <a:lnTo>
                    <a:pt x="157993" y="404538"/>
                  </a:lnTo>
                  <a:lnTo>
                    <a:pt x="114855" y="389112"/>
                  </a:lnTo>
                  <a:lnTo>
                    <a:pt x="76795" y="364908"/>
                  </a:lnTo>
                  <a:lnTo>
                    <a:pt x="45046" y="333159"/>
                  </a:lnTo>
                  <a:lnTo>
                    <a:pt x="20842" y="295099"/>
                  </a:lnTo>
                  <a:lnTo>
                    <a:pt x="5416" y="251961"/>
                  </a:lnTo>
                  <a:lnTo>
                    <a:pt x="0" y="204976"/>
                  </a:lnTo>
                  <a:close/>
                </a:path>
              </a:pathLst>
            </a:custGeom>
            <a:noFill/>
            <a:ln w="25400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5" name="object 23"/>
          <p:cNvGrpSpPr/>
          <p:nvPr/>
        </p:nvGrpSpPr>
        <p:grpSpPr>
          <a:xfrm>
            <a:off x="3745080" y="2376720"/>
            <a:ext cx="409680" cy="409680"/>
            <a:chOff x="3745080" y="2376720"/>
            <a:chExt cx="409680" cy="409680"/>
          </a:xfrm>
        </p:grpSpPr>
        <p:sp>
          <p:nvSpPr>
            <p:cNvPr id="136" name="object 24"/>
            <p:cNvSpPr/>
            <p:nvPr/>
          </p:nvSpPr>
          <p:spPr>
            <a:xfrm>
              <a:off x="3745080" y="2376720"/>
              <a:ext cx="409680" cy="409680"/>
            </a:xfrm>
            <a:custGeom>
              <a:avLst/>
              <a:gdLst/>
              <a:ahLst/>
              <a:rect l="l" t="t" r="r" b="b"/>
              <a:pathLst>
                <a:path w="410210" h="410210">
                  <a:moveTo>
                    <a:pt x="204977" y="0"/>
                  </a:moveTo>
                  <a:lnTo>
                    <a:pt x="157993" y="5416"/>
                  </a:lnTo>
                  <a:lnTo>
                    <a:pt x="114854" y="20841"/>
                  </a:lnTo>
                  <a:lnTo>
                    <a:pt x="76794" y="45045"/>
                  </a:lnTo>
                  <a:lnTo>
                    <a:pt x="45045" y="76794"/>
                  </a:lnTo>
                  <a:lnTo>
                    <a:pt x="20841" y="114854"/>
                  </a:lnTo>
                  <a:lnTo>
                    <a:pt x="5416" y="157993"/>
                  </a:lnTo>
                  <a:lnTo>
                    <a:pt x="0" y="204976"/>
                  </a:lnTo>
                  <a:lnTo>
                    <a:pt x="5416" y="251961"/>
                  </a:lnTo>
                  <a:lnTo>
                    <a:pt x="20841" y="295099"/>
                  </a:lnTo>
                  <a:lnTo>
                    <a:pt x="45045" y="333159"/>
                  </a:lnTo>
                  <a:lnTo>
                    <a:pt x="76794" y="364907"/>
                  </a:lnTo>
                  <a:lnTo>
                    <a:pt x="114854" y="389111"/>
                  </a:lnTo>
                  <a:lnTo>
                    <a:pt x="157993" y="404538"/>
                  </a:lnTo>
                  <a:lnTo>
                    <a:pt x="204977" y="409953"/>
                  </a:lnTo>
                  <a:lnTo>
                    <a:pt x="251961" y="404538"/>
                  </a:lnTo>
                  <a:lnTo>
                    <a:pt x="295099" y="389111"/>
                  </a:lnTo>
                  <a:lnTo>
                    <a:pt x="333159" y="364907"/>
                  </a:lnTo>
                  <a:lnTo>
                    <a:pt x="364907" y="333159"/>
                  </a:lnTo>
                  <a:lnTo>
                    <a:pt x="389111" y="295099"/>
                  </a:lnTo>
                  <a:lnTo>
                    <a:pt x="404538" y="251961"/>
                  </a:lnTo>
                  <a:lnTo>
                    <a:pt x="409954" y="204976"/>
                  </a:lnTo>
                  <a:lnTo>
                    <a:pt x="404538" y="157993"/>
                  </a:lnTo>
                  <a:lnTo>
                    <a:pt x="389111" y="114854"/>
                  </a:lnTo>
                  <a:lnTo>
                    <a:pt x="364907" y="76794"/>
                  </a:lnTo>
                  <a:lnTo>
                    <a:pt x="333159" y="45045"/>
                  </a:lnTo>
                  <a:lnTo>
                    <a:pt x="295099" y="20841"/>
                  </a:lnTo>
                  <a:lnTo>
                    <a:pt x="251961" y="5416"/>
                  </a:lnTo>
                  <a:lnTo>
                    <a:pt x="204977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37" name="object 25"/>
            <p:cNvSpPr/>
            <p:nvPr/>
          </p:nvSpPr>
          <p:spPr>
            <a:xfrm>
              <a:off x="3745080" y="2376720"/>
              <a:ext cx="409680" cy="409680"/>
            </a:xfrm>
            <a:custGeom>
              <a:avLst/>
              <a:gdLst/>
              <a:ahLst/>
              <a:rect l="l" t="t" r="r" b="b"/>
              <a:pathLst>
                <a:path w="410210" h="410210">
                  <a:moveTo>
                    <a:pt x="0" y="204976"/>
                  </a:moveTo>
                  <a:lnTo>
                    <a:pt x="5415" y="157992"/>
                  </a:lnTo>
                  <a:lnTo>
                    <a:pt x="20841" y="114854"/>
                  </a:lnTo>
                  <a:lnTo>
                    <a:pt x="45045" y="76794"/>
                  </a:lnTo>
                  <a:lnTo>
                    <a:pt x="76794" y="45045"/>
                  </a:lnTo>
                  <a:lnTo>
                    <a:pt x="114854" y="20841"/>
                  </a:lnTo>
                  <a:lnTo>
                    <a:pt x="157992" y="5415"/>
                  </a:lnTo>
                  <a:lnTo>
                    <a:pt x="204977" y="0"/>
                  </a:lnTo>
                  <a:lnTo>
                    <a:pt x="251961" y="5415"/>
                  </a:lnTo>
                  <a:lnTo>
                    <a:pt x="295099" y="20841"/>
                  </a:lnTo>
                  <a:lnTo>
                    <a:pt x="333159" y="45045"/>
                  </a:lnTo>
                  <a:lnTo>
                    <a:pt x="364908" y="76794"/>
                  </a:lnTo>
                  <a:lnTo>
                    <a:pt x="389112" y="114854"/>
                  </a:lnTo>
                  <a:lnTo>
                    <a:pt x="404538" y="157992"/>
                  </a:lnTo>
                  <a:lnTo>
                    <a:pt x="409955" y="204976"/>
                  </a:lnTo>
                  <a:lnTo>
                    <a:pt x="404538" y="251961"/>
                  </a:lnTo>
                  <a:lnTo>
                    <a:pt x="389112" y="295099"/>
                  </a:lnTo>
                  <a:lnTo>
                    <a:pt x="364908" y="333159"/>
                  </a:lnTo>
                  <a:lnTo>
                    <a:pt x="333159" y="364908"/>
                  </a:lnTo>
                  <a:lnTo>
                    <a:pt x="295099" y="389112"/>
                  </a:lnTo>
                  <a:lnTo>
                    <a:pt x="251961" y="404538"/>
                  </a:lnTo>
                  <a:lnTo>
                    <a:pt x="204977" y="409954"/>
                  </a:lnTo>
                  <a:lnTo>
                    <a:pt x="157992" y="404538"/>
                  </a:lnTo>
                  <a:lnTo>
                    <a:pt x="114854" y="389112"/>
                  </a:lnTo>
                  <a:lnTo>
                    <a:pt x="76794" y="364908"/>
                  </a:lnTo>
                  <a:lnTo>
                    <a:pt x="45045" y="333159"/>
                  </a:lnTo>
                  <a:lnTo>
                    <a:pt x="20841" y="295099"/>
                  </a:lnTo>
                  <a:lnTo>
                    <a:pt x="5415" y="251961"/>
                  </a:lnTo>
                  <a:lnTo>
                    <a:pt x="0" y="204976"/>
                  </a:lnTo>
                  <a:close/>
                </a:path>
              </a:pathLst>
            </a:custGeom>
            <a:noFill/>
            <a:ln w="25400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138" name="object 26"/>
          <p:cNvGrpSpPr/>
          <p:nvPr/>
        </p:nvGrpSpPr>
        <p:grpSpPr>
          <a:xfrm>
            <a:off x="487080" y="2347560"/>
            <a:ext cx="3509280" cy="776160"/>
            <a:chOff x="487080" y="2347560"/>
            <a:chExt cx="3509280" cy="776160"/>
          </a:xfrm>
        </p:grpSpPr>
        <p:sp>
          <p:nvSpPr>
            <p:cNvPr id="139" name="object 27"/>
            <p:cNvSpPr/>
            <p:nvPr/>
          </p:nvSpPr>
          <p:spPr>
            <a:xfrm>
              <a:off x="690480" y="2476440"/>
              <a:ext cx="2735280" cy="647280"/>
            </a:xfrm>
            <a:custGeom>
              <a:avLst/>
              <a:gdLst/>
              <a:ahLst/>
              <a:rect l="l" t="t" r="r" b="b"/>
              <a:pathLst>
                <a:path w="2735579" h="647700">
                  <a:moveTo>
                    <a:pt x="0" y="0"/>
                  </a:moveTo>
                  <a:lnTo>
                    <a:pt x="2735580" y="0"/>
                  </a:lnTo>
                  <a:lnTo>
                    <a:pt x="2735580" y="647700"/>
                  </a:lnTo>
                  <a:lnTo>
                    <a:pt x="0" y="6477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0" name="object 28"/>
            <p:cNvSpPr/>
            <p:nvPr/>
          </p:nvSpPr>
          <p:spPr>
            <a:xfrm>
              <a:off x="487080" y="234756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204976" y="0"/>
                  </a:moveTo>
                  <a:lnTo>
                    <a:pt x="157976" y="5416"/>
                  </a:lnTo>
                  <a:lnTo>
                    <a:pt x="114833" y="20841"/>
                  </a:lnTo>
                  <a:lnTo>
                    <a:pt x="76774" y="45045"/>
                  </a:lnTo>
                  <a:lnTo>
                    <a:pt x="45030" y="76794"/>
                  </a:lnTo>
                  <a:lnTo>
                    <a:pt x="20832" y="114854"/>
                  </a:lnTo>
                  <a:lnTo>
                    <a:pt x="5412" y="157993"/>
                  </a:lnTo>
                  <a:lnTo>
                    <a:pt x="0" y="204977"/>
                  </a:lnTo>
                  <a:lnTo>
                    <a:pt x="5412" y="251961"/>
                  </a:lnTo>
                  <a:lnTo>
                    <a:pt x="20832" y="295099"/>
                  </a:lnTo>
                  <a:lnTo>
                    <a:pt x="45030" y="333159"/>
                  </a:lnTo>
                  <a:lnTo>
                    <a:pt x="76774" y="364907"/>
                  </a:lnTo>
                  <a:lnTo>
                    <a:pt x="114833" y="389111"/>
                  </a:lnTo>
                  <a:lnTo>
                    <a:pt x="157976" y="404538"/>
                  </a:lnTo>
                  <a:lnTo>
                    <a:pt x="204976" y="409954"/>
                  </a:lnTo>
                  <a:lnTo>
                    <a:pt x="251978" y="404538"/>
                  </a:lnTo>
                  <a:lnTo>
                    <a:pt x="295121" y="389111"/>
                  </a:lnTo>
                  <a:lnTo>
                    <a:pt x="333180" y="364907"/>
                  </a:lnTo>
                  <a:lnTo>
                    <a:pt x="364924" y="333159"/>
                  </a:lnTo>
                  <a:lnTo>
                    <a:pt x="389122" y="295099"/>
                  </a:lnTo>
                  <a:lnTo>
                    <a:pt x="404541" y="251961"/>
                  </a:lnTo>
                  <a:lnTo>
                    <a:pt x="409956" y="204977"/>
                  </a:lnTo>
                  <a:lnTo>
                    <a:pt x="404541" y="157993"/>
                  </a:lnTo>
                  <a:lnTo>
                    <a:pt x="389122" y="114854"/>
                  </a:lnTo>
                  <a:lnTo>
                    <a:pt x="364924" y="76794"/>
                  </a:lnTo>
                  <a:lnTo>
                    <a:pt x="333180" y="45045"/>
                  </a:lnTo>
                  <a:lnTo>
                    <a:pt x="295121" y="20841"/>
                  </a:lnTo>
                  <a:lnTo>
                    <a:pt x="251978" y="5416"/>
                  </a:lnTo>
                  <a:lnTo>
                    <a:pt x="204976" y="0"/>
                  </a:lnTo>
                  <a:close/>
                </a:path>
              </a:pathLst>
            </a:custGeom>
            <a:solidFill>
              <a:srgbClr val="ec3c5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1" name="object 29"/>
            <p:cNvSpPr/>
            <p:nvPr/>
          </p:nvSpPr>
          <p:spPr>
            <a:xfrm>
              <a:off x="487080" y="234756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204976" y="0"/>
                  </a:moveTo>
                  <a:lnTo>
                    <a:pt x="157976" y="5416"/>
                  </a:lnTo>
                  <a:lnTo>
                    <a:pt x="114833" y="20841"/>
                  </a:lnTo>
                  <a:lnTo>
                    <a:pt x="76774" y="45045"/>
                  </a:lnTo>
                  <a:lnTo>
                    <a:pt x="45030" y="76794"/>
                  </a:lnTo>
                  <a:lnTo>
                    <a:pt x="20832" y="114854"/>
                  </a:lnTo>
                  <a:lnTo>
                    <a:pt x="5412" y="157993"/>
                  </a:lnTo>
                  <a:lnTo>
                    <a:pt x="0" y="204977"/>
                  </a:lnTo>
                  <a:lnTo>
                    <a:pt x="5412" y="251961"/>
                  </a:lnTo>
                  <a:lnTo>
                    <a:pt x="20832" y="295099"/>
                  </a:lnTo>
                  <a:lnTo>
                    <a:pt x="45030" y="333159"/>
                  </a:lnTo>
                  <a:lnTo>
                    <a:pt x="76774" y="364907"/>
                  </a:lnTo>
                  <a:lnTo>
                    <a:pt x="114833" y="389111"/>
                  </a:lnTo>
                  <a:lnTo>
                    <a:pt x="157976" y="404538"/>
                  </a:lnTo>
                  <a:lnTo>
                    <a:pt x="204976" y="409954"/>
                  </a:lnTo>
                  <a:lnTo>
                    <a:pt x="251978" y="404538"/>
                  </a:lnTo>
                  <a:lnTo>
                    <a:pt x="295121" y="389111"/>
                  </a:lnTo>
                  <a:lnTo>
                    <a:pt x="333180" y="364907"/>
                  </a:lnTo>
                  <a:lnTo>
                    <a:pt x="364924" y="333159"/>
                  </a:lnTo>
                  <a:lnTo>
                    <a:pt x="389122" y="295099"/>
                  </a:lnTo>
                  <a:lnTo>
                    <a:pt x="404541" y="251961"/>
                  </a:lnTo>
                  <a:lnTo>
                    <a:pt x="409956" y="204977"/>
                  </a:lnTo>
                  <a:lnTo>
                    <a:pt x="404541" y="157993"/>
                  </a:lnTo>
                  <a:lnTo>
                    <a:pt x="389122" y="114854"/>
                  </a:lnTo>
                  <a:lnTo>
                    <a:pt x="364924" y="76794"/>
                  </a:lnTo>
                  <a:lnTo>
                    <a:pt x="333180" y="45045"/>
                  </a:lnTo>
                  <a:lnTo>
                    <a:pt x="295121" y="20841"/>
                  </a:lnTo>
                  <a:lnTo>
                    <a:pt x="251978" y="5416"/>
                  </a:lnTo>
                  <a:lnTo>
                    <a:pt x="204976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2" name="object 30"/>
            <p:cNvSpPr/>
            <p:nvPr/>
          </p:nvSpPr>
          <p:spPr>
            <a:xfrm>
              <a:off x="487080" y="2347560"/>
              <a:ext cx="409680" cy="409680"/>
            </a:xfrm>
            <a:custGeom>
              <a:avLst/>
              <a:gdLst/>
              <a:ahLst/>
              <a:rect l="l" t="t" r="r" b="b"/>
              <a:pathLst>
                <a:path w="410209" h="410210">
                  <a:moveTo>
                    <a:pt x="0" y="204977"/>
                  </a:moveTo>
                  <a:lnTo>
                    <a:pt x="5413" y="157992"/>
                  </a:lnTo>
                  <a:lnTo>
                    <a:pt x="20833" y="114854"/>
                  </a:lnTo>
                  <a:lnTo>
                    <a:pt x="45030" y="76794"/>
                  </a:lnTo>
                  <a:lnTo>
                    <a:pt x="76774" y="45045"/>
                  </a:lnTo>
                  <a:lnTo>
                    <a:pt x="114833" y="20841"/>
                  </a:lnTo>
                  <a:lnTo>
                    <a:pt x="157977" y="5415"/>
                  </a:lnTo>
                  <a:lnTo>
                    <a:pt x="204977" y="0"/>
                  </a:lnTo>
                  <a:lnTo>
                    <a:pt x="251978" y="5415"/>
                  </a:lnTo>
                  <a:lnTo>
                    <a:pt x="295122" y="20841"/>
                  </a:lnTo>
                  <a:lnTo>
                    <a:pt x="333181" y="45045"/>
                  </a:lnTo>
                  <a:lnTo>
                    <a:pt x="364925" y="76794"/>
                  </a:lnTo>
                  <a:lnTo>
                    <a:pt x="389122" y="114854"/>
                  </a:lnTo>
                  <a:lnTo>
                    <a:pt x="404542" y="157992"/>
                  </a:lnTo>
                  <a:lnTo>
                    <a:pt x="409956" y="204977"/>
                  </a:lnTo>
                  <a:lnTo>
                    <a:pt x="404542" y="251961"/>
                  </a:lnTo>
                  <a:lnTo>
                    <a:pt x="389122" y="295099"/>
                  </a:lnTo>
                  <a:lnTo>
                    <a:pt x="364925" y="333159"/>
                  </a:lnTo>
                  <a:lnTo>
                    <a:pt x="333181" y="364908"/>
                  </a:lnTo>
                  <a:lnTo>
                    <a:pt x="295122" y="389112"/>
                  </a:lnTo>
                  <a:lnTo>
                    <a:pt x="251978" y="404538"/>
                  </a:lnTo>
                  <a:lnTo>
                    <a:pt x="204977" y="409955"/>
                  </a:lnTo>
                  <a:lnTo>
                    <a:pt x="157977" y="404538"/>
                  </a:lnTo>
                  <a:lnTo>
                    <a:pt x="114833" y="389112"/>
                  </a:lnTo>
                  <a:lnTo>
                    <a:pt x="76774" y="364908"/>
                  </a:lnTo>
                  <a:lnTo>
                    <a:pt x="45030" y="333159"/>
                  </a:lnTo>
                  <a:lnTo>
                    <a:pt x="20833" y="295099"/>
                  </a:lnTo>
                  <a:lnTo>
                    <a:pt x="5413" y="251961"/>
                  </a:lnTo>
                  <a:lnTo>
                    <a:pt x="0" y="204977"/>
                  </a:lnTo>
                  <a:close/>
                </a:path>
              </a:pathLst>
            </a:custGeom>
            <a:noFill/>
            <a:ln w="25400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3" name="object 31"/>
            <p:cNvSpPr/>
            <p:nvPr/>
          </p:nvSpPr>
          <p:spPr>
            <a:xfrm>
              <a:off x="3456360" y="2948040"/>
              <a:ext cx="540000" cy="360"/>
            </a:xfrm>
            <a:custGeom>
              <a:avLst/>
              <a:gdLst/>
              <a:ahLst/>
              <a:rect l="l" t="t" r="r" b="b"/>
              <a:pathLst>
                <a:path w="540385" h="0">
                  <a:moveTo>
                    <a:pt x="0" y="0"/>
                  </a:moveTo>
                  <a:lnTo>
                    <a:pt x="540004" y="0"/>
                  </a:lnTo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44" name="object 32"/>
          <p:cNvSpPr/>
          <p:nvPr/>
        </p:nvSpPr>
        <p:spPr>
          <a:xfrm>
            <a:off x="7945920" y="2520360"/>
            <a:ext cx="1441080" cy="740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0800" bIns="0" anchor="t">
            <a:spAutoFit/>
          </a:bodyPr>
          <a:p>
            <a:pPr marL="12600">
              <a:lnSpc>
                <a:spcPct val="100000"/>
              </a:lnSpc>
              <a:spcBef>
                <a:spcPts val="85"/>
              </a:spcBef>
              <a:buNone/>
            </a:pPr>
            <a:r>
              <a:rPr b="1" lang="ru-RU" sz="1200" spc="-1" strike="noStrike">
                <a:latin typeface="Century Gothic"/>
              </a:rPr>
              <a:t>отмените</a:t>
            </a:r>
            <a:r>
              <a:rPr b="1" lang="ru-RU" sz="1200" spc="-80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отчет </a:t>
            </a:r>
            <a:r>
              <a:rPr b="1" lang="ru-RU" sz="1200" spc="-21" strike="noStrike">
                <a:latin typeface="Century Gothic"/>
              </a:rPr>
              <a:t>СЗВ-</a:t>
            </a:r>
            <a:r>
              <a:rPr b="1" lang="ru-RU" sz="1200" spc="-1" strike="noStrike">
                <a:latin typeface="Century Gothic"/>
              </a:rPr>
              <a:t>ТД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</a:t>
            </a:r>
            <a:r>
              <a:rPr b="1" lang="ru-RU" sz="1200" spc="18" strike="noStrike">
                <a:latin typeface="Century Gothic"/>
              </a:rPr>
              <a:t> </a:t>
            </a:r>
            <a:r>
              <a:rPr b="1" lang="ru-RU" sz="1200" spc="-21" strike="noStrike">
                <a:latin typeface="Century Gothic"/>
              </a:rPr>
              <a:t>данными </a:t>
            </a:r>
            <a:r>
              <a:rPr b="1" lang="ru-RU" sz="1200" spc="-1" strike="noStrike">
                <a:latin typeface="Century Gothic"/>
              </a:rPr>
              <a:t>об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увольнении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145" name="object 33"/>
          <p:cNvSpPr/>
          <p:nvPr/>
        </p:nvSpPr>
        <p:spPr>
          <a:xfrm>
            <a:off x="10451160" y="2526120"/>
            <a:ext cx="2525760" cy="109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3400" bIns="0" anchor="t">
            <a:spAutoFit/>
          </a:bodyPr>
          <a:p>
            <a:pPr marL="12600">
              <a:lnSpc>
                <a:spcPts val="1389"/>
              </a:lnSpc>
              <a:spcBef>
                <a:spcPts val="184"/>
              </a:spcBef>
              <a:buNone/>
            </a:pP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форме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21" strike="noStrike">
                <a:latin typeface="Century Gothic"/>
              </a:rPr>
              <a:t>СЗВ-</a:t>
            </a:r>
            <a:r>
              <a:rPr b="1" lang="ru-RU" sz="1200" spc="-1" strike="noStrike">
                <a:latin typeface="Century Gothic"/>
              </a:rPr>
              <a:t>ТД</a:t>
            </a:r>
            <a:r>
              <a:rPr b="1" lang="ru-RU" sz="1200" spc="18" strike="noStrike">
                <a:latin typeface="Century Gothic"/>
              </a:rPr>
              <a:t> </a:t>
            </a:r>
            <a:r>
              <a:rPr b="1" lang="ru-RU" sz="1200" spc="-21" strike="noStrike">
                <a:latin typeface="Century Gothic"/>
              </a:rPr>
              <a:t>продублируйте </a:t>
            </a:r>
            <a:r>
              <a:rPr b="1" lang="ru-RU" sz="1200" spc="-12" strike="noStrike">
                <a:latin typeface="Century Gothic"/>
              </a:rPr>
              <a:t>первоначальные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сведения</a:t>
            </a:r>
            <a:endParaRPr b="0" lang="ru-RU" sz="1200" spc="-1" strike="noStrike">
              <a:latin typeface="XO Oriel"/>
            </a:endParaRPr>
          </a:p>
          <a:p>
            <a:pPr marL="12600">
              <a:lnSpc>
                <a:spcPts val="1414"/>
              </a:lnSpc>
              <a:spcBef>
                <a:spcPts val="34"/>
              </a:spcBef>
              <a:buNone/>
            </a:pPr>
            <a:r>
              <a:rPr b="1" lang="ru-RU" sz="1200" spc="-1" strike="noStrike">
                <a:latin typeface="Century Gothic"/>
              </a:rPr>
              <a:t>об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увольнении,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но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при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21" strike="noStrike">
                <a:latin typeface="Century Gothic"/>
              </a:rPr>
              <a:t>этом</a:t>
            </a:r>
            <a:endParaRPr b="0" lang="ru-RU" sz="1200" spc="-1" strike="noStrike">
              <a:latin typeface="XO Oriel"/>
            </a:endParaRPr>
          </a:p>
          <a:p>
            <a:pPr marL="12600">
              <a:lnSpc>
                <a:spcPts val="1414"/>
              </a:lnSpc>
              <a:buNone/>
            </a:pP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графе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11 </a:t>
            </a:r>
            <a:r>
              <a:rPr b="1" lang="ru-RU" sz="1200" spc="-12" strike="noStrike">
                <a:latin typeface="Century Gothic"/>
              </a:rPr>
              <a:t>проставьте</a:t>
            </a:r>
            <a:r>
              <a:rPr b="1" lang="ru-RU" sz="1200" spc="-6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знак</a:t>
            </a:r>
            <a:r>
              <a:rPr b="1" lang="ru-RU" sz="1200" spc="9" strike="noStrike">
                <a:latin typeface="Century Gothic"/>
              </a:rPr>
              <a:t> </a:t>
            </a:r>
            <a:r>
              <a:rPr b="1" lang="ru-RU" sz="1200" spc="-26" strike="noStrike">
                <a:latin typeface="Century Gothic"/>
              </a:rPr>
              <a:t>«X»</a:t>
            </a:r>
            <a:endParaRPr b="0" lang="ru-RU" sz="1200" spc="-1" strike="noStrike">
              <a:latin typeface="XO Oriel"/>
            </a:endParaRPr>
          </a:p>
        </p:txBody>
      </p:sp>
      <p:grpSp>
        <p:nvGrpSpPr>
          <p:cNvPr id="146" name="object 34"/>
          <p:cNvGrpSpPr/>
          <p:nvPr/>
        </p:nvGrpSpPr>
        <p:grpSpPr>
          <a:xfrm>
            <a:off x="7123320" y="2355480"/>
            <a:ext cx="5978160" cy="992520"/>
            <a:chOff x="7123320" y="2355480"/>
            <a:chExt cx="5978160" cy="992520"/>
          </a:xfrm>
        </p:grpSpPr>
        <p:sp>
          <p:nvSpPr>
            <p:cNvPr id="147" name="object 35"/>
            <p:cNvSpPr/>
            <p:nvPr/>
          </p:nvSpPr>
          <p:spPr>
            <a:xfrm>
              <a:off x="10210680" y="2484000"/>
              <a:ext cx="2890800" cy="864000"/>
            </a:xfrm>
            <a:custGeom>
              <a:avLst/>
              <a:gdLst/>
              <a:ahLst/>
              <a:rect l="l" t="t" r="r" b="b"/>
              <a:pathLst>
                <a:path w="2891155" h="864235">
                  <a:moveTo>
                    <a:pt x="0" y="0"/>
                  </a:moveTo>
                  <a:lnTo>
                    <a:pt x="2891027" y="0"/>
                  </a:lnTo>
                  <a:lnTo>
                    <a:pt x="2891027" y="864108"/>
                  </a:lnTo>
                  <a:lnTo>
                    <a:pt x="0" y="86410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8" name="object 36"/>
            <p:cNvSpPr/>
            <p:nvPr/>
          </p:nvSpPr>
          <p:spPr>
            <a:xfrm>
              <a:off x="10008720" y="2355480"/>
              <a:ext cx="408600" cy="409680"/>
            </a:xfrm>
            <a:custGeom>
              <a:avLst/>
              <a:gdLst/>
              <a:ahLst/>
              <a:rect l="l" t="t" r="r" b="b"/>
              <a:pathLst>
                <a:path w="408940" h="410210">
                  <a:moveTo>
                    <a:pt x="204214" y="0"/>
                  </a:moveTo>
                  <a:lnTo>
                    <a:pt x="157394" y="5416"/>
                  </a:lnTo>
                  <a:lnTo>
                    <a:pt x="114411" y="20841"/>
                  </a:lnTo>
                  <a:lnTo>
                    <a:pt x="76493" y="45045"/>
                  </a:lnTo>
                  <a:lnTo>
                    <a:pt x="44866" y="76794"/>
                  </a:lnTo>
                  <a:lnTo>
                    <a:pt x="20758" y="114854"/>
                  </a:lnTo>
                  <a:lnTo>
                    <a:pt x="5393" y="157993"/>
                  </a:lnTo>
                  <a:lnTo>
                    <a:pt x="0" y="204976"/>
                  </a:lnTo>
                  <a:lnTo>
                    <a:pt x="5393" y="251961"/>
                  </a:lnTo>
                  <a:lnTo>
                    <a:pt x="20758" y="295099"/>
                  </a:lnTo>
                  <a:lnTo>
                    <a:pt x="44866" y="333159"/>
                  </a:lnTo>
                  <a:lnTo>
                    <a:pt x="76493" y="364907"/>
                  </a:lnTo>
                  <a:lnTo>
                    <a:pt x="114411" y="389111"/>
                  </a:lnTo>
                  <a:lnTo>
                    <a:pt x="157394" y="404538"/>
                  </a:lnTo>
                  <a:lnTo>
                    <a:pt x="204214" y="409953"/>
                  </a:lnTo>
                  <a:lnTo>
                    <a:pt x="251037" y="404538"/>
                  </a:lnTo>
                  <a:lnTo>
                    <a:pt x="294020" y="389111"/>
                  </a:lnTo>
                  <a:lnTo>
                    <a:pt x="331938" y="364907"/>
                  </a:lnTo>
                  <a:lnTo>
                    <a:pt x="363565" y="333159"/>
                  </a:lnTo>
                  <a:lnTo>
                    <a:pt x="387673" y="295099"/>
                  </a:lnTo>
                  <a:lnTo>
                    <a:pt x="403038" y="251961"/>
                  </a:lnTo>
                  <a:lnTo>
                    <a:pt x="408430" y="204976"/>
                  </a:lnTo>
                  <a:lnTo>
                    <a:pt x="403038" y="157993"/>
                  </a:lnTo>
                  <a:lnTo>
                    <a:pt x="387673" y="114854"/>
                  </a:lnTo>
                  <a:lnTo>
                    <a:pt x="363565" y="76794"/>
                  </a:lnTo>
                  <a:lnTo>
                    <a:pt x="331938" y="45045"/>
                  </a:lnTo>
                  <a:lnTo>
                    <a:pt x="294020" y="20841"/>
                  </a:lnTo>
                  <a:lnTo>
                    <a:pt x="251037" y="5416"/>
                  </a:lnTo>
                  <a:lnTo>
                    <a:pt x="204214" y="0"/>
                  </a:lnTo>
                  <a:close/>
                </a:path>
              </a:pathLst>
            </a:custGeom>
            <a:solidFill>
              <a:srgbClr val="ec3c5f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49" name="object 37"/>
            <p:cNvSpPr/>
            <p:nvPr/>
          </p:nvSpPr>
          <p:spPr>
            <a:xfrm>
              <a:off x="10008720" y="2355480"/>
              <a:ext cx="408600" cy="409680"/>
            </a:xfrm>
            <a:custGeom>
              <a:avLst/>
              <a:gdLst/>
              <a:ahLst/>
              <a:rect l="l" t="t" r="r" b="b"/>
              <a:pathLst>
                <a:path w="408940" h="410210">
                  <a:moveTo>
                    <a:pt x="204214" y="0"/>
                  </a:moveTo>
                  <a:lnTo>
                    <a:pt x="157394" y="5416"/>
                  </a:lnTo>
                  <a:lnTo>
                    <a:pt x="114411" y="20841"/>
                  </a:lnTo>
                  <a:lnTo>
                    <a:pt x="76493" y="45045"/>
                  </a:lnTo>
                  <a:lnTo>
                    <a:pt x="44866" y="76794"/>
                  </a:lnTo>
                  <a:lnTo>
                    <a:pt x="20758" y="114854"/>
                  </a:lnTo>
                  <a:lnTo>
                    <a:pt x="5393" y="157993"/>
                  </a:lnTo>
                  <a:lnTo>
                    <a:pt x="0" y="204976"/>
                  </a:lnTo>
                  <a:lnTo>
                    <a:pt x="5393" y="251961"/>
                  </a:lnTo>
                  <a:lnTo>
                    <a:pt x="20758" y="295099"/>
                  </a:lnTo>
                  <a:lnTo>
                    <a:pt x="44866" y="333159"/>
                  </a:lnTo>
                  <a:lnTo>
                    <a:pt x="76493" y="364907"/>
                  </a:lnTo>
                  <a:lnTo>
                    <a:pt x="114411" y="389111"/>
                  </a:lnTo>
                  <a:lnTo>
                    <a:pt x="157394" y="404538"/>
                  </a:lnTo>
                  <a:lnTo>
                    <a:pt x="204214" y="409953"/>
                  </a:lnTo>
                  <a:lnTo>
                    <a:pt x="251037" y="404538"/>
                  </a:lnTo>
                  <a:lnTo>
                    <a:pt x="294020" y="389111"/>
                  </a:lnTo>
                  <a:lnTo>
                    <a:pt x="331938" y="364907"/>
                  </a:lnTo>
                  <a:lnTo>
                    <a:pt x="363565" y="333159"/>
                  </a:lnTo>
                  <a:lnTo>
                    <a:pt x="387673" y="295099"/>
                  </a:lnTo>
                  <a:lnTo>
                    <a:pt x="403038" y="251961"/>
                  </a:lnTo>
                  <a:lnTo>
                    <a:pt x="408430" y="204976"/>
                  </a:lnTo>
                  <a:lnTo>
                    <a:pt x="403038" y="157993"/>
                  </a:lnTo>
                  <a:lnTo>
                    <a:pt x="387673" y="114854"/>
                  </a:lnTo>
                  <a:lnTo>
                    <a:pt x="363565" y="76794"/>
                  </a:lnTo>
                  <a:lnTo>
                    <a:pt x="331938" y="45045"/>
                  </a:lnTo>
                  <a:lnTo>
                    <a:pt x="294020" y="20841"/>
                  </a:lnTo>
                  <a:lnTo>
                    <a:pt x="251037" y="5416"/>
                  </a:lnTo>
                  <a:lnTo>
                    <a:pt x="204214" y="0"/>
                  </a:lnTo>
                  <a:close/>
                </a:path>
              </a:pathLst>
            </a:custGeom>
            <a:solidFill>
              <a:srgbClr val="883231"/>
            </a:solidFill>
            <a:ln w="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0" name="object 38"/>
            <p:cNvSpPr/>
            <p:nvPr/>
          </p:nvSpPr>
          <p:spPr>
            <a:xfrm>
              <a:off x="10008720" y="2355480"/>
              <a:ext cx="408600" cy="409680"/>
            </a:xfrm>
            <a:custGeom>
              <a:avLst/>
              <a:gdLst/>
              <a:ahLst/>
              <a:rect l="l" t="t" r="r" b="b"/>
              <a:pathLst>
                <a:path w="408940" h="410210">
                  <a:moveTo>
                    <a:pt x="0" y="204976"/>
                  </a:moveTo>
                  <a:lnTo>
                    <a:pt x="5393" y="157992"/>
                  </a:lnTo>
                  <a:lnTo>
                    <a:pt x="20758" y="114854"/>
                  </a:lnTo>
                  <a:lnTo>
                    <a:pt x="44866" y="76794"/>
                  </a:lnTo>
                  <a:lnTo>
                    <a:pt x="76493" y="45045"/>
                  </a:lnTo>
                  <a:lnTo>
                    <a:pt x="114411" y="20841"/>
                  </a:lnTo>
                  <a:lnTo>
                    <a:pt x="157394" y="5415"/>
                  </a:lnTo>
                  <a:lnTo>
                    <a:pt x="204215" y="0"/>
                  </a:lnTo>
                  <a:lnTo>
                    <a:pt x="251037" y="5415"/>
                  </a:lnTo>
                  <a:lnTo>
                    <a:pt x="294020" y="20841"/>
                  </a:lnTo>
                  <a:lnTo>
                    <a:pt x="331938" y="45045"/>
                  </a:lnTo>
                  <a:lnTo>
                    <a:pt x="363565" y="76794"/>
                  </a:lnTo>
                  <a:lnTo>
                    <a:pt x="387673" y="114854"/>
                  </a:lnTo>
                  <a:lnTo>
                    <a:pt x="403038" y="157992"/>
                  </a:lnTo>
                  <a:lnTo>
                    <a:pt x="408431" y="204976"/>
                  </a:lnTo>
                  <a:lnTo>
                    <a:pt x="403038" y="251961"/>
                  </a:lnTo>
                  <a:lnTo>
                    <a:pt x="387673" y="295099"/>
                  </a:lnTo>
                  <a:lnTo>
                    <a:pt x="363565" y="333159"/>
                  </a:lnTo>
                  <a:lnTo>
                    <a:pt x="331938" y="364908"/>
                  </a:lnTo>
                  <a:lnTo>
                    <a:pt x="294020" y="389112"/>
                  </a:lnTo>
                  <a:lnTo>
                    <a:pt x="251037" y="404538"/>
                  </a:lnTo>
                  <a:lnTo>
                    <a:pt x="204215" y="409954"/>
                  </a:lnTo>
                  <a:lnTo>
                    <a:pt x="157394" y="404538"/>
                  </a:lnTo>
                  <a:lnTo>
                    <a:pt x="114411" y="389112"/>
                  </a:lnTo>
                  <a:lnTo>
                    <a:pt x="76493" y="364908"/>
                  </a:lnTo>
                  <a:lnTo>
                    <a:pt x="44866" y="333159"/>
                  </a:lnTo>
                  <a:lnTo>
                    <a:pt x="20758" y="295099"/>
                  </a:lnTo>
                  <a:lnTo>
                    <a:pt x="5393" y="251961"/>
                  </a:lnTo>
                  <a:lnTo>
                    <a:pt x="0" y="204976"/>
                  </a:lnTo>
                  <a:close/>
                </a:path>
              </a:pathLst>
            </a:custGeom>
            <a:noFill/>
            <a:ln w="25400">
              <a:solidFill>
                <a:srgbClr val="ec3c5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151" name="object 39"/>
            <p:cNvSpPr/>
            <p:nvPr/>
          </p:nvSpPr>
          <p:spPr>
            <a:xfrm>
              <a:off x="7123320" y="2822400"/>
              <a:ext cx="359640" cy="360"/>
            </a:xfrm>
            <a:custGeom>
              <a:avLst/>
              <a:gdLst/>
              <a:ahLst/>
              <a:rect l="l" t="t" r="r" b="b"/>
              <a:pathLst>
                <a:path w="360045" h="0">
                  <a:moveTo>
                    <a:pt x="0" y="0"/>
                  </a:moveTo>
                  <a:lnTo>
                    <a:pt x="360045" y="0"/>
                  </a:lnTo>
                </a:path>
              </a:pathLst>
            </a:custGeom>
            <a:noFill/>
            <a:ln w="12700">
              <a:solidFill>
                <a:srgbClr val="cdcdcd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152" name="object 48"/>
          <p:cNvSpPr/>
          <p:nvPr/>
        </p:nvSpPr>
        <p:spPr>
          <a:xfrm>
            <a:off x="6946200" y="6238800"/>
            <a:ext cx="194760" cy="37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400" spc="-1" strike="noStrike">
                <a:solidFill>
                  <a:srgbClr val="ffffff"/>
                </a:solidFill>
                <a:latin typeface="Arial"/>
              </a:rPr>
              <a:t>3</a:t>
            </a:r>
            <a:endParaRPr b="0" lang="ru-RU" sz="2400" spc="-1" strike="noStrike">
              <a:latin typeface="XO Oriel"/>
            </a:endParaRPr>
          </a:p>
        </p:txBody>
      </p:sp>
      <p:sp>
        <p:nvSpPr>
          <p:cNvPr id="153" name="object 59"/>
          <p:cNvSpPr/>
          <p:nvPr/>
        </p:nvSpPr>
        <p:spPr>
          <a:xfrm>
            <a:off x="878760" y="6854400"/>
            <a:ext cx="194760" cy="378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2400" spc="-1" strike="noStrike">
                <a:solidFill>
                  <a:srgbClr val="ffffff"/>
                </a:solidFill>
                <a:latin typeface="Arial"/>
              </a:rPr>
              <a:t>5</a:t>
            </a:r>
            <a:endParaRPr b="0" lang="ru-RU" sz="2400" spc="-1" strike="noStrike">
              <a:latin typeface="XO Oriel"/>
            </a:endParaRPr>
          </a:p>
        </p:txBody>
      </p:sp>
      <p:sp>
        <p:nvSpPr>
          <p:cNvPr id="154" name="object 61"/>
          <p:cNvSpPr/>
          <p:nvPr/>
        </p:nvSpPr>
        <p:spPr>
          <a:xfrm>
            <a:off x="12960720" y="7193880"/>
            <a:ext cx="225000" cy="256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ru-RU" sz="1600" spc="-26" strike="noStrike">
                <a:solidFill>
                  <a:srgbClr val="878787"/>
                </a:solidFill>
                <a:latin typeface="Calibri"/>
              </a:rPr>
              <a:t>13</a:t>
            </a:r>
            <a:endParaRPr b="0" lang="ru-RU" sz="1600" spc="-1" strike="noStrike">
              <a:latin typeface="XO Oriel"/>
            </a:endParaRPr>
          </a:p>
        </p:txBody>
      </p:sp>
      <p:pic>
        <p:nvPicPr>
          <p:cNvPr id="155" name="object 62" descr=""/>
          <p:cNvPicPr/>
          <p:nvPr/>
        </p:nvPicPr>
        <p:blipFill>
          <a:blip r:embed="rId1"/>
          <a:stretch/>
        </p:blipFill>
        <p:spPr>
          <a:xfrm>
            <a:off x="176760" y="877680"/>
            <a:ext cx="591120" cy="591120"/>
          </a:xfrm>
          <a:prstGeom prst="rect">
            <a:avLst/>
          </a:prstGeom>
          <a:ln w="0">
            <a:noFill/>
          </a:ln>
        </p:spPr>
      </p:pic>
      <p:sp>
        <p:nvSpPr>
          <p:cNvPr id="156" name="object 63"/>
          <p:cNvSpPr/>
          <p:nvPr/>
        </p:nvSpPr>
        <p:spPr>
          <a:xfrm>
            <a:off x="3886920" y="2431800"/>
            <a:ext cx="152640" cy="28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1800" spc="-1" strike="noStrike">
                <a:solidFill>
                  <a:srgbClr val="ffffff"/>
                </a:solidFill>
                <a:latin typeface="Arial"/>
              </a:rPr>
              <a:t>2</a:t>
            </a:r>
            <a:endParaRPr b="0" lang="ru-RU" sz="1800" spc="-1" strike="noStrike">
              <a:latin typeface="XO Oriel"/>
            </a:endParaRPr>
          </a:p>
        </p:txBody>
      </p:sp>
      <p:sp>
        <p:nvSpPr>
          <p:cNvPr id="157" name="object 64"/>
          <p:cNvSpPr/>
          <p:nvPr/>
        </p:nvSpPr>
        <p:spPr>
          <a:xfrm>
            <a:off x="7413120" y="2401200"/>
            <a:ext cx="152640" cy="28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1800" spc="-1" strike="noStrike">
                <a:solidFill>
                  <a:srgbClr val="ffffff"/>
                </a:solidFill>
                <a:latin typeface="Arial"/>
              </a:rPr>
              <a:t>3</a:t>
            </a:r>
            <a:endParaRPr b="0" lang="ru-RU" sz="1800" spc="-1" strike="noStrike">
              <a:latin typeface="XO Oriel"/>
            </a:endParaRPr>
          </a:p>
        </p:txBody>
      </p:sp>
      <p:sp>
        <p:nvSpPr>
          <p:cNvPr id="158" name="object 65"/>
          <p:cNvSpPr/>
          <p:nvPr/>
        </p:nvSpPr>
        <p:spPr>
          <a:xfrm>
            <a:off x="603720" y="2386080"/>
            <a:ext cx="9689040" cy="42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  <a:tabLst>
                <a:tab algn="l" pos="9548640"/>
              </a:tabLst>
            </a:pPr>
            <a:r>
              <a:rPr b="1" lang="ru-RU" sz="2700" spc="-75" strike="noStrike" baseline="3000">
                <a:solidFill>
                  <a:srgbClr val="ffffff"/>
                </a:solidFill>
                <a:latin typeface="Arial"/>
              </a:rPr>
              <a:t>1</a:t>
            </a:r>
            <a:r>
              <a:rPr b="1" lang="ru-RU" sz="2700" spc="-1" strike="noStrike" baseline="3000">
                <a:solidFill>
                  <a:srgbClr val="ffffff"/>
                </a:solidFill>
                <a:latin typeface="Arial"/>
              </a:rPr>
              <a:t>	</a:t>
            </a:r>
            <a:r>
              <a:rPr b="0" lang="ru-RU" sz="1800" spc="-52" strike="noStrike">
                <a:solidFill>
                  <a:srgbClr val="ffffff"/>
                </a:solidFill>
                <a:latin typeface="Arial"/>
              </a:rPr>
              <a:t>4</a:t>
            </a:r>
            <a:endParaRPr b="0" lang="ru-RU" sz="1800" spc="-1" strike="noStrike"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07160" y="208800"/>
            <a:ext cx="7373880" cy="127440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 anchor="t">
            <a:no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Мобилизация:</a:t>
            </a:r>
            <a:r>
              <a:rPr b="1" lang="ru-RU" sz="3200" spc="-114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21" strike="noStrike">
                <a:solidFill>
                  <a:srgbClr val="424242"/>
                </a:solidFill>
                <a:latin typeface="Arial"/>
              </a:rPr>
              <a:t>трудовые</a:t>
            </a:r>
            <a:r>
              <a:rPr b="1" lang="ru-RU" sz="3200" spc="-120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отношения</a:t>
            </a:r>
            <a:endParaRPr b="0" lang="ru-RU" sz="3200" spc="-1" strike="noStrike">
              <a:latin typeface="Calibri"/>
            </a:endParaRPr>
          </a:p>
        </p:txBody>
      </p:sp>
      <p:sp>
        <p:nvSpPr>
          <p:cNvPr id="160" name="object 3"/>
          <p:cNvSpPr/>
          <p:nvPr/>
        </p:nvSpPr>
        <p:spPr>
          <a:xfrm>
            <a:off x="1066680" y="1042920"/>
            <a:ext cx="11554200" cy="553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ts val="1911"/>
              </a:lnSpc>
              <a:spcBef>
                <a:spcPts val="99"/>
              </a:spcBef>
              <a:buNone/>
            </a:pP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Мобилизовали </a:t>
            </a:r>
            <a:r>
              <a:rPr b="1" lang="ru-RU" sz="1600" spc="-12" strike="noStrike">
                <a:solidFill>
                  <a:srgbClr val="883231"/>
                </a:solidFill>
                <a:latin typeface="Century Gothic"/>
              </a:rPr>
              <a:t>директора</a:t>
            </a:r>
            <a:r>
              <a:rPr b="1" lang="ru-RU" sz="1600" spc="-12" strike="noStrike">
                <a:solidFill>
                  <a:srgbClr val="883231"/>
                </a:solidFill>
                <a:latin typeface="Arial"/>
              </a:rPr>
              <a:t>.</a:t>
            </a:r>
            <a:endParaRPr b="0" lang="ru-RU" sz="1600" spc="-1" strike="noStrike">
              <a:latin typeface="XO Oriel"/>
            </a:endParaRPr>
          </a:p>
          <a:p>
            <a:pPr marL="12600" algn="just">
              <a:lnSpc>
                <a:spcPct val="97000"/>
              </a:lnSpc>
              <a:spcBef>
                <a:spcPts val="26"/>
              </a:spcBef>
              <a:buNone/>
            </a:pPr>
            <a:r>
              <a:rPr b="0" lang="ru-RU" sz="1400" spc="-1" strike="noStrike">
                <a:latin typeface="Arial"/>
              </a:rPr>
              <a:t>Директор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тоже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сотрудник,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поэтому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за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ним</a:t>
            </a:r>
            <a:r>
              <a:rPr b="0" lang="ru-RU" sz="1400" spc="48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также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необходимо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сохранить</a:t>
            </a:r>
            <a:r>
              <a:rPr b="0" lang="ru-RU" sz="1400" spc="4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рабочее</a:t>
            </a:r>
            <a:r>
              <a:rPr b="0" lang="ru-RU" sz="1400" spc="48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место.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</a:t>
            </a:r>
            <a:r>
              <a:rPr b="0" lang="ru-RU" sz="1400" spc="48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другой</a:t>
            </a:r>
            <a:r>
              <a:rPr b="0" lang="ru-RU" sz="1400" spc="48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стороны,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директор</a:t>
            </a:r>
            <a:r>
              <a:rPr b="0" lang="ru-RU" sz="1400" spc="477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управляет </a:t>
            </a:r>
            <a:r>
              <a:rPr b="0" lang="ru-RU" sz="1400" spc="-1" strike="noStrike">
                <a:latin typeface="Arial"/>
              </a:rPr>
              <a:t>коммерческой</a:t>
            </a:r>
            <a:r>
              <a:rPr b="0" lang="ru-RU" sz="1400" spc="4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организацией,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а</a:t>
            </a:r>
            <a:r>
              <a:rPr b="0" lang="ru-RU" sz="1400" spc="4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военнослужащим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это</a:t>
            </a:r>
            <a:r>
              <a:rPr b="0" lang="ru-RU" sz="1400" spc="4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запрещено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(п.</a:t>
            </a:r>
            <a:r>
              <a:rPr b="0" lang="ru-RU" sz="1400" spc="4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7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ст.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10</a:t>
            </a:r>
            <a:r>
              <a:rPr b="0" lang="ru-RU" sz="1400" spc="4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закона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№</a:t>
            </a:r>
            <a:r>
              <a:rPr b="0" lang="ru-RU" sz="1400" spc="49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76-</a:t>
            </a:r>
            <a:r>
              <a:rPr b="0" lang="ru-RU" sz="1400" spc="-1" strike="noStrike">
                <a:latin typeface="Arial"/>
              </a:rPr>
              <a:t>ФЗ</a:t>
            </a:r>
            <a:r>
              <a:rPr b="0" lang="ru-RU" sz="1400" spc="5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«"О</a:t>
            </a:r>
            <a:r>
              <a:rPr b="0" lang="ru-RU" sz="1400" spc="4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статусе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военнослужащих»).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Учредители </a:t>
            </a:r>
            <a:r>
              <a:rPr b="0" lang="ru-RU" sz="1400" spc="-1" strike="noStrike">
                <a:latin typeface="Arial"/>
              </a:rPr>
              <a:t>должны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снять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мобилизованного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директора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назначить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нового.</a:t>
            </a:r>
            <a:endParaRPr b="0" lang="ru-RU" sz="1400" spc="-1" strike="noStrike">
              <a:latin typeface="XO Oriel"/>
            </a:endParaRPr>
          </a:p>
          <a:p>
            <a:pPr marL="25560">
              <a:lnSpc>
                <a:spcPct val="101000"/>
              </a:lnSpc>
              <a:spcBef>
                <a:spcPts val="505"/>
              </a:spcBef>
              <a:buNone/>
            </a:pPr>
            <a:r>
              <a:rPr b="0" lang="ru-RU" sz="1400" spc="-1" strike="noStrike">
                <a:latin typeface="Arial"/>
              </a:rPr>
              <a:t>После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прохождения медкомиссии,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военкомат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выдает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сотруднику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очередную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повестку,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где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указывает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причину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—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«для отправки к</a:t>
            </a:r>
            <a:r>
              <a:rPr b="0" lang="ru-RU" sz="1400" spc="-12" strike="noStrike">
                <a:latin typeface="Arial"/>
              </a:rPr>
              <a:t> месту </a:t>
            </a:r>
            <a:r>
              <a:rPr b="0" lang="ru-RU" sz="1400" spc="-1" strike="noStrike">
                <a:latin typeface="Arial"/>
              </a:rPr>
              <a:t>прохождения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военной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службы»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дату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явки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на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пункт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сбора,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п.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16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Положения,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утв.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постановлением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Правительства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РФ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от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11.11.2006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52" strike="noStrike">
                <a:latin typeface="Arial"/>
              </a:rPr>
              <a:t>№ </a:t>
            </a:r>
            <a:r>
              <a:rPr b="0" lang="ru-RU" sz="1400" spc="-26" strike="noStrike">
                <a:latin typeface="Arial"/>
              </a:rPr>
              <a:t>663</a:t>
            </a:r>
            <a:endParaRPr b="0" lang="ru-RU" sz="1400" spc="-1" strike="noStrike">
              <a:latin typeface="XO Oriel"/>
            </a:endParaRPr>
          </a:p>
          <a:p>
            <a:pPr marL="25560">
              <a:lnSpc>
                <a:spcPct val="100000"/>
              </a:lnSpc>
              <a:spcBef>
                <a:spcPts val="11"/>
              </a:spcBef>
              <a:buNone/>
            </a:pPr>
            <a:endParaRPr b="0" lang="ru-RU" sz="1300" spc="-1" strike="noStrike">
              <a:latin typeface="XO Oriel"/>
            </a:endParaRPr>
          </a:p>
          <a:p>
            <a:pPr marL="12600">
              <a:lnSpc>
                <a:spcPts val="1911"/>
              </a:lnSpc>
              <a:buNone/>
            </a:pP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Если</a:t>
            </a:r>
            <a:r>
              <a:rPr b="1" lang="ru-RU" sz="1600" spc="-12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мобилизован руководитель общества</a:t>
            </a:r>
            <a:r>
              <a:rPr b="1" lang="ru-RU" sz="1600" spc="4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с ограниченной</a:t>
            </a:r>
            <a:r>
              <a:rPr b="1" lang="ru-RU" sz="1600" spc="4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2" strike="noStrike">
                <a:solidFill>
                  <a:srgbClr val="883231"/>
                </a:solidFill>
                <a:latin typeface="Century Gothic"/>
              </a:rPr>
              <a:t>ответственностью:</a:t>
            </a:r>
            <a:endParaRPr b="0" lang="ru-RU" sz="1600" spc="-1" strike="noStrike">
              <a:latin typeface="XO Oriel"/>
            </a:endParaRPr>
          </a:p>
          <a:p>
            <a:pPr marL="12600">
              <a:lnSpc>
                <a:spcPts val="1701"/>
              </a:lnSpc>
              <a:spcBef>
                <a:spcPts val="31"/>
              </a:spcBef>
              <a:buNone/>
            </a:pPr>
            <a:r>
              <a:rPr b="0" lang="ru-RU" sz="1400" spc="-1" strike="noStrike">
                <a:latin typeface="Arial"/>
              </a:rPr>
              <a:t>Согласно</a:t>
            </a:r>
            <a:r>
              <a:rPr b="0" lang="ru-RU" sz="1400" spc="2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абз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2.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п.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1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ст.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40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Федерального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закона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от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08.02.1998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N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14-</a:t>
            </a:r>
            <a:r>
              <a:rPr b="0" lang="ru-RU" sz="1400" spc="-1" strike="noStrike">
                <a:latin typeface="Arial"/>
              </a:rPr>
              <a:t>ФЗ</a:t>
            </a:r>
            <a:r>
              <a:rPr b="0" lang="ru-RU" sz="1400" spc="4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4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обществах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ограниченной</a:t>
            </a:r>
            <a:r>
              <a:rPr b="0" lang="ru-RU" sz="1400" spc="4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ответственностью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трудовой</a:t>
            </a:r>
            <a:r>
              <a:rPr b="0" lang="ru-RU" sz="1400" spc="49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договор </a:t>
            </a:r>
            <a:r>
              <a:rPr b="0" lang="ru-RU" sz="1400" spc="-1" strike="noStrike">
                <a:latin typeface="Arial"/>
              </a:rPr>
              <a:t>от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имени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общества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может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быть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подписан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следующими</a:t>
            </a:r>
            <a:r>
              <a:rPr b="0" lang="ru-RU" sz="1400" spc="-12" strike="noStrike">
                <a:latin typeface="Arial"/>
              </a:rPr>
              <a:t> лицами:</a:t>
            </a:r>
            <a:endParaRPr b="0" lang="ru-RU" sz="1400" spc="-1" strike="noStrike">
              <a:latin typeface="XO Oriel"/>
            </a:endParaRPr>
          </a:p>
          <a:p>
            <a:pPr marL="12600" indent="-216000">
              <a:lnSpc>
                <a:spcPts val="1701"/>
              </a:lnSpc>
              <a:spcBef>
                <a:spcPts val="11"/>
              </a:spcBef>
              <a:buClr>
                <a:srgbClr val="000000"/>
              </a:buClr>
              <a:buFont typeface="StarSymbol"/>
              <a:buChar char="-"/>
              <a:tabLst>
                <a:tab algn="l" pos="146520"/>
              </a:tabLst>
            </a:pPr>
            <a:r>
              <a:rPr b="0" lang="ru-RU" sz="1400" spc="-1" strike="noStrike">
                <a:latin typeface="Arial"/>
              </a:rPr>
              <a:t>лицом,</a:t>
            </a:r>
            <a:r>
              <a:rPr b="0" lang="ru-RU" sz="1400" spc="1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председательствовавшим</a:t>
            </a:r>
            <a:r>
              <a:rPr b="0" lang="ru-RU" sz="1400" spc="1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на</a:t>
            </a:r>
            <a:r>
              <a:rPr b="0" lang="ru-RU" sz="1400" spc="1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общем</a:t>
            </a:r>
            <a:r>
              <a:rPr b="0" lang="ru-RU" sz="1400" spc="1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собрании</a:t>
            </a:r>
            <a:r>
              <a:rPr b="0" lang="ru-RU" sz="1400" spc="18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участников</a:t>
            </a:r>
            <a:r>
              <a:rPr b="0" lang="ru-RU" sz="1400" spc="180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общества,</a:t>
            </a:r>
            <a:r>
              <a:rPr b="0" lang="ru-RU" sz="1400" spc="1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на</a:t>
            </a:r>
            <a:r>
              <a:rPr b="0" lang="ru-RU" sz="1400" spc="1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котором</a:t>
            </a:r>
            <a:r>
              <a:rPr b="0" lang="ru-RU" sz="1400" spc="1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избран</a:t>
            </a:r>
            <a:r>
              <a:rPr b="0" lang="ru-RU" sz="1400" spc="180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единоличный</a:t>
            </a:r>
            <a:r>
              <a:rPr b="0" lang="ru-RU" sz="1400" spc="180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исполнительный</a:t>
            </a:r>
            <a:r>
              <a:rPr b="0" lang="ru-RU" sz="1400" spc="182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орган общества;</a:t>
            </a:r>
            <a:endParaRPr b="0" lang="ru-RU" sz="1400" spc="-1" strike="noStrike">
              <a:latin typeface="XO Oriel"/>
            </a:endParaRPr>
          </a:p>
          <a:p>
            <a:pPr marL="120600" indent="-108000">
              <a:lnSpc>
                <a:spcPts val="1599"/>
              </a:lnSpc>
              <a:buClr>
                <a:srgbClr val="000000"/>
              </a:buClr>
              <a:buFont typeface="StarSymbol"/>
              <a:buChar char="-"/>
              <a:tabLst>
                <a:tab algn="l" pos="120600"/>
              </a:tabLst>
            </a:pPr>
            <a:r>
              <a:rPr b="0" lang="ru-RU" sz="1400" spc="-1" strike="noStrike">
                <a:latin typeface="Arial"/>
              </a:rPr>
              <a:t>участником</a:t>
            </a:r>
            <a:r>
              <a:rPr b="0" lang="ru-RU" sz="1400" spc="-3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общества,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уполномоченным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решением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общего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собрания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участников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общества;</a:t>
            </a:r>
            <a:endParaRPr b="0" lang="ru-RU" sz="1400" spc="-1" strike="noStrike">
              <a:latin typeface="XO Oriel"/>
            </a:endParaRPr>
          </a:p>
          <a:p>
            <a:pPr marL="137160" indent="-124920">
              <a:lnSpc>
                <a:spcPts val="1630"/>
              </a:lnSpc>
              <a:buClr>
                <a:srgbClr val="000000"/>
              </a:buClr>
              <a:buFont typeface="StarSymbol"/>
              <a:buChar char="-"/>
              <a:tabLst>
                <a:tab algn="l" pos="137880"/>
              </a:tabLst>
            </a:pPr>
            <a:r>
              <a:rPr b="0" lang="ru-RU" sz="1400" spc="-1" strike="noStrike">
                <a:latin typeface="Arial"/>
              </a:rPr>
              <a:t>председателем</a:t>
            </a:r>
            <a:r>
              <a:rPr b="0" lang="ru-RU" sz="1400" spc="10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совета</a:t>
            </a:r>
            <a:r>
              <a:rPr b="0" lang="ru-RU" sz="1400" spc="10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директоров</a:t>
            </a:r>
            <a:r>
              <a:rPr b="0" lang="ru-RU" sz="1400" spc="11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(наблюдательного</a:t>
            </a:r>
            <a:r>
              <a:rPr b="0" lang="ru-RU" sz="1400" spc="10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совета)</a:t>
            </a:r>
            <a:r>
              <a:rPr b="0" lang="ru-RU" sz="1400" spc="9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общества</a:t>
            </a:r>
            <a:r>
              <a:rPr b="0" lang="ru-RU" sz="1400" spc="10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(если</a:t>
            </a:r>
            <a:r>
              <a:rPr b="0" lang="ru-RU" sz="1400" spc="11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решение</a:t>
            </a:r>
            <a:r>
              <a:rPr b="0" lang="ru-RU" sz="1400" spc="10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этих</a:t>
            </a:r>
            <a:r>
              <a:rPr b="0" lang="ru-RU" sz="1400" spc="10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вопросов</a:t>
            </a:r>
            <a:r>
              <a:rPr b="0" lang="ru-RU" sz="1400" spc="11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отнесено</a:t>
            </a:r>
            <a:r>
              <a:rPr b="0" lang="ru-RU" sz="1400" spc="10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</a:t>
            </a:r>
            <a:r>
              <a:rPr b="0" lang="ru-RU" sz="1400" spc="10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компетенции</a:t>
            </a:r>
            <a:r>
              <a:rPr b="0" lang="ru-RU" sz="1400" spc="111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совета</a:t>
            </a: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26"/>
              </a:spcBef>
              <a:buNone/>
              <a:tabLst>
                <a:tab algn="l" pos="137880"/>
              </a:tabLst>
            </a:pPr>
            <a:r>
              <a:rPr b="0" lang="ru-RU" sz="1400" spc="-1" strike="noStrike">
                <a:latin typeface="Arial"/>
              </a:rPr>
              <a:t>директоров)</a:t>
            </a:r>
            <a:r>
              <a:rPr b="0" lang="ru-RU" sz="1400" spc="-4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или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лицом,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уполномоченным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решением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совета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директоров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(наблюдательного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совета).</a:t>
            </a: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51"/>
              </a:spcBef>
              <a:buNone/>
              <a:tabLst>
                <a:tab algn="l" pos="137880"/>
              </a:tabLst>
            </a:pPr>
            <a:endParaRPr b="0" lang="ru-RU" sz="1450" spc="-1" strike="noStrike">
              <a:latin typeface="XO Oriel"/>
            </a:endParaRPr>
          </a:p>
          <a:p>
            <a:pPr marL="12600">
              <a:lnSpc>
                <a:spcPts val="1911"/>
              </a:lnSpc>
              <a:buNone/>
              <a:tabLst>
                <a:tab algn="l" pos="137880"/>
              </a:tabLst>
            </a:pP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Если</a:t>
            </a:r>
            <a:r>
              <a:rPr b="1" lang="ru-RU" sz="1600" spc="-12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мобилизован</a:t>
            </a:r>
            <a:r>
              <a:rPr b="1" lang="ru-RU" sz="1600" spc="4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руководитель</a:t>
            </a:r>
            <a:r>
              <a:rPr b="1" lang="ru-RU" sz="1600" spc="-7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акционерного</a:t>
            </a:r>
            <a:r>
              <a:rPr b="1" lang="ru-RU" sz="1600" spc="4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2" strike="noStrike">
                <a:solidFill>
                  <a:srgbClr val="883231"/>
                </a:solidFill>
                <a:latin typeface="Century Gothic"/>
              </a:rPr>
              <a:t>общества:</a:t>
            </a:r>
            <a:endParaRPr b="0" lang="ru-RU" sz="1600" spc="-1" strike="noStrike">
              <a:latin typeface="XO Oriel"/>
            </a:endParaRPr>
          </a:p>
          <a:p>
            <a:pPr marL="12600" algn="just">
              <a:lnSpc>
                <a:spcPts val="1701"/>
              </a:lnSpc>
              <a:spcBef>
                <a:spcPts val="34"/>
              </a:spcBef>
              <a:buNone/>
              <a:tabLst>
                <a:tab algn="l" pos="137880"/>
              </a:tabLst>
            </a:pP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43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акционерных</a:t>
            </a:r>
            <a:r>
              <a:rPr b="0" lang="ru-RU" sz="1400" spc="43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обществах</a:t>
            </a:r>
            <a:r>
              <a:rPr b="0" lang="ru-RU" sz="1400" spc="43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трудовой</a:t>
            </a:r>
            <a:r>
              <a:rPr b="0" lang="ru-RU" sz="1400" spc="44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договор</a:t>
            </a:r>
            <a:r>
              <a:rPr b="0" lang="ru-RU" sz="1400" spc="43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от</a:t>
            </a:r>
            <a:r>
              <a:rPr b="0" lang="ru-RU" sz="1400" spc="4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имени</a:t>
            </a:r>
            <a:r>
              <a:rPr b="0" lang="ru-RU" sz="1400" spc="44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общества</a:t>
            </a:r>
            <a:r>
              <a:rPr b="0" lang="ru-RU" sz="1400" spc="4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</a:t>
            </a:r>
            <a:r>
              <a:rPr b="0" lang="ru-RU" sz="1400" spc="43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избранным</a:t>
            </a:r>
            <a:r>
              <a:rPr b="0" lang="ru-RU" sz="1400" spc="43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руководителем</a:t>
            </a:r>
            <a:r>
              <a:rPr b="0" lang="ru-RU" sz="1400" spc="43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подписывает</a:t>
            </a:r>
            <a:r>
              <a:rPr b="0" lang="ru-RU" sz="1400" spc="4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председатель</a:t>
            </a:r>
            <a:r>
              <a:rPr b="0" lang="ru-RU" sz="1400" spc="432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совета </a:t>
            </a:r>
            <a:r>
              <a:rPr b="0" lang="ru-RU" sz="1400" spc="-1" strike="noStrike">
                <a:latin typeface="Arial"/>
              </a:rPr>
              <a:t>директоров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(наблюдательного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совета)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или</a:t>
            </a:r>
            <a:r>
              <a:rPr b="0" lang="ru-RU" sz="1400" spc="7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лицо,</a:t>
            </a:r>
            <a:r>
              <a:rPr b="0" lang="ru-RU" sz="1400" spc="7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уполномоченное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советом</a:t>
            </a:r>
            <a:r>
              <a:rPr b="0" lang="ru-RU" sz="1400" spc="7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директоров</a:t>
            </a:r>
            <a:r>
              <a:rPr b="0" lang="ru-RU" sz="1400" spc="8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(наблюдательным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советом)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общества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(п.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3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ст.</a:t>
            </a:r>
            <a:r>
              <a:rPr b="0" lang="ru-RU" sz="1400" spc="72" strike="noStrike">
                <a:latin typeface="Arial"/>
              </a:rPr>
              <a:t> </a:t>
            </a:r>
            <a:r>
              <a:rPr b="0" lang="ru-RU" sz="1400" spc="-26" strike="noStrike">
                <a:latin typeface="Arial"/>
              </a:rPr>
              <a:t>69 </a:t>
            </a:r>
            <a:r>
              <a:rPr b="0" lang="ru-RU" sz="1400" spc="-1" strike="noStrike">
                <a:latin typeface="Arial"/>
              </a:rPr>
              <a:t>Федерального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закона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от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26.12.1995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№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208-</a:t>
            </a:r>
            <a:r>
              <a:rPr b="0" lang="ru-RU" sz="1400" spc="-21" strike="noStrike">
                <a:latin typeface="Arial"/>
              </a:rPr>
              <a:t>ФЗ).</a:t>
            </a: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51"/>
              </a:spcBef>
              <a:buNone/>
              <a:tabLst>
                <a:tab algn="l" pos="137880"/>
              </a:tabLst>
            </a:pPr>
            <a:endParaRPr b="0" lang="ru-RU" sz="1300" spc="-1" strike="noStrike">
              <a:latin typeface="XO Oriel"/>
            </a:endParaRPr>
          </a:p>
          <a:p>
            <a:pPr marL="12600">
              <a:lnSpc>
                <a:spcPts val="1911"/>
              </a:lnSpc>
              <a:buNone/>
              <a:tabLst>
                <a:tab algn="l" pos="137880"/>
              </a:tabLst>
            </a:pP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Если</a:t>
            </a:r>
            <a:r>
              <a:rPr b="1" lang="ru-RU" sz="1600" spc="-12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мобилизован</a:t>
            </a:r>
            <a:r>
              <a:rPr b="1" lang="ru-RU" sz="1600" spc="4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" strike="noStrike">
                <a:solidFill>
                  <a:srgbClr val="883231"/>
                </a:solidFill>
                <a:latin typeface="Century Gothic"/>
              </a:rPr>
              <a:t>руководитель унитарного</a:t>
            </a:r>
            <a:r>
              <a:rPr b="1" lang="ru-RU" sz="1600" spc="4" strike="noStrike">
                <a:solidFill>
                  <a:srgbClr val="883231"/>
                </a:solidFill>
                <a:latin typeface="Century Gothic"/>
              </a:rPr>
              <a:t> </a:t>
            </a:r>
            <a:r>
              <a:rPr b="1" lang="ru-RU" sz="1600" spc="-12" strike="noStrike">
                <a:solidFill>
                  <a:srgbClr val="883231"/>
                </a:solidFill>
                <a:latin typeface="Century Gothic"/>
              </a:rPr>
              <a:t>предприятия:</a:t>
            </a:r>
            <a:endParaRPr b="0" lang="ru-RU" sz="1600" spc="-1" strike="noStrike">
              <a:latin typeface="XO Oriel"/>
            </a:endParaRPr>
          </a:p>
          <a:p>
            <a:pPr marL="12600" algn="just">
              <a:lnSpc>
                <a:spcPts val="1701"/>
              </a:lnSpc>
              <a:spcBef>
                <a:spcPts val="34"/>
              </a:spcBef>
              <a:buNone/>
              <a:tabLst>
                <a:tab algn="l" pos="137880"/>
              </a:tabLst>
            </a:pP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37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соответствии</a:t>
            </a:r>
            <a:r>
              <a:rPr b="0" lang="ru-RU" sz="1400" spc="39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</a:t>
            </a:r>
            <a:r>
              <a:rPr b="0" lang="ru-RU" sz="1400" spc="38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пп.</a:t>
            </a:r>
            <a:r>
              <a:rPr b="0" lang="ru-RU" sz="1400" spc="38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7</a:t>
            </a:r>
            <a:r>
              <a:rPr b="0" lang="ru-RU" sz="1400" spc="38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п.</a:t>
            </a:r>
            <a:r>
              <a:rPr b="0" lang="ru-RU" sz="1400" spc="38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1</a:t>
            </a:r>
            <a:r>
              <a:rPr b="0" lang="ru-RU" sz="1400" spc="38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ст.</a:t>
            </a:r>
            <a:r>
              <a:rPr b="0" lang="ru-RU" sz="1400" spc="38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20</a:t>
            </a:r>
            <a:r>
              <a:rPr b="0" lang="ru-RU" sz="1400" spc="38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Федерального</a:t>
            </a:r>
            <a:r>
              <a:rPr b="0" lang="ru-RU" sz="1400" spc="38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закона</a:t>
            </a:r>
            <a:r>
              <a:rPr b="0" lang="ru-RU" sz="1400" spc="38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от</a:t>
            </a:r>
            <a:r>
              <a:rPr b="0" lang="ru-RU" sz="1400" spc="38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14.11.2002</a:t>
            </a:r>
            <a:r>
              <a:rPr b="0" lang="ru-RU" sz="1400" spc="38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№</a:t>
            </a:r>
            <a:r>
              <a:rPr b="0" lang="ru-RU" sz="1400" spc="389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161-</a:t>
            </a:r>
            <a:r>
              <a:rPr b="0" lang="ru-RU" sz="1400" spc="-1" strike="noStrike">
                <a:latin typeface="Arial"/>
              </a:rPr>
              <a:t>ФЗ</a:t>
            </a:r>
            <a:r>
              <a:rPr b="0" lang="ru-RU" sz="1400" spc="39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трудовой</a:t>
            </a:r>
            <a:r>
              <a:rPr b="0" lang="ru-RU" sz="1400" spc="39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договор</a:t>
            </a:r>
            <a:r>
              <a:rPr b="0" lang="ru-RU" sz="1400" spc="38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</a:t>
            </a:r>
            <a:r>
              <a:rPr b="0" lang="ru-RU" sz="1400" spc="38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руководителем</a:t>
            </a:r>
            <a:r>
              <a:rPr b="0" lang="ru-RU" sz="1400" spc="389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унитарного </a:t>
            </a:r>
            <a:r>
              <a:rPr b="0" lang="ru-RU" sz="1400" spc="-1" strike="noStrike">
                <a:latin typeface="Arial"/>
              </a:rPr>
              <a:t>предприятия</a:t>
            </a:r>
            <a:r>
              <a:rPr b="0" lang="ru-RU" sz="1400" spc="-3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заключает</a:t>
            </a:r>
            <a:r>
              <a:rPr b="0" lang="ru-RU" sz="1400" spc="-26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собственник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имущества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такого</a:t>
            </a:r>
            <a:r>
              <a:rPr b="0" lang="ru-RU" sz="1400" spc="-21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предприятия.</a:t>
            </a:r>
            <a:endParaRPr b="0" lang="ru-RU" sz="1400" spc="-1" strike="noStrike">
              <a:latin typeface="XO Oriel"/>
            </a:endParaRPr>
          </a:p>
        </p:txBody>
      </p:sp>
      <p:pic>
        <p:nvPicPr>
          <p:cNvPr id="161" name="object 4" descr=""/>
          <p:cNvPicPr/>
          <p:nvPr/>
        </p:nvPicPr>
        <p:blipFill>
          <a:blip r:embed="rId1"/>
          <a:stretch/>
        </p:blipFill>
        <p:spPr>
          <a:xfrm>
            <a:off x="164520" y="975240"/>
            <a:ext cx="916920" cy="916920"/>
          </a:xfrm>
          <a:prstGeom prst="rect">
            <a:avLst/>
          </a:prstGeom>
          <a:ln w="0">
            <a:noFill/>
          </a:ln>
        </p:spPr>
      </p:pic>
      <p:sp>
        <p:nvSpPr>
          <p:cNvPr id="162" name="object 5"/>
          <p:cNvSpPr/>
          <p:nvPr/>
        </p:nvSpPr>
        <p:spPr>
          <a:xfrm>
            <a:off x="12960720" y="7203600"/>
            <a:ext cx="225000" cy="246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520" bIns="0" anchor="t">
            <a:spAutoFit/>
          </a:bodyPr>
          <a:p>
            <a:pPr marL="12600">
              <a:lnSpc>
                <a:spcPct val="100000"/>
              </a:lnSpc>
              <a:spcBef>
                <a:spcPts val="20"/>
              </a:spcBef>
              <a:buNone/>
            </a:pPr>
            <a:r>
              <a:rPr b="0" lang="ru-RU" sz="1600" spc="-26" strike="noStrike">
                <a:solidFill>
                  <a:srgbClr val="878787"/>
                </a:solidFill>
                <a:latin typeface="Calibri"/>
              </a:rPr>
              <a:t>16</a:t>
            </a:r>
            <a:endParaRPr b="0" lang="ru-RU" sz="1600" spc="-1" strike="noStrike"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bject 3"/>
          <p:cNvSpPr/>
          <p:nvPr/>
        </p:nvSpPr>
        <p:spPr>
          <a:xfrm>
            <a:off x="441000" y="860400"/>
            <a:ext cx="12367440" cy="460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55080" bIns="0" anchor="t">
            <a:spAutoFit/>
          </a:bodyPr>
          <a:p>
            <a:pPr marL="678960">
              <a:lnSpc>
                <a:spcPct val="100000"/>
              </a:lnSpc>
              <a:spcBef>
                <a:spcPts val="434"/>
              </a:spcBef>
              <a:buNone/>
            </a:pP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Росстат</a:t>
            </a:r>
            <a:r>
              <a:rPr b="1" lang="ru-RU" sz="1800" spc="-41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разъяснил</a:t>
            </a:r>
            <a:r>
              <a:rPr b="1" lang="ru-RU" sz="1800" spc="-60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особенности</a:t>
            </a:r>
            <a:r>
              <a:rPr b="1" lang="ru-RU" sz="1800" spc="-66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учета</a:t>
            </a:r>
            <a:r>
              <a:rPr b="1" lang="ru-RU" sz="1800" spc="-41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занятости</a:t>
            </a:r>
            <a:r>
              <a:rPr b="1" lang="ru-RU" sz="1800" spc="-52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добровольцев</a:t>
            </a:r>
            <a:r>
              <a:rPr b="1" lang="ru-RU" sz="1800" spc="-60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и</a:t>
            </a:r>
            <a:r>
              <a:rPr b="1" lang="ru-RU" sz="1800" spc="-35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мобилизованных</a:t>
            </a:r>
            <a:r>
              <a:rPr b="1" lang="ru-RU" sz="1800" spc="-41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2" strike="noStrike">
                <a:solidFill>
                  <a:srgbClr val="953735"/>
                </a:solidFill>
                <a:latin typeface="Century Gothic"/>
              </a:rPr>
              <a:t>работников</a:t>
            </a:r>
            <a:endParaRPr b="0" lang="ru-RU" sz="1800" spc="-1" strike="noStrike">
              <a:latin typeface="XO Oriel"/>
            </a:endParaRPr>
          </a:p>
          <a:p>
            <a:pPr marL="678960">
              <a:lnSpc>
                <a:spcPct val="100000"/>
              </a:lnSpc>
              <a:spcBef>
                <a:spcPts val="184"/>
              </a:spcBef>
              <a:buNone/>
            </a:pPr>
            <a:r>
              <a:rPr b="0" i="1" lang="ru-RU" sz="1000" spc="-1" strike="noStrike">
                <a:latin typeface="Century Gothic"/>
              </a:rPr>
              <a:t>Разъяснения</a:t>
            </a:r>
            <a:r>
              <a:rPr b="0" i="1" lang="ru-RU" sz="1000" spc="-12" strike="noStrike">
                <a:latin typeface="Century Gothic"/>
              </a:rPr>
              <a:t> согласованы</a:t>
            </a:r>
            <a:r>
              <a:rPr b="0" i="1" lang="ru-RU" sz="1000" spc="-21" strike="noStrike">
                <a:latin typeface="Century Gothic"/>
              </a:rPr>
              <a:t> </a:t>
            </a:r>
            <a:r>
              <a:rPr b="0" i="1" lang="ru-RU" sz="1000" spc="-1" strike="noStrike">
                <a:latin typeface="Century Gothic"/>
              </a:rPr>
              <a:t>с</a:t>
            </a:r>
            <a:r>
              <a:rPr b="0" i="1" lang="ru-RU" sz="1000" spc="-26" strike="noStrike">
                <a:latin typeface="Century Gothic"/>
              </a:rPr>
              <a:t> </a:t>
            </a:r>
            <a:r>
              <a:rPr b="0" i="1" lang="ru-RU" sz="1000" spc="-1" strike="noStrike">
                <a:latin typeface="Century Gothic"/>
              </a:rPr>
              <a:t>Министерством</a:t>
            </a:r>
            <a:r>
              <a:rPr b="0" i="1" lang="ru-RU" sz="1000" spc="9" strike="noStrike">
                <a:latin typeface="Century Gothic"/>
              </a:rPr>
              <a:t> </a:t>
            </a:r>
            <a:r>
              <a:rPr b="0" i="1" lang="ru-RU" sz="1000" spc="-1" strike="noStrike">
                <a:latin typeface="Century Gothic"/>
              </a:rPr>
              <a:t>труда и</a:t>
            </a:r>
            <a:r>
              <a:rPr b="0" i="1" lang="ru-RU" sz="1000" spc="-26" strike="noStrike">
                <a:latin typeface="Century Gothic"/>
              </a:rPr>
              <a:t> </a:t>
            </a:r>
            <a:r>
              <a:rPr b="0" i="1" lang="ru-RU" sz="1000" spc="-1" strike="noStrike">
                <a:latin typeface="Century Gothic"/>
              </a:rPr>
              <a:t>социальной</a:t>
            </a:r>
            <a:r>
              <a:rPr b="0" i="1" lang="ru-RU" sz="1000" spc="-7" strike="noStrike">
                <a:latin typeface="Century Gothic"/>
              </a:rPr>
              <a:t> </a:t>
            </a:r>
            <a:r>
              <a:rPr b="0" i="1" lang="ru-RU" sz="1000" spc="-1" strike="noStrike">
                <a:latin typeface="Century Gothic"/>
              </a:rPr>
              <a:t>защиты</a:t>
            </a:r>
            <a:r>
              <a:rPr b="0" i="1" lang="ru-RU" sz="1000" spc="-7" strike="noStrike">
                <a:latin typeface="Century Gothic"/>
              </a:rPr>
              <a:t> </a:t>
            </a:r>
            <a:r>
              <a:rPr b="0" i="1" lang="ru-RU" sz="1000" spc="-12" strike="noStrike">
                <a:latin typeface="Century Gothic"/>
              </a:rPr>
              <a:t>Российской</a:t>
            </a:r>
            <a:r>
              <a:rPr b="0" i="1" lang="ru-RU" sz="1000" spc="-26" strike="noStrike">
                <a:latin typeface="Century Gothic"/>
              </a:rPr>
              <a:t> </a:t>
            </a:r>
            <a:r>
              <a:rPr b="0" i="1" lang="ru-RU" sz="1000" spc="-1" strike="noStrike">
                <a:latin typeface="Century Gothic"/>
              </a:rPr>
              <a:t>Федерации</a:t>
            </a:r>
            <a:r>
              <a:rPr b="0" i="1" lang="ru-RU" sz="1000" spc="4" strike="noStrike">
                <a:latin typeface="Century Gothic"/>
              </a:rPr>
              <a:t> </a:t>
            </a:r>
            <a:r>
              <a:rPr b="0" i="1" lang="ru-RU" sz="1000" spc="-1" strike="noStrike">
                <a:latin typeface="Century Gothic"/>
              </a:rPr>
              <a:t>и</a:t>
            </a:r>
            <a:r>
              <a:rPr b="0" i="1" lang="ru-RU" sz="1000" spc="-26" strike="noStrike">
                <a:latin typeface="Century Gothic"/>
              </a:rPr>
              <a:t> </a:t>
            </a:r>
            <a:r>
              <a:rPr b="0" i="1" lang="ru-RU" sz="1000" spc="-1" strike="noStrike">
                <a:latin typeface="Century Gothic"/>
              </a:rPr>
              <a:t>с</a:t>
            </a:r>
            <a:r>
              <a:rPr b="0" i="1" lang="ru-RU" sz="1000" spc="-26" strike="noStrike">
                <a:latin typeface="Century Gothic"/>
              </a:rPr>
              <a:t> </a:t>
            </a:r>
            <a:r>
              <a:rPr b="0" i="1" lang="ru-RU" sz="1000" spc="-1" strike="noStrike">
                <a:latin typeface="Century Gothic"/>
              </a:rPr>
              <a:t>Министерством</a:t>
            </a:r>
            <a:r>
              <a:rPr b="0" i="1" lang="ru-RU" sz="1000" spc="9" strike="noStrike">
                <a:latin typeface="Century Gothic"/>
              </a:rPr>
              <a:t> </a:t>
            </a:r>
            <a:r>
              <a:rPr b="0" i="1" lang="ru-RU" sz="1000" spc="-12" strike="noStrike">
                <a:latin typeface="Century Gothic"/>
              </a:rPr>
              <a:t>экономического </a:t>
            </a:r>
            <a:r>
              <a:rPr b="0" i="1" lang="ru-RU" sz="1000" spc="-1" strike="noStrike">
                <a:latin typeface="Century Gothic"/>
              </a:rPr>
              <a:t>развития</a:t>
            </a:r>
            <a:r>
              <a:rPr b="0" i="1" lang="ru-RU" sz="1000" spc="-12" strike="noStrike">
                <a:latin typeface="Century Gothic"/>
              </a:rPr>
              <a:t> Российской</a:t>
            </a:r>
            <a:r>
              <a:rPr b="0" i="1" lang="ru-RU" sz="1000" spc="-21" strike="noStrike">
                <a:latin typeface="Century Gothic"/>
              </a:rPr>
              <a:t> </a:t>
            </a:r>
            <a:r>
              <a:rPr b="0" i="1" lang="ru-RU" sz="1000" spc="-12" strike="noStrike">
                <a:latin typeface="Century Gothic"/>
              </a:rPr>
              <a:t>Федерации</a:t>
            </a:r>
            <a:endParaRPr b="0" lang="ru-RU" sz="1000" spc="-1" strike="noStrike">
              <a:latin typeface="XO Oriel"/>
            </a:endParaRPr>
          </a:p>
          <a:p>
            <a:pPr marL="184680" indent="-172800">
              <a:lnSpc>
                <a:spcPct val="100000"/>
              </a:lnSpc>
              <a:spcBef>
                <a:spcPts val="731"/>
              </a:spcBef>
              <a:buClr>
                <a:srgbClr val="ec3c5f"/>
              </a:buClr>
              <a:buSzPct val="150000"/>
              <a:buFont typeface="Arial"/>
              <a:buChar char="•"/>
              <a:tabLst>
                <a:tab algn="l" pos="185400"/>
              </a:tabLst>
            </a:pPr>
            <a:r>
              <a:rPr b="1" lang="ru-RU" sz="1200" spc="-1" strike="noStrike">
                <a:latin typeface="Century Gothic"/>
              </a:rPr>
              <a:t>Призванные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по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мобилизации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и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добровольцы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на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весь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период</a:t>
            </a:r>
            <a:r>
              <a:rPr b="0" lang="ru-RU" sz="1200" spc="-4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прохождения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военной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службы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или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оказания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добровольного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содействия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Вооруженным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2" strike="noStrike">
                <a:latin typeface="Century Gothic"/>
              </a:rPr>
              <a:t>Силам </a:t>
            </a:r>
            <a:r>
              <a:rPr b="0" lang="ru-RU" sz="1200" spc="-1" strike="noStrike">
                <a:latin typeface="Century Gothic"/>
              </a:rPr>
              <a:t>Российской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Федерации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должны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включаться</a:t>
            </a:r>
            <a:r>
              <a:rPr b="0" lang="ru-RU" sz="1200" spc="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списочную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численность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работников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как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целые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единицы,</a:t>
            </a:r>
            <a:r>
              <a:rPr b="1" lang="ru-RU" sz="1200" spc="9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но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не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включаться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среднесписочную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численность.</a:t>
            </a:r>
            <a:endParaRPr b="0" lang="ru-RU" sz="1200" spc="-1" strike="noStrike">
              <a:latin typeface="XO Oriel"/>
            </a:endParaRPr>
          </a:p>
          <a:p>
            <a:pPr marL="184680" indent="-172800">
              <a:lnSpc>
                <a:spcPct val="100000"/>
              </a:lnSpc>
              <a:spcBef>
                <a:spcPts val="961"/>
              </a:spcBef>
              <a:buClr>
                <a:srgbClr val="ec3c5f"/>
              </a:buClr>
              <a:buSzPct val="150000"/>
              <a:buFont typeface="Arial"/>
              <a:buChar char="•"/>
              <a:tabLst>
                <a:tab algn="l" pos="185400"/>
              </a:tabLst>
            </a:pP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отчете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по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форме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№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П-4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(НЗ)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«Сведения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неполной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занятости</a:t>
            </a:r>
            <a:r>
              <a:rPr b="0" lang="ru-RU" sz="1200" spc="9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движении</a:t>
            </a:r>
            <a:r>
              <a:rPr b="0" lang="ru-RU" sz="1200" spc="-4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работников»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такие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работники </a:t>
            </a:r>
            <a:r>
              <a:rPr b="1" lang="ru-RU" sz="1200" spc="-1" strike="noStrike">
                <a:latin typeface="Century Gothic"/>
              </a:rPr>
              <a:t>включаются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численность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работников</a:t>
            </a:r>
            <a:endParaRPr b="0" lang="ru-RU" sz="1200" spc="-1" strike="noStrike">
              <a:latin typeface="XO Oriel"/>
            </a:endParaRPr>
          </a:p>
          <a:p>
            <a:pPr marL="184680">
              <a:lnSpc>
                <a:spcPct val="100000"/>
              </a:lnSpc>
              <a:buNone/>
              <a:tabLst>
                <a:tab algn="l" pos="185400"/>
              </a:tabLst>
            </a:pPr>
            <a:r>
              <a:rPr b="1" lang="ru-RU" sz="1200" spc="-1" strike="noStrike">
                <a:latin typeface="Century Gothic"/>
              </a:rPr>
              <a:t>списочного</a:t>
            </a:r>
            <a:r>
              <a:rPr b="1" lang="ru-RU" sz="1200" spc="-60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состава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на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конец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отчетного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квартала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(строка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11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графа 1)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не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включаются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численность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выбывших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(строка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07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графа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26" strike="noStrike">
                <a:latin typeface="Century Gothic"/>
              </a:rPr>
              <a:t>1).</a:t>
            </a:r>
            <a:endParaRPr b="0" lang="ru-RU" sz="1200" spc="-1" strike="noStrike">
              <a:latin typeface="XO Oriel"/>
            </a:endParaRPr>
          </a:p>
          <a:p>
            <a:pPr marL="184680" indent="-172800">
              <a:lnSpc>
                <a:spcPct val="100000"/>
              </a:lnSpc>
              <a:spcBef>
                <a:spcPts val="964"/>
              </a:spcBef>
              <a:buClr>
                <a:srgbClr val="ec3c5f"/>
              </a:buClr>
              <a:buSzPct val="150000"/>
              <a:buFont typeface="Arial"/>
              <a:buChar char="•"/>
              <a:tabLst>
                <a:tab algn="l" pos="185400"/>
              </a:tabLst>
            </a:pP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отчете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по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форме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№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П-4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«Сведения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 численности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заработной</a:t>
            </a:r>
            <a:r>
              <a:rPr b="0" lang="ru-RU" sz="1200" spc="29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плате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работников»</a:t>
            </a:r>
            <a:r>
              <a:rPr b="0" lang="ru-RU" sz="1200" spc="24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призванные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по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мобилизации</a:t>
            </a:r>
            <a:r>
              <a:rPr b="1" lang="ru-RU" sz="1200" spc="9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и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добровольцы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2" strike="noStrike">
                <a:latin typeface="Century Gothic"/>
              </a:rPr>
              <a:t>среднесписочной </a:t>
            </a:r>
            <a:r>
              <a:rPr b="0" lang="ru-RU" sz="1200" spc="-1" strike="noStrike">
                <a:latin typeface="Century Gothic"/>
              </a:rPr>
              <a:t>численности</a:t>
            </a:r>
            <a:r>
              <a:rPr b="0" lang="ru-RU" sz="1200" spc="-5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(графа 2)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не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отражаются</a:t>
            </a:r>
            <a:r>
              <a:rPr b="0" lang="ru-RU" sz="1200" spc="-1" strike="noStrike">
                <a:latin typeface="Century Gothic"/>
              </a:rPr>
              <a:t>.</a:t>
            </a:r>
            <a:r>
              <a:rPr b="0" lang="ru-RU" sz="1200" spc="-5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При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этом,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начисленные</a:t>
            </a:r>
            <a:r>
              <a:rPr b="0" lang="ru-RU" sz="1200" spc="-60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им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после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приостановления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трудового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договора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(служебного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контракта)</a:t>
            </a:r>
            <a:r>
              <a:rPr b="0" lang="ru-RU" sz="1200" spc="18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суммы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выплат</a:t>
            </a:r>
            <a:r>
              <a:rPr b="0" lang="ru-RU" sz="1200" spc="-12" strike="noStrike">
                <a:latin typeface="Century Gothic"/>
              </a:rPr>
              <a:t>, </a:t>
            </a:r>
            <a:r>
              <a:rPr b="0" lang="ru-RU" sz="1200" spc="-1" strike="noStrike">
                <a:latin typeface="Century Gothic"/>
              </a:rPr>
              <a:t>учитываемые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фонде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заработной</a:t>
            </a:r>
            <a:r>
              <a:rPr b="0" lang="ru-RU" sz="1200" spc="2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платы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соответствии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с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указаниями по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заполнению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форм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федерального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статистического наблюдения</a:t>
            </a:r>
            <a:r>
              <a:rPr b="0" lang="ru-RU" sz="1200" spc="-4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№</a:t>
            </a:r>
            <a:r>
              <a:rPr b="0" lang="ru-RU" sz="1200" spc="12" strike="noStrike">
                <a:latin typeface="Century Gothic"/>
              </a:rPr>
              <a:t> </a:t>
            </a:r>
            <a:r>
              <a:rPr b="0" lang="ru-RU" sz="1200" spc="-12" strike="noStrike">
                <a:latin typeface="Century Gothic"/>
              </a:rPr>
              <a:t>П-</a:t>
            </a:r>
            <a:r>
              <a:rPr b="0" lang="ru-RU" sz="1200" spc="-1" strike="noStrike">
                <a:latin typeface="Century Gothic"/>
              </a:rPr>
              <a:t>1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«Сведения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52" strike="noStrike">
                <a:latin typeface="Century Gothic"/>
              </a:rPr>
              <a:t>о </a:t>
            </a:r>
            <a:r>
              <a:rPr b="0" lang="ru-RU" sz="1200" spc="-1" strike="noStrike">
                <a:latin typeface="Century Gothic"/>
              </a:rPr>
              <a:t>производстве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отгрузке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товаров</a:t>
            </a:r>
            <a:r>
              <a:rPr b="0" lang="ru-RU" sz="1200" spc="9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услуг»,</a:t>
            </a:r>
            <a:r>
              <a:rPr b="0" lang="ru-RU" sz="1200" spc="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№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П-2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«Сведения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об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инвестициях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нефинансовые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активы»,</a:t>
            </a:r>
            <a:r>
              <a:rPr b="0" lang="ru-RU" sz="1200" spc="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№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П-3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«Сведения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финансовом</a:t>
            </a:r>
            <a:r>
              <a:rPr b="0" lang="ru-RU" sz="1200" spc="-12" strike="noStrike">
                <a:latin typeface="Century Gothic"/>
              </a:rPr>
              <a:t> состоянии </a:t>
            </a:r>
            <a:r>
              <a:rPr b="0" lang="ru-RU" sz="1200" spc="-1" strike="noStrike">
                <a:latin typeface="Century Gothic"/>
              </a:rPr>
              <a:t>организации»,</a:t>
            </a:r>
            <a:r>
              <a:rPr b="0" lang="ru-RU" sz="1200" spc="9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№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2" strike="noStrike">
                <a:latin typeface="Century Gothic"/>
              </a:rPr>
              <a:t>П-</a:t>
            </a:r>
            <a:r>
              <a:rPr b="0" lang="ru-RU" sz="1200" spc="-1" strike="noStrike">
                <a:latin typeface="Century Gothic"/>
              </a:rPr>
              <a:t>4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«Сведения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численности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заработной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плате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работников»,</a:t>
            </a:r>
            <a:r>
              <a:rPr b="0" lang="ru-RU" sz="1200" spc="2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№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П-5(м)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«Основные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сведения</a:t>
            </a:r>
            <a:r>
              <a:rPr b="0" lang="ru-RU" sz="1200" spc="-4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деятельности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2" strike="noStrike">
                <a:latin typeface="Century Gothic"/>
              </a:rPr>
              <a:t>организации», </a:t>
            </a:r>
            <a:r>
              <a:rPr b="0" lang="ru-RU" sz="1200" spc="-1" strike="noStrike">
                <a:latin typeface="Century Gothic"/>
              </a:rPr>
              <a:t>утвержденными</a:t>
            </a:r>
            <a:r>
              <a:rPr b="0" lang="ru-RU" sz="1200" spc="-5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приказом Росстата</a:t>
            </a:r>
            <a:r>
              <a:rPr b="0" lang="ru-RU" sz="1200" spc="9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от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24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ноября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2021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г. №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832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(например,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премии</a:t>
            </a:r>
            <a:r>
              <a:rPr b="0" lang="ru-RU" sz="1200" spc="-4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по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итогам работы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за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год),</a:t>
            </a:r>
            <a:r>
              <a:rPr b="0" lang="ru-RU" sz="1200" spc="29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следует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отразить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фонде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заработной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платы, </a:t>
            </a:r>
            <a:r>
              <a:rPr b="1" lang="ru-RU" sz="1200" spc="-1" strike="noStrike">
                <a:latin typeface="Century Gothic"/>
              </a:rPr>
              <a:t>начисленной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работникам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несписочного</a:t>
            </a:r>
            <a:r>
              <a:rPr b="1" lang="ru-RU" sz="1200" spc="-60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состава</a:t>
            </a:r>
            <a:r>
              <a:rPr b="1" lang="ru-RU" sz="1200" spc="-7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(графа </a:t>
            </a:r>
            <a:r>
              <a:rPr b="0" lang="ru-RU" sz="1200" spc="-21" strike="noStrike">
                <a:latin typeface="Century Gothic"/>
              </a:rPr>
              <a:t>10).</a:t>
            </a:r>
            <a:endParaRPr b="0" lang="ru-RU" sz="1200" spc="-1" strike="noStrike">
              <a:latin typeface="XO Oriel"/>
            </a:endParaRPr>
          </a:p>
          <a:p>
            <a:pPr marL="184680" indent="-172800">
              <a:lnSpc>
                <a:spcPct val="100000"/>
              </a:lnSpc>
              <a:spcBef>
                <a:spcPts val="961"/>
              </a:spcBef>
              <a:buClr>
                <a:srgbClr val="ec3c5f"/>
              </a:buClr>
              <a:buSzPct val="150000"/>
              <a:buFont typeface="Arial"/>
              <a:buChar char="•"/>
              <a:tabLst>
                <a:tab algn="l" pos="185400"/>
              </a:tabLst>
            </a:pPr>
            <a:r>
              <a:rPr b="1" lang="ru-RU" sz="1200" spc="-1" strike="noStrike">
                <a:latin typeface="Century Gothic"/>
              </a:rPr>
              <a:t>Лица,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принятые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по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срочному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трудовому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договору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на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период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отсутствия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работника</a:t>
            </a:r>
            <a:r>
              <a:rPr b="0" lang="ru-RU" sz="1200" spc="-1" strike="noStrike">
                <a:latin typeface="Century Gothic"/>
              </a:rPr>
              <a:t>,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призванного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по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мобилизации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или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добровольно</a:t>
            </a:r>
            <a:r>
              <a:rPr b="0" lang="ru-RU" sz="1200" spc="-12" strike="noStrike">
                <a:latin typeface="Century Gothic"/>
              </a:rPr>
              <a:t> подписавшего </a:t>
            </a:r>
            <a:r>
              <a:rPr b="0" lang="ru-RU" sz="1200" spc="-1" strike="noStrike">
                <a:latin typeface="Century Gothic"/>
              </a:rPr>
              <a:t>контракт с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Вооруженными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силами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Российской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Федерации,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1" lang="ru-RU" sz="1200" spc="-12" strike="noStrike">
                <a:latin typeface="Century Gothic"/>
              </a:rPr>
              <a:t>отражаются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12" strike="noStrike">
                <a:latin typeface="Century Gothic"/>
              </a:rPr>
              <a:t> отчетности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аналогично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принятым</a:t>
            </a:r>
            <a:r>
              <a:rPr b="1" lang="ru-RU" sz="1200" spc="-7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на</a:t>
            </a:r>
            <a:r>
              <a:rPr b="1" lang="ru-RU" sz="1200" spc="-7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«декретные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ставки»,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т.е.</a:t>
            </a:r>
            <a:r>
              <a:rPr b="0" lang="ru-RU" sz="1200" spc="18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включаются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как </a:t>
            </a:r>
            <a:r>
              <a:rPr b="0" lang="ru-RU" sz="1200" spc="-52" strike="noStrike">
                <a:latin typeface="Century Gothic"/>
              </a:rPr>
              <a:t>в </a:t>
            </a:r>
            <a:r>
              <a:rPr b="0" lang="ru-RU" sz="1200" spc="-1" strike="noStrike">
                <a:latin typeface="Century Gothic"/>
              </a:rPr>
              <a:t>списочную,</a:t>
            </a:r>
            <a:r>
              <a:rPr b="0" lang="ru-RU" sz="1200" spc="-4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так и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2" strike="noStrike">
                <a:latin typeface="Century Gothic"/>
              </a:rPr>
              <a:t>среднесписочную</a:t>
            </a:r>
            <a:r>
              <a:rPr b="0" lang="ru-RU" sz="1200" spc="-4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численность,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а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их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начисленная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заработная</a:t>
            </a:r>
            <a:r>
              <a:rPr b="0" lang="ru-RU" sz="1200" spc="29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плата</a:t>
            </a:r>
            <a:r>
              <a:rPr b="0" lang="ru-RU" sz="1200" spc="38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–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фонд заработной</a:t>
            </a:r>
            <a:r>
              <a:rPr b="0" lang="ru-RU" sz="1200" spc="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платы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работников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списочного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2" strike="noStrike">
                <a:latin typeface="Century Gothic"/>
              </a:rPr>
              <a:t>состава.</a:t>
            </a:r>
            <a:endParaRPr b="0" lang="ru-RU" sz="1200" spc="-1" strike="noStrike">
              <a:latin typeface="XO Oriel"/>
            </a:endParaRPr>
          </a:p>
          <a:p>
            <a:pPr algn="r">
              <a:lnSpc>
                <a:spcPct val="100000"/>
              </a:lnSpc>
              <a:spcBef>
                <a:spcPts val="845"/>
              </a:spcBef>
              <a:buNone/>
              <a:tabLst>
                <a:tab algn="l" pos="185400"/>
              </a:tabLst>
            </a:pPr>
            <a:r>
              <a:rPr b="0" i="1" lang="ru-RU" sz="1000" spc="-12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hlinkClick r:id="rId1"/>
              </a:rPr>
              <a:t>https://rosstat.gov.ru/respondents</a:t>
            </a:r>
            <a:endParaRPr b="0" lang="ru-RU" sz="1000" spc="-1" strike="noStrike">
              <a:latin typeface="XO Oriel"/>
            </a:endParaRPr>
          </a:p>
        </p:txBody>
      </p:sp>
      <p:sp>
        <p:nvSpPr>
          <p:cNvPr id="164" name="PlaceHolder 1"/>
          <p:cNvSpPr>
            <a:spLocks noGrp="1"/>
          </p:cNvSpPr>
          <p:nvPr>
            <p:ph type="title"/>
          </p:nvPr>
        </p:nvSpPr>
        <p:spPr>
          <a:xfrm>
            <a:off x="407160" y="234000"/>
            <a:ext cx="7499160" cy="127440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 anchor="t">
            <a:no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Мобилизация:</a:t>
            </a:r>
            <a:r>
              <a:rPr b="1" lang="ru-RU" sz="3200" spc="-32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трудовые</a:t>
            </a:r>
            <a:r>
              <a:rPr b="1" lang="ru-RU" sz="3200" spc="-35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12" strike="noStrike">
                <a:solidFill>
                  <a:srgbClr val="424242"/>
                </a:solidFill>
                <a:latin typeface="Arial"/>
              </a:rPr>
              <a:t>отношения</a:t>
            </a:r>
            <a:endParaRPr b="0" lang="ru-RU" sz="3200" spc="-1" strike="noStrike">
              <a:latin typeface="Calibri"/>
            </a:endParaRPr>
          </a:p>
        </p:txBody>
      </p:sp>
      <p:sp>
        <p:nvSpPr>
          <p:cNvPr id="165" name="object 5"/>
          <p:cNvSpPr/>
          <p:nvPr/>
        </p:nvSpPr>
        <p:spPr>
          <a:xfrm>
            <a:off x="613440" y="5545800"/>
            <a:ext cx="4545720" cy="37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ru-RU" sz="1200" spc="-1" strike="noStrike">
                <a:latin typeface="Century Gothic"/>
              </a:rPr>
              <a:t>например,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командир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воинской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части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(вопросы 7,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10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21" strike="noStrike">
                <a:latin typeface="Century Gothic"/>
              </a:rPr>
              <a:t>11);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166" name="object 6"/>
          <p:cNvSpPr/>
          <p:nvPr/>
        </p:nvSpPr>
        <p:spPr>
          <a:xfrm>
            <a:off x="441000" y="4874760"/>
            <a:ext cx="12915000" cy="1505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81360" bIns="0" anchor="t">
            <a:spAutoFit/>
          </a:bodyPr>
          <a:p>
            <a:pPr marL="678960">
              <a:lnSpc>
                <a:spcPct val="100000"/>
              </a:lnSpc>
              <a:spcBef>
                <a:spcPts val="641"/>
              </a:spcBef>
              <a:buNone/>
            </a:pP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ФНС</a:t>
            </a:r>
            <a:r>
              <a:rPr b="1" lang="ru-RU" sz="1800" spc="-26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разъяснила</a:t>
            </a:r>
            <a:r>
              <a:rPr b="1" lang="ru-RU" sz="1800" spc="-41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ряд</a:t>
            </a:r>
            <a:r>
              <a:rPr b="1" lang="ru-RU" sz="1800" spc="-26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вопросов</a:t>
            </a:r>
            <a:r>
              <a:rPr b="1" lang="ru-RU" sz="1800" spc="-41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по</a:t>
            </a:r>
            <a:r>
              <a:rPr b="1" lang="ru-RU" sz="1800" spc="-35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налогам</a:t>
            </a:r>
            <a:r>
              <a:rPr b="1" lang="ru-RU" sz="1800" spc="-35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и</a:t>
            </a:r>
            <a:r>
              <a:rPr b="1" lang="ru-RU" sz="1800" spc="-35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взносам,</a:t>
            </a:r>
            <a:r>
              <a:rPr b="1" lang="ru-RU" sz="1800" spc="-26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которые</a:t>
            </a:r>
            <a:r>
              <a:rPr b="1" lang="ru-RU" sz="1800" spc="-35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возникают</a:t>
            </a:r>
            <a:r>
              <a:rPr b="1" lang="ru-RU" sz="1800" spc="-46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из-за</a:t>
            </a:r>
            <a:r>
              <a:rPr b="1" lang="ru-RU" sz="1800" spc="-41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" strike="noStrike">
                <a:solidFill>
                  <a:srgbClr val="953735"/>
                </a:solidFill>
                <a:latin typeface="Century Gothic"/>
              </a:rPr>
              <a:t>частичной</a:t>
            </a:r>
            <a:r>
              <a:rPr b="1" lang="ru-RU" sz="1800" spc="-35" strike="noStrike">
                <a:solidFill>
                  <a:srgbClr val="953735"/>
                </a:solidFill>
                <a:latin typeface="Century Gothic"/>
              </a:rPr>
              <a:t> </a:t>
            </a:r>
            <a:r>
              <a:rPr b="1" lang="ru-RU" sz="1800" spc="-12" strike="noStrike">
                <a:solidFill>
                  <a:srgbClr val="953735"/>
                </a:solidFill>
                <a:latin typeface="Century Gothic"/>
              </a:rPr>
              <a:t>мобилизации</a:t>
            </a:r>
            <a:endParaRPr b="0" lang="ru-RU" sz="1800" spc="-1" strike="noStrike">
              <a:latin typeface="XO Oriel"/>
            </a:endParaRPr>
          </a:p>
          <a:p>
            <a:pPr marL="184680" indent="-172800">
              <a:lnSpc>
                <a:spcPct val="100000"/>
              </a:lnSpc>
              <a:spcBef>
                <a:spcPts val="1145"/>
              </a:spcBef>
              <a:buClr>
                <a:srgbClr val="ec3c5f"/>
              </a:buClr>
              <a:buSzPct val="150000"/>
              <a:buFont typeface="Arial"/>
              <a:buChar char="•"/>
              <a:tabLst>
                <a:tab algn="l" pos="185400"/>
              </a:tabLst>
            </a:pPr>
            <a:r>
              <a:rPr b="0" lang="ru-RU" sz="1200" spc="-1" strike="noStrike">
                <a:latin typeface="Century Gothic"/>
              </a:rPr>
              <a:t>если</a:t>
            </a:r>
            <a:r>
              <a:rPr b="0" lang="ru-RU" sz="1200" spc="-3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ИП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или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руководителя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организации</a:t>
            </a:r>
            <a:r>
              <a:rPr b="0" lang="ru-RU" sz="1200" spc="9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мобилизовали,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то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для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сдачи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отчетности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он</a:t>
            </a:r>
            <a:r>
              <a:rPr b="0" lang="ru-RU" sz="1200" spc="9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может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оформить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доверенность</a:t>
            </a:r>
            <a:r>
              <a:rPr b="0" lang="ru-RU" sz="1200" spc="-1" strike="noStrike">
                <a:latin typeface="Century Gothic"/>
              </a:rPr>
              <a:t>,</a:t>
            </a:r>
            <a:r>
              <a:rPr b="0" lang="ru-RU" sz="1200" spc="-4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которую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заверит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нотариус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21" strike="noStrike">
                <a:latin typeface="Century Gothic"/>
              </a:rPr>
              <a:t>или,</a:t>
            </a:r>
            <a:endParaRPr b="0" lang="ru-RU" sz="1200" spc="-1" strike="noStrike">
              <a:latin typeface="XO Oriel"/>
            </a:endParaRPr>
          </a:p>
          <a:p>
            <a:pPr marL="184680" indent="-172800">
              <a:lnSpc>
                <a:spcPct val="100000"/>
              </a:lnSpc>
              <a:spcBef>
                <a:spcPts val="1440"/>
              </a:spcBef>
              <a:buClr>
                <a:srgbClr val="ec3c5f"/>
              </a:buClr>
              <a:buSzPct val="150000"/>
              <a:buFont typeface="Arial"/>
              <a:buChar char="•"/>
              <a:tabLst>
                <a:tab algn="l" pos="185400"/>
              </a:tabLst>
            </a:pPr>
            <a:r>
              <a:rPr b="1" lang="ru-RU" sz="1200" spc="-1" strike="noStrike">
                <a:latin typeface="Century Gothic"/>
              </a:rPr>
              <a:t>уплатить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налоги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за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гражданина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могут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родственники,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друзья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др.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Нужно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только указать</a:t>
            </a:r>
            <a:r>
              <a:rPr b="0" lang="ru-RU" sz="1200" spc="9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его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ИНН.</a:t>
            </a:r>
            <a:r>
              <a:rPr b="0" lang="ru-RU" sz="1200" spc="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А самозанятый</a:t>
            </a:r>
            <a:r>
              <a:rPr b="0" lang="ru-RU" sz="1200" spc="18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в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приложении</a:t>
            </a:r>
            <a:r>
              <a:rPr b="0" lang="ru-RU" sz="1200" spc="-4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"Мой</a:t>
            </a:r>
            <a:r>
              <a:rPr b="0" lang="ru-RU" sz="1200" spc="-15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налог" может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2" strike="noStrike">
                <a:latin typeface="Century Gothic"/>
              </a:rPr>
              <a:t>настроить</a:t>
            </a:r>
            <a:endParaRPr b="0" lang="ru-RU" sz="1200" spc="-1" strike="noStrike">
              <a:latin typeface="XO Oriel"/>
            </a:endParaRPr>
          </a:p>
        </p:txBody>
      </p:sp>
      <p:sp>
        <p:nvSpPr>
          <p:cNvPr id="167" name="object 7"/>
          <p:cNvSpPr/>
          <p:nvPr/>
        </p:nvSpPr>
        <p:spPr>
          <a:xfrm>
            <a:off x="441000" y="5911920"/>
            <a:ext cx="11547000" cy="121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8468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ru-RU" sz="1200" spc="-1" strike="noStrike">
                <a:latin typeface="Century Gothic"/>
              </a:rPr>
              <a:t>автоплатеж</a:t>
            </a:r>
            <a:r>
              <a:rPr b="0" lang="ru-RU" sz="1200" spc="9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или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поручить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уплату налога банку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(вопросы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1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и</a:t>
            </a:r>
            <a:r>
              <a:rPr b="0" lang="ru-RU" sz="1200" spc="-12" strike="noStrike">
                <a:latin typeface="Century Gothic"/>
              </a:rPr>
              <a:t> </a:t>
            </a:r>
            <a:r>
              <a:rPr b="0" lang="ru-RU" sz="1200" spc="-26" strike="noStrike">
                <a:latin typeface="Century Gothic"/>
              </a:rPr>
              <a:t>4);</a:t>
            </a:r>
            <a:endParaRPr b="0" lang="ru-RU" sz="1200" spc="-1" strike="noStrike">
              <a:latin typeface="XO Oriel"/>
            </a:endParaRPr>
          </a:p>
          <a:p>
            <a:pPr marL="184680" indent="-172800">
              <a:lnSpc>
                <a:spcPct val="100000"/>
              </a:lnSpc>
              <a:buClr>
                <a:srgbClr val="ec3c5f"/>
              </a:buClr>
              <a:buSzPct val="150000"/>
              <a:buFont typeface="Arial"/>
              <a:buChar char="•"/>
              <a:tabLst>
                <a:tab algn="l" pos="185400"/>
              </a:tabLst>
            </a:pPr>
            <a:r>
              <a:rPr b="1" lang="ru-RU" sz="1200" spc="-1" strike="noStrike">
                <a:latin typeface="Century Gothic"/>
              </a:rPr>
              <a:t>взносы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фиксированном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размере</a:t>
            </a:r>
            <a:r>
              <a:rPr b="1" lang="ru-RU" sz="1200" spc="-5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за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период</a:t>
            </a:r>
            <a:r>
              <a:rPr b="1" lang="ru-RU" sz="1200" spc="-3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мобилизации</a:t>
            </a:r>
            <a:r>
              <a:rPr b="1" lang="ru-RU" sz="1200" spc="-1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платить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не</a:t>
            </a:r>
            <a:r>
              <a:rPr b="1" lang="ru-RU" sz="1200" spc="-2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нужно</a:t>
            </a:r>
            <a:r>
              <a:rPr b="1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(вопрос</a:t>
            </a:r>
            <a:r>
              <a:rPr b="0" lang="ru-RU" sz="1200" spc="4" strike="noStrike">
                <a:latin typeface="Century Gothic"/>
              </a:rPr>
              <a:t> </a:t>
            </a:r>
            <a:r>
              <a:rPr b="0" lang="ru-RU" sz="1200" spc="-26" strike="noStrike">
                <a:latin typeface="Century Gothic"/>
              </a:rPr>
              <a:t>9);</a:t>
            </a:r>
            <a:endParaRPr b="0" lang="ru-RU" sz="1200" spc="-1" strike="noStrike">
              <a:latin typeface="XO Oriel"/>
            </a:endParaRPr>
          </a:p>
          <a:p>
            <a:pPr marL="184680" indent="-172800">
              <a:lnSpc>
                <a:spcPct val="100000"/>
              </a:lnSpc>
              <a:buClr>
                <a:srgbClr val="ec3c5f"/>
              </a:buClr>
              <a:buSzPct val="150000"/>
              <a:buFont typeface="Arial"/>
              <a:buChar char="•"/>
              <a:tabLst>
                <a:tab algn="l" pos="185400"/>
              </a:tabLst>
            </a:pPr>
            <a:r>
              <a:rPr b="1" lang="ru-RU" sz="1200" spc="-1" strike="noStrike">
                <a:latin typeface="Century Gothic"/>
              </a:rPr>
              <a:t>самозанятый</a:t>
            </a:r>
            <a:r>
              <a:rPr b="1" lang="ru-RU" sz="1200" spc="-46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в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случае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мобилизации</a:t>
            </a:r>
            <a:r>
              <a:rPr b="1" lang="ru-RU" sz="1200" spc="4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не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должен</a:t>
            </a:r>
            <a:r>
              <a:rPr b="1" lang="ru-RU" sz="1200" spc="-5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сниматься</a:t>
            </a:r>
            <a:r>
              <a:rPr b="1" lang="ru-RU" sz="1200" spc="-32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с</a:t>
            </a:r>
            <a:r>
              <a:rPr b="1" lang="ru-RU" sz="1200" spc="-2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учета</a:t>
            </a:r>
            <a:r>
              <a:rPr b="0" lang="ru-RU" sz="1200" spc="-1" strike="noStrike">
                <a:latin typeface="Century Gothic"/>
              </a:rPr>
              <a:t>: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ему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просто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не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будут</a:t>
            </a:r>
            <a:r>
              <a:rPr b="1" lang="ru-RU" sz="1200" spc="-15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начислять</a:t>
            </a:r>
            <a:r>
              <a:rPr b="1" lang="ru-RU" sz="1200" spc="-41" strike="noStrike">
                <a:latin typeface="Century Gothic"/>
              </a:rPr>
              <a:t> </a:t>
            </a:r>
            <a:r>
              <a:rPr b="1" lang="ru-RU" sz="1200" spc="-1" strike="noStrike">
                <a:latin typeface="Century Gothic"/>
              </a:rPr>
              <a:t>налог</a:t>
            </a:r>
            <a:r>
              <a:rPr b="0" lang="ru-RU" sz="1200" spc="-1" strike="noStrike">
                <a:latin typeface="Century Gothic"/>
              </a:rPr>
              <a:t>,</a:t>
            </a:r>
            <a:r>
              <a:rPr b="0" lang="ru-RU" sz="1200" spc="-26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поскольку</a:t>
            </a:r>
            <a:r>
              <a:rPr b="0" lang="ru-RU" sz="1200" spc="-32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дохода</a:t>
            </a:r>
            <a:r>
              <a:rPr b="0" lang="ru-RU" sz="1200" spc="-7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не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будет</a:t>
            </a:r>
            <a:r>
              <a:rPr b="0" lang="ru-RU" sz="1200" spc="-21" strike="noStrike">
                <a:latin typeface="Century Gothic"/>
              </a:rPr>
              <a:t> </a:t>
            </a:r>
            <a:r>
              <a:rPr b="0" lang="ru-RU" sz="1200" spc="-1" strike="noStrike">
                <a:latin typeface="Century Gothic"/>
              </a:rPr>
              <a:t>(вопрос </a:t>
            </a:r>
            <a:r>
              <a:rPr b="0" lang="ru-RU" sz="1200" spc="-26" strike="noStrike">
                <a:latin typeface="Century Gothic"/>
              </a:rPr>
              <a:t>6).</a:t>
            </a:r>
            <a:endParaRPr b="0" lang="ru-RU" sz="1200" spc="-1" strike="noStrike">
              <a:latin typeface="XO Oriel"/>
            </a:endParaRPr>
          </a:p>
          <a:p>
            <a:pPr marL="167040">
              <a:lnSpc>
                <a:spcPct val="100000"/>
              </a:lnSpc>
              <a:spcBef>
                <a:spcPts val="1290"/>
              </a:spcBef>
              <a:buNone/>
              <a:tabLst>
                <a:tab algn="l" pos="185400"/>
              </a:tabLst>
            </a:pP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Письмо</a:t>
            </a:r>
            <a:r>
              <a:rPr b="0" i="1" lang="ru-RU" sz="1000" spc="-26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ФНС</a:t>
            </a:r>
            <a:r>
              <a:rPr b="0" i="1" lang="ru-RU" sz="1000" spc="-15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России</a:t>
            </a:r>
            <a:r>
              <a:rPr b="0" i="1" lang="ru-RU" sz="1000" spc="-32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от</a:t>
            </a:r>
            <a:r>
              <a:rPr b="0" i="1" lang="ru-RU" sz="1000" spc="-32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2" strike="noStrike">
                <a:solidFill>
                  <a:srgbClr val="7e7e7e"/>
                </a:solidFill>
                <a:latin typeface="Century Gothic"/>
              </a:rPr>
              <a:t>28.09.2022</a:t>
            </a:r>
            <a:r>
              <a:rPr b="0" i="1" lang="ru-RU" sz="1000" spc="-52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№</a:t>
            </a:r>
            <a:r>
              <a:rPr b="0" i="1" lang="ru-RU" sz="1000" spc="-32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2" strike="noStrike">
                <a:solidFill>
                  <a:srgbClr val="7e7e7e"/>
                </a:solidFill>
                <a:latin typeface="Century Gothic"/>
              </a:rPr>
              <a:t>АБ-4-19/12835@</a:t>
            </a:r>
            <a:r>
              <a:rPr b="0" i="1" lang="ru-RU" sz="1000" spc="-46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«О</a:t>
            </a:r>
            <a:r>
              <a:rPr b="0" i="1" lang="ru-RU" sz="1000" spc="-32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направлении</a:t>
            </a:r>
            <a:r>
              <a:rPr b="0" i="1" lang="ru-RU" sz="1000" spc="-26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вопросов</a:t>
            </a:r>
            <a:r>
              <a:rPr b="0" i="1" lang="ru-RU" sz="1000" spc="-41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и</a:t>
            </a:r>
            <a:r>
              <a:rPr b="0" i="1" lang="ru-RU" sz="1000" spc="-32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ответов</a:t>
            </a:r>
            <a:r>
              <a:rPr b="0" i="1" lang="ru-RU" sz="1000" spc="-41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для</a:t>
            </a:r>
            <a:r>
              <a:rPr b="0" i="1" lang="ru-RU" sz="1000" spc="-35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предоставления</a:t>
            </a:r>
            <a:r>
              <a:rPr b="0" i="1" lang="ru-RU" sz="1000" spc="-15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разъяснений</a:t>
            </a:r>
            <a:r>
              <a:rPr b="0" i="1" lang="ru-RU" sz="1000" spc="-26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в</a:t>
            </a:r>
            <a:r>
              <a:rPr b="0" i="1" lang="ru-RU" sz="1000" spc="-35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связи</a:t>
            </a:r>
            <a:r>
              <a:rPr b="0" i="1" lang="ru-RU" sz="1000" spc="-35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с</a:t>
            </a:r>
            <a:r>
              <a:rPr b="0" i="1" lang="ru-RU" sz="1000" spc="-32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проведением</a:t>
            </a:r>
            <a:r>
              <a:rPr b="0" i="1" lang="ru-RU" sz="1000" spc="-21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частичной</a:t>
            </a:r>
            <a:r>
              <a:rPr b="0" i="1" lang="ru-RU" sz="1000" spc="-15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мобилизации в</a:t>
            </a:r>
            <a:r>
              <a:rPr b="0" i="1" lang="ru-RU" sz="1000" spc="-7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26" strike="noStrike">
                <a:solidFill>
                  <a:srgbClr val="7e7e7e"/>
                </a:solidFill>
                <a:latin typeface="Century Gothic"/>
              </a:rPr>
              <a:t>РФ»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полный</a:t>
            </a:r>
            <a:r>
              <a:rPr b="0" i="1" lang="ru-RU" sz="1000" spc="-55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текст</a:t>
            </a:r>
            <a:r>
              <a:rPr b="0" i="1" lang="ru-RU" sz="1000" spc="-46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" strike="noStrike">
                <a:solidFill>
                  <a:srgbClr val="7e7e7e"/>
                </a:solidFill>
                <a:latin typeface="Century Gothic"/>
              </a:rPr>
              <a:t>документа</a:t>
            </a:r>
            <a:r>
              <a:rPr b="0" i="1" lang="ru-RU" sz="1000" spc="-26" strike="noStrike">
                <a:solidFill>
                  <a:srgbClr val="7e7e7e"/>
                </a:solidFill>
                <a:latin typeface="Century Gothic"/>
              </a:rPr>
              <a:t> </a:t>
            </a:r>
            <a:r>
              <a:rPr b="0" i="1" lang="ru-RU" sz="1000" spc="-12" strike="noStrike"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entury Gothic"/>
                <a:hlinkClick r:id="rId2"/>
              </a:rPr>
              <a:t>https://docs.cntd.ru/document/351875818</a:t>
            </a:r>
            <a:endParaRPr b="0" lang="ru-RU" sz="1000" spc="-1" strike="noStrike">
              <a:latin typeface="XO Orie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sldNum" idx="4"/>
          </p:nvPr>
        </p:nvSpPr>
        <p:spPr>
          <a:xfrm>
            <a:off x="13031640" y="7216920"/>
            <a:ext cx="201600" cy="4400280"/>
          </a:xfrm>
          <a:prstGeom prst="rect">
            <a:avLst/>
          </a:prstGeom>
          <a:noFill/>
          <a:ln w="0">
            <a:noFill/>
          </a:ln>
        </p:spPr>
        <p:txBody>
          <a:bodyPr lIns="0" rIns="0" tIns="17640" bIns="0" anchor="t">
            <a:noAutofit/>
          </a:bodyPr>
          <a:lstStyle>
            <a:lvl1pPr marL="38160">
              <a:lnSpc>
                <a:spcPct val="100000"/>
              </a:lnSpc>
              <a:spcBef>
                <a:spcPts val="139"/>
              </a:spcBef>
              <a:buNone/>
              <a:defRPr b="0" lang="ru-RU" sz="1600" spc="-26" strike="noStrike">
                <a:solidFill>
                  <a:srgbClr val="878787"/>
                </a:solidFill>
                <a:latin typeface="Century Gothic"/>
              </a:defRPr>
            </a:lvl1pPr>
          </a:lstStyle>
          <a:p>
            <a:pPr marL="38160">
              <a:lnSpc>
                <a:spcPct val="100000"/>
              </a:lnSpc>
              <a:spcBef>
                <a:spcPts val="139"/>
              </a:spcBef>
              <a:buNone/>
            </a:pPr>
            <a:fld id="{97C67E76-389F-409C-B9ED-4BA11EED77CA}" type="slidenum">
              <a:rPr b="0" lang="ru-RU" sz="1600" spc="-26" strike="noStrike">
                <a:solidFill>
                  <a:srgbClr val="878787"/>
                </a:solidFill>
                <a:latin typeface="Century Gothic"/>
              </a:rPr>
              <a:t>&lt;номер&gt;</a:t>
            </a:fld>
            <a:endParaRPr b="0" lang="ru-RU" sz="1600" spc="-1" strike="noStrike">
              <a:latin typeface="Times New Roman"/>
            </a:endParaRPr>
          </a:p>
        </p:txBody>
      </p:sp>
      <p:pic>
        <p:nvPicPr>
          <p:cNvPr id="169" name="object 8" descr=""/>
          <p:cNvPicPr/>
          <p:nvPr/>
        </p:nvPicPr>
        <p:blipFill>
          <a:blip r:embed="rId3"/>
          <a:stretch/>
        </p:blipFill>
        <p:spPr>
          <a:xfrm>
            <a:off x="83520" y="596160"/>
            <a:ext cx="916920" cy="916920"/>
          </a:xfrm>
          <a:prstGeom prst="rect">
            <a:avLst/>
          </a:prstGeom>
          <a:ln w="0">
            <a:noFill/>
          </a:ln>
        </p:spPr>
      </p:pic>
      <p:pic>
        <p:nvPicPr>
          <p:cNvPr id="170" name="object 8" descr=""/>
          <p:cNvPicPr/>
          <p:nvPr/>
        </p:nvPicPr>
        <p:blipFill>
          <a:blip r:embed="rId4"/>
          <a:stretch/>
        </p:blipFill>
        <p:spPr>
          <a:xfrm>
            <a:off x="83520" y="4412160"/>
            <a:ext cx="916920" cy="916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object 2"/>
          <p:cNvSpPr/>
          <p:nvPr/>
        </p:nvSpPr>
        <p:spPr>
          <a:xfrm>
            <a:off x="897480" y="1142640"/>
            <a:ext cx="11541960" cy="2446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28440" bIns="0" anchor="t">
            <a:spAutoFit/>
          </a:bodyPr>
          <a:p>
            <a:pPr marL="12600">
              <a:lnSpc>
                <a:spcPts val="2089"/>
              </a:lnSpc>
              <a:spcBef>
                <a:spcPts val="224"/>
              </a:spcBef>
              <a:buNone/>
            </a:pPr>
            <a:r>
              <a:rPr b="1" lang="ru-RU" sz="1800" spc="-1" strike="noStrike">
                <a:solidFill>
                  <a:srgbClr val="883231"/>
                </a:solidFill>
                <a:latin typeface="Arial"/>
              </a:rPr>
              <a:t>В</a:t>
            </a:r>
            <a:r>
              <a:rPr b="1" lang="ru-RU" sz="1800" spc="49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1" strike="noStrike">
                <a:solidFill>
                  <a:srgbClr val="883231"/>
                </a:solidFill>
                <a:latin typeface="Arial"/>
              </a:rPr>
              <a:t>Камчатском</a:t>
            </a:r>
            <a:r>
              <a:rPr b="1" lang="ru-RU" sz="1800" spc="7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1" strike="noStrike">
                <a:solidFill>
                  <a:srgbClr val="883231"/>
                </a:solidFill>
                <a:latin typeface="Arial"/>
              </a:rPr>
              <a:t>крае</a:t>
            </a:r>
            <a:r>
              <a:rPr b="1" lang="ru-RU" sz="1800" spc="2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1" strike="noStrike">
                <a:solidFill>
                  <a:srgbClr val="883231"/>
                </a:solidFill>
                <a:latin typeface="Arial"/>
              </a:rPr>
              <a:t>приняты</a:t>
            </a:r>
            <a:r>
              <a:rPr b="1" lang="ru-RU" sz="1800" spc="43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21" strike="noStrike">
                <a:solidFill>
                  <a:srgbClr val="883231"/>
                </a:solidFill>
                <a:latin typeface="Arial"/>
              </a:rPr>
              <a:t>меры</a:t>
            </a:r>
            <a:r>
              <a:rPr b="1" lang="ru-RU" sz="1800" spc="43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12" strike="noStrike">
                <a:solidFill>
                  <a:srgbClr val="883231"/>
                </a:solidFill>
                <a:latin typeface="Arial"/>
              </a:rPr>
              <a:t>материальной</a:t>
            </a:r>
            <a:r>
              <a:rPr b="1" lang="ru-RU" sz="1800" spc="18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1" strike="noStrike">
                <a:solidFill>
                  <a:srgbClr val="883231"/>
                </a:solidFill>
                <a:latin typeface="Arial"/>
              </a:rPr>
              <a:t>поддержки</a:t>
            </a:r>
            <a:r>
              <a:rPr b="1" lang="ru-RU" sz="1800" spc="18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1" strike="noStrike">
                <a:solidFill>
                  <a:srgbClr val="883231"/>
                </a:solidFill>
                <a:latin typeface="Arial"/>
              </a:rPr>
              <a:t>для</a:t>
            </a:r>
            <a:r>
              <a:rPr b="1" lang="ru-RU" sz="1800" spc="-3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46" strike="noStrike">
                <a:solidFill>
                  <a:srgbClr val="883231"/>
                </a:solidFill>
                <a:latin typeface="Arial"/>
              </a:rPr>
              <a:t>участников</a:t>
            </a:r>
            <a:r>
              <a:rPr b="1" lang="ru-RU" sz="1800" spc="-3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41" strike="noStrike">
                <a:solidFill>
                  <a:srgbClr val="883231"/>
                </a:solidFill>
                <a:latin typeface="Arial"/>
              </a:rPr>
              <a:t>СВО</a:t>
            </a:r>
            <a:r>
              <a:rPr b="1" lang="ru-RU" sz="1800" spc="-35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800" spc="-1" strike="noStrike">
                <a:solidFill>
                  <a:srgbClr val="883231"/>
                </a:solidFill>
                <a:latin typeface="Arial"/>
              </a:rPr>
              <a:t>и</a:t>
            </a:r>
            <a:r>
              <a:rPr b="1" lang="ru-RU" sz="1800" spc="-26" strike="noStrike">
                <a:solidFill>
                  <a:srgbClr val="883231"/>
                </a:solidFill>
                <a:latin typeface="Arial"/>
              </a:rPr>
              <a:t> мобилизованных </a:t>
            </a:r>
            <a:r>
              <a:rPr b="1" lang="ru-RU" sz="1800" spc="-12" strike="noStrike">
                <a:solidFill>
                  <a:srgbClr val="883231"/>
                </a:solidFill>
                <a:latin typeface="Arial"/>
              </a:rPr>
              <a:t>граждан</a:t>
            </a:r>
            <a:endParaRPr b="0" lang="ru-RU" sz="1800" spc="-1" strike="noStrike">
              <a:latin typeface="XO Oriel"/>
            </a:endParaRPr>
          </a:p>
          <a:p>
            <a:pPr marL="369000" indent="-287640">
              <a:lnSpc>
                <a:spcPct val="100000"/>
              </a:lnSpc>
              <a:spcBef>
                <a:spcPts val="1519"/>
              </a:spcBef>
              <a:buClr>
                <a:srgbClr val="000000"/>
              </a:buClr>
              <a:buFont typeface="Symbol" charset="2"/>
              <a:buChar char=""/>
              <a:tabLst>
                <a:tab algn="l" pos="368280"/>
                <a:tab algn="l" pos="369720"/>
              </a:tabLst>
            </a:pPr>
            <a:r>
              <a:rPr b="0" lang="ru-RU" sz="1400" spc="-1" strike="noStrike">
                <a:latin typeface="Arial"/>
              </a:rPr>
              <a:t>устанавливается</a:t>
            </a:r>
            <a:r>
              <a:rPr b="0" lang="ru-RU" sz="1400" spc="-41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единовременная</a:t>
            </a:r>
            <a:r>
              <a:rPr b="1" lang="ru-RU" sz="1400" spc="-55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выплата</a:t>
            </a:r>
            <a:r>
              <a:rPr b="1" lang="ru-RU" sz="1400" spc="-4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-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размере</a:t>
            </a:r>
            <a:r>
              <a:rPr b="0" lang="ru-RU" sz="1400" spc="-3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100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000</a:t>
            </a:r>
            <a:r>
              <a:rPr b="1" lang="ru-RU" sz="1400" spc="-26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рублей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в</a:t>
            </a:r>
            <a:r>
              <a:rPr b="1" lang="ru-RU" sz="1400" spc="-12" strike="noStrike">
                <a:latin typeface="Arial"/>
              </a:rPr>
              <a:t> </a:t>
            </a:r>
            <a:r>
              <a:rPr b="1" lang="ru-RU" sz="1400" spc="-21" strike="noStrike">
                <a:latin typeface="Arial"/>
              </a:rPr>
              <a:t>беззаявительном</a:t>
            </a:r>
            <a:r>
              <a:rPr b="1" lang="ru-RU" sz="1400" spc="-15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порядке,</a:t>
            </a:r>
            <a:endParaRPr b="0" lang="ru-RU" sz="1400" spc="-1" strike="noStrike">
              <a:latin typeface="XO Oriel"/>
            </a:endParaRPr>
          </a:p>
          <a:p>
            <a:pPr marL="369000" indent="-287640">
              <a:lnSpc>
                <a:spcPct val="100000"/>
              </a:lnSpc>
              <a:spcBef>
                <a:spcPts val="431"/>
              </a:spcBef>
              <a:buClr>
                <a:srgbClr val="000000"/>
              </a:buClr>
              <a:buFont typeface="Arial"/>
              <a:buChar char="•"/>
              <a:tabLst>
                <a:tab algn="l" pos="368280"/>
                <a:tab algn="l" pos="369720"/>
              </a:tabLst>
            </a:pPr>
            <a:r>
              <a:rPr b="1" lang="ru-RU" sz="1400" spc="-21" strike="noStrike">
                <a:latin typeface="Arial"/>
              </a:rPr>
              <a:t>устанавливаются</a:t>
            </a:r>
            <a:r>
              <a:rPr b="1" lang="ru-RU" sz="1400" spc="-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выплаты</a:t>
            </a:r>
            <a:r>
              <a:rPr b="0" lang="ru-RU" sz="1400" spc="1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случае</a:t>
            </a:r>
            <a:r>
              <a:rPr b="0" lang="ru-RU" sz="1400" spc="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ранения</a:t>
            </a:r>
            <a:r>
              <a:rPr b="0" lang="ru-RU" sz="1400" spc="1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</a:t>
            </a:r>
            <a:r>
              <a:rPr b="0" lang="ru-RU" sz="1400" spc="1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время</a:t>
            </a:r>
            <a:r>
              <a:rPr b="0" lang="ru-RU" sz="1400" spc="18" strike="noStrike">
                <a:latin typeface="Arial"/>
              </a:rPr>
              <a:t> </a:t>
            </a:r>
            <a:r>
              <a:rPr b="0" lang="ru-RU" sz="1400" spc="-21" strike="noStrike">
                <a:latin typeface="Arial"/>
              </a:rPr>
              <a:t>СВО;</a:t>
            </a:r>
            <a:endParaRPr b="0" lang="ru-RU" sz="1400" spc="-1" strike="noStrike">
              <a:latin typeface="XO Oriel"/>
            </a:endParaRPr>
          </a:p>
          <a:p>
            <a:pPr marL="369000" indent="-287640">
              <a:lnSpc>
                <a:spcPct val="100000"/>
              </a:lnSpc>
              <a:spcBef>
                <a:spcPts val="408"/>
              </a:spcBef>
              <a:buClr>
                <a:srgbClr val="000000"/>
              </a:buClr>
              <a:buFont typeface="Arial"/>
              <a:buChar char="•"/>
              <a:tabLst>
                <a:tab algn="l" pos="368280"/>
                <a:tab algn="l" pos="369720"/>
              </a:tabLst>
            </a:pPr>
            <a:r>
              <a:rPr b="0" lang="ru-RU" sz="1400" spc="-1" strike="noStrike">
                <a:latin typeface="Arial"/>
              </a:rPr>
              <a:t>с</a:t>
            </a:r>
            <a:r>
              <a:rPr b="0" lang="ru-RU" sz="1400" spc="5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1</a:t>
            </a:r>
            <a:r>
              <a:rPr b="0" lang="ru-RU" sz="1400" spc="5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октября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дети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из</a:t>
            </a:r>
            <a:r>
              <a:rPr b="0" lang="ru-RU" sz="1400" spc="5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таких</a:t>
            </a:r>
            <a:r>
              <a:rPr b="0" lang="ru-RU" sz="1400" spc="5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семей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будут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обеспечены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двухразовым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горячим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питанием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52" strike="noStrike">
                <a:latin typeface="Arial"/>
              </a:rPr>
              <a:t> </a:t>
            </a:r>
            <a:r>
              <a:rPr b="0" lang="ru-RU" sz="1400" spc="-12" strike="noStrike">
                <a:latin typeface="Arial"/>
              </a:rPr>
              <a:t>школах;</a:t>
            </a:r>
            <a:endParaRPr b="0" lang="ru-RU" sz="1400" spc="-1" strike="noStrike">
              <a:latin typeface="XO Oriel"/>
            </a:endParaRPr>
          </a:p>
          <a:p>
            <a:pPr marL="369000" indent="-286920">
              <a:lnSpc>
                <a:spcPct val="101000"/>
              </a:lnSpc>
              <a:spcBef>
                <a:spcPts val="309"/>
              </a:spcBef>
              <a:buClr>
                <a:srgbClr val="000000"/>
              </a:buClr>
              <a:buFont typeface="Arial"/>
              <a:buChar char="•"/>
              <a:tabLst>
                <a:tab algn="l" pos="368280"/>
                <a:tab algn="l" pos="369720"/>
              </a:tabLst>
            </a:pPr>
            <a:r>
              <a:rPr b="0" lang="ru-RU" sz="1400" spc="-1" strike="noStrike">
                <a:latin typeface="Arial"/>
              </a:rPr>
              <a:t>с</a:t>
            </a:r>
            <a:r>
              <a:rPr b="0" lang="ru-RU" sz="1400" spc="10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15</a:t>
            </a:r>
            <a:r>
              <a:rPr b="0" lang="ru-RU" sz="1400" spc="11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октября</a:t>
            </a:r>
            <a:r>
              <a:rPr b="0" lang="ru-RU" sz="1400" spc="11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дети</a:t>
            </a:r>
            <a:r>
              <a:rPr b="0" lang="ru-RU" sz="1400" spc="10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из</a:t>
            </a:r>
            <a:r>
              <a:rPr b="0" lang="ru-RU" sz="1400" spc="11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таких</a:t>
            </a:r>
            <a:r>
              <a:rPr b="0" lang="ru-RU" sz="1400" spc="10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семей</a:t>
            </a:r>
            <a:r>
              <a:rPr b="0" lang="ru-RU" sz="1400" spc="10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могут</a:t>
            </a:r>
            <a:r>
              <a:rPr b="0" lang="ru-RU" sz="1400" spc="111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быть</a:t>
            </a:r>
            <a:r>
              <a:rPr b="0" lang="ru-RU" sz="1400" spc="10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бесплатно</a:t>
            </a:r>
            <a:r>
              <a:rPr b="0" lang="ru-RU" sz="1400" spc="109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направлены</a:t>
            </a:r>
            <a:r>
              <a:rPr b="1" lang="ru-RU" sz="1400" spc="109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в</a:t>
            </a:r>
            <a:r>
              <a:rPr b="1" lang="ru-RU" sz="1400" spc="117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загородные</a:t>
            </a:r>
            <a:r>
              <a:rPr b="1" lang="ru-RU" sz="1400" spc="111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оздоровительные</a:t>
            </a:r>
            <a:r>
              <a:rPr b="1" lang="ru-RU" sz="1400" spc="109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и</a:t>
            </a:r>
            <a:r>
              <a:rPr b="1" lang="ru-RU" sz="1400" spc="109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развивающие лагеря</a:t>
            </a:r>
            <a:r>
              <a:rPr b="0" lang="ru-RU" sz="1400" spc="-12" strike="noStrike">
                <a:latin typeface="Arial"/>
              </a:rPr>
              <a:t>;</a:t>
            </a:r>
            <a:endParaRPr b="0" lang="ru-RU" sz="1400" spc="-1" strike="noStrike">
              <a:latin typeface="XO Oriel"/>
            </a:endParaRPr>
          </a:p>
          <a:p>
            <a:pPr marL="369000" indent="-286920">
              <a:lnSpc>
                <a:spcPct val="101000"/>
              </a:lnSpc>
              <a:spcBef>
                <a:spcPts val="386"/>
              </a:spcBef>
              <a:buClr>
                <a:srgbClr val="000000"/>
              </a:buClr>
              <a:buFont typeface="Arial"/>
              <a:buChar char="•"/>
              <a:tabLst>
                <a:tab algn="l" pos="368280"/>
                <a:tab algn="l" pos="369720"/>
              </a:tabLst>
            </a:pPr>
            <a:r>
              <a:rPr b="0" lang="ru-RU" sz="1400" spc="-1" strike="noStrike">
                <a:latin typeface="Arial"/>
              </a:rPr>
              <a:t>с</a:t>
            </a:r>
            <a:r>
              <a:rPr b="0" lang="ru-RU" sz="1400" spc="5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15</a:t>
            </a:r>
            <a:r>
              <a:rPr b="0" lang="ru-RU" sz="1400" spc="56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октября</a:t>
            </a:r>
            <a:r>
              <a:rPr b="0" lang="ru-RU" sz="1400" spc="58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для</a:t>
            </a:r>
            <a:r>
              <a:rPr b="0" lang="ru-RU" sz="1400" spc="57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всего</a:t>
            </a:r>
            <a:r>
              <a:rPr b="0" lang="ru-RU" sz="1400" spc="5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членов</a:t>
            </a:r>
            <a:r>
              <a:rPr b="0" lang="ru-RU" sz="1400" spc="56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семей</a:t>
            </a:r>
            <a:r>
              <a:rPr b="0" lang="ru-RU" sz="1400" spc="5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указанных</a:t>
            </a:r>
            <a:r>
              <a:rPr b="0" lang="ru-RU" sz="1400" spc="5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жителей</a:t>
            </a:r>
            <a:r>
              <a:rPr b="0" lang="ru-RU" sz="1400" spc="5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региона</a:t>
            </a:r>
            <a:r>
              <a:rPr b="0" lang="ru-RU" sz="1400" spc="57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будет</a:t>
            </a:r>
            <a:r>
              <a:rPr b="0" lang="ru-RU" sz="1400" spc="57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доступно</a:t>
            </a:r>
            <a:r>
              <a:rPr b="0" lang="ru-RU" sz="1400" spc="568" strike="noStrike">
                <a:latin typeface="Arial"/>
              </a:rPr>
              <a:t> </a:t>
            </a:r>
            <a:r>
              <a:rPr b="1" lang="ru-RU" sz="1400" spc="-1" strike="noStrike">
                <a:latin typeface="Arial"/>
              </a:rPr>
              <a:t>бесплатное</a:t>
            </a:r>
            <a:r>
              <a:rPr b="1" lang="ru-RU" sz="1400" spc="568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дополнительное профессиональное</a:t>
            </a:r>
            <a:r>
              <a:rPr b="1" lang="ru-RU" sz="1400" spc="-32" strike="noStrike">
                <a:latin typeface="Arial"/>
              </a:rPr>
              <a:t> </a:t>
            </a:r>
            <a:r>
              <a:rPr b="1" lang="ru-RU" sz="1400" spc="-12" strike="noStrike">
                <a:latin typeface="Arial"/>
              </a:rPr>
              <a:t>образование</a:t>
            </a:r>
            <a:r>
              <a:rPr b="0" lang="ru-RU" sz="1400" spc="-12" strike="noStrike">
                <a:latin typeface="Arial"/>
              </a:rPr>
              <a:t>.</a:t>
            </a:r>
            <a:endParaRPr b="0" lang="ru-RU" sz="1400" spc="-1" strike="noStrike">
              <a:latin typeface="XO Oriel"/>
            </a:endParaRPr>
          </a:p>
        </p:txBody>
      </p:sp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510120" y="205920"/>
            <a:ext cx="8413920" cy="1274400"/>
          </a:xfrm>
          <a:prstGeom prst="rect">
            <a:avLst/>
          </a:prstGeom>
          <a:noFill/>
          <a:ln w="0">
            <a:noFill/>
          </a:ln>
        </p:spPr>
        <p:txBody>
          <a:bodyPr lIns="0" rIns="0" tIns="12600" bIns="0" anchor="t">
            <a:no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1" lang="ru-RU" sz="3200" spc="-1" strike="noStrike">
                <a:solidFill>
                  <a:srgbClr val="424242"/>
                </a:solidFill>
                <a:latin typeface="Arial"/>
              </a:rPr>
              <a:t>Мобилизация:</a:t>
            </a:r>
            <a:r>
              <a:rPr b="1" lang="ru-RU" sz="3200" spc="-80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-21" strike="noStrike">
                <a:solidFill>
                  <a:srgbClr val="424242"/>
                </a:solidFill>
                <a:latin typeface="Arial"/>
              </a:rPr>
              <a:t>меры</a:t>
            </a:r>
            <a:r>
              <a:rPr b="1" lang="ru-RU" sz="3200" spc="-75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77" strike="noStrike">
                <a:solidFill>
                  <a:srgbClr val="424242"/>
                </a:solidFill>
                <a:latin typeface="Arial"/>
              </a:rPr>
              <a:t>поддержки</a:t>
            </a:r>
            <a:r>
              <a:rPr b="1" lang="ru-RU" sz="3200" spc="-80" strike="noStrike">
                <a:solidFill>
                  <a:srgbClr val="424242"/>
                </a:solidFill>
                <a:latin typeface="Arial"/>
              </a:rPr>
              <a:t> </a:t>
            </a:r>
            <a:r>
              <a:rPr b="1" lang="ru-RU" sz="3200" spc="52" strike="noStrike">
                <a:solidFill>
                  <a:srgbClr val="424242"/>
                </a:solidFill>
                <a:latin typeface="Arial"/>
              </a:rPr>
              <a:t>граждан</a:t>
            </a:r>
            <a:endParaRPr b="0" lang="ru-RU" sz="3200" spc="-1" strike="noStrike">
              <a:latin typeface="Calibri"/>
            </a:endParaRPr>
          </a:p>
        </p:txBody>
      </p:sp>
      <p:sp>
        <p:nvSpPr>
          <p:cNvPr id="173" name="object 4"/>
          <p:cNvSpPr/>
          <p:nvPr/>
        </p:nvSpPr>
        <p:spPr>
          <a:xfrm>
            <a:off x="714960" y="2775960"/>
            <a:ext cx="19800" cy="19800"/>
          </a:xfrm>
          <a:custGeom>
            <a:avLst/>
            <a:gdLst/>
            <a:ahLst/>
            <a:rect l="l" t="t" r="r" b="b"/>
            <a:pathLst>
              <a:path w="20320" h="20319">
                <a:moveTo>
                  <a:pt x="20165" y="0"/>
                </a:moveTo>
                <a:lnTo>
                  <a:pt x="19293" y="173"/>
                </a:lnTo>
                <a:lnTo>
                  <a:pt x="7875" y="7858"/>
                </a:lnTo>
                <a:lnTo>
                  <a:pt x="175" y="19253"/>
                </a:lnTo>
                <a:lnTo>
                  <a:pt x="0" y="20121"/>
                </a:lnTo>
                <a:lnTo>
                  <a:pt x="20165" y="0"/>
                </a:lnTo>
                <a:close/>
              </a:path>
            </a:pathLst>
          </a:custGeom>
          <a:solidFill>
            <a:srgbClr val="ec3c5f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74" name="object 5" descr=""/>
          <p:cNvPicPr/>
          <p:nvPr/>
        </p:nvPicPr>
        <p:blipFill>
          <a:blip r:embed="rId1"/>
          <a:stretch/>
        </p:blipFill>
        <p:spPr>
          <a:xfrm>
            <a:off x="76320" y="1018080"/>
            <a:ext cx="700560" cy="700560"/>
          </a:xfrm>
          <a:prstGeom prst="rect">
            <a:avLst/>
          </a:prstGeom>
          <a:ln w="0">
            <a:noFill/>
          </a:ln>
        </p:spPr>
      </p:pic>
      <p:pic>
        <p:nvPicPr>
          <p:cNvPr id="175" name="object 6" descr=""/>
          <p:cNvPicPr/>
          <p:nvPr/>
        </p:nvPicPr>
        <p:blipFill>
          <a:blip r:embed="rId2"/>
          <a:stretch/>
        </p:blipFill>
        <p:spPr>
          <a:xfrm>
            <a:off x="137160" y="2950560"/>
            <a:ext cx="670320" cy="673200"/>
          </a:xfrm>
          <a:prstGeom prst="rect">
            <a:avLst/>
          </a:prstGeom>
          <a:ln w="0">
            <a:noFill/>
          </a:ln>
        </p:spPr>
      </p:pic>
      <p:pic>
        <p:nvPicPr>
          <p:cNvPr id="176" name="object 7" descr=""/>
          <p:cNvPicPr/>
          <p:nvPr/>
        </p:nvPicPr>
        <p:blipFill>
          <a:blip r:embed="rId3"/>
          <a:stretch/>
        </p:blipFill>
        <p:spPr>
          <a:xfrm>
            <a:off x="5696640" y="3648600"/>
            <a:ext cx="1081800" cy="1081800"/>
          </a:xfrm>
          <a:prstGeom prst="rect">
            <a:avLst/>
          </a:prstGeom>
          <a:ln w="0">
            <a:noFill/>
          </a:ln>
        </p:spPr>
      </p:pic>
      <p:sp>
        <p:nvSpPr>
          <p:cNvPr id="177" name="object 8"/>
          <p:cNvSpPr/>
          <p:nvPr/>
        </p:nvSpPr>
        <p:spPr>
          <a:xfrm>
            <a:off x="1126080" y="4728960"/>
            <a:ext cx="11524320" cy="1964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2600" bIns="0" anchor="t">
            <a:spAutoFit/>
          </a:bodyPr>
          <a:p>
            <a:pPr marL="12600">
              <a:lnSpc>
                <a:spcPct val="100000"/>
              </a:lnSpc>
              <a:spcBef>
                <a:spcPts val="99"/>
              </a:spcBef>
              <a:buNone/>
            </a:pPr>
            <a:r>
              <a:rPr b="0" lang="ru-RU" sz="1400" spc="-1" strike="noStrike">
                <a:latin typeface="Arial"/>
              </a:rPr>
              <a:t>Телефоны</a:t>
            </a:r>
            <a:r>
              <a:rPr b="0" lang="ru-RU" sz="1400" spc="2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горячей</a:t>
            </a:r>
            <a:r>
              <a:rPr b="0" lang="ru-RU" sz="1400" spc="2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линии</a:t>
            </a:r>
            <a:r>
              <a:rPr b="0" lang="ru-RU" sz="1400" spc="2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центра:</a:t>
            </a:r>
            <a:r>
              <a:rPr b="0" lang="ru-RU" sz="1400" spc="32" strike="noStrike">
                <a:latin typeface="Arial"/>
              </a:rPr>
              <a:t> </a:t>
            </a:r>
            <a:r>
              <a:rPr b="1" lang="ru-RU" sz="1400" spc="-12" strike="noStrike">
                <a:solidFill>
                  <a:srgbClr val="883231"/>
                </a:solidFill>
                <a:latin typeface="Arial"/>
              </a:rPr>
              <a:t>8-800-141-00-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00,</a:t>
            </a:r>
            <a:r>
              <a:rPr b="1" lang="ru-RU" sz="1400" spc="29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8</a:t>
            </a:r>
            <a:r>
              <a:rPr b="1" lang="ru-RU" sz="1400" spc="2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2" strike="noStrike">
                <a:solidFill>
                  <a:srgbClr val="883231"/>
                </a:solidFill>
                <a:latin typeface="Arial"/>
              </a:rPr>
              <a:t>(415-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2)</a:t>
            </a:r>
            <a:r>
              <a:rPr b="1" lang="ru-RU" sz="1400" spc="2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2" strike="noStrike">
                <a:solidFill>
                  <a:srgbClr val="883231"/>
                </a:solidFill>
                <a:latin typeface="Arial"/>
              </a:rPr>
              <a:t>23-21-</a:t>
            </a:r>
            <a:r>
              <a:rPr b="1" lang="ru-RU" sz="1400" spc="-26" strike="noStrike">
                <a:solidFill>
                  <a:srgbClr val="883231"/>
                </a:solidFill>
                <a:latin typeface="Arial"/>
              </a:rPr>
              <a:t>22.</a:t>
            </a: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buNone/>
            </a:pPr>
            <a:endParaRPr b="0" lang="ru-RU" sz="1500" spc="-1" strike="noStrike">
              <a:latin typeface="XO Orie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ru-RU" sz="1400" spc="-1" strike="noStrike">
                <a:latin typeface="Arial"/>
              </a:rPr>
              <a:t>Горячая</a:t>
            </a:r>
            <a:r>
              <a:rPr b="0" lang="ru-RU" sz="1400" spc="-1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линия</a:t>
            </a:r>
            <a:r>
              <a:rPr b="0" lang="ru-RU" sz="1400" spc="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для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58" strike="noStrike">
                <a:latin typeface="Arial"/>
              </a:rPr>
              <a:t>вопросов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</a:t>
            </a:r>
            <a:r>
              <a:rPr b="0" lang="ru-RU" sz="1400" spc="12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частичной</a:t>
            </a:r>
            <a:r>
              <a:rPr b="0" lang="ru-RU" sz="1400" spc="-15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мобилизации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- </a:t>
            </a:r>
            <a:r>
              <a:rPr b="1" lang="ru-RU" sz="1400" spc="-26" strike="noStrike" u="sng">
                <a:solidFill>
                  <a:srgbClr val="883231"/>
                </a:solidFill>
                <a:uFill>
                  <a:solidFill>
                    <a:srgbClr val="ec3c5f"/>
                  </a:solidFill>
                </a:uFill>
                <a:latin typeface="Arial"/>
              </a:rPr>
              <a:t>122</a:t>
            </a: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26"/>
              </a:spcBef>
              <a:buNone/>
            </a:pP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ru-RU" sz="1400" spc="-1" strike="noStrike">
                <a:latin typeface="Arial"/>
              </a:rPr>
              <a:t>Получить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ответы</a:t>
            </a:r>
            <a:r>
              <a:rPr b="0" lang="ru-RU" sz="1400" spc="4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на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вопросы</a:t>
            </a:r>
            <a:r>
              <a:rPr b="0" lang="ru-RU" sz="1400" spc="4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частичной</a:t>
            </a:r>
            <a:r>
              <a:rPr b="0" lang="ru-RU" sz="1400" spc="2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мобилизации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можно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чат-боте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«Стань</a:t>
            </a:r>
            <a:r>
              <a:rPr b="0" lang="ru-RU" sz="1400" spc="38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воином</a:t>
            </a:r>
            <a:r>
              <a:rPr b="0" lang="ru-RU" sz="1400" spc="4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России»</a:t>
            </a:r>
            <a:r>
              <a:rPr b="0" lang="ru-RU" sz="1400" spc="32" strike="noStrike">
                <a:latin typeface="Arial"/>
              </a:rPr>
              <a:t> </a:t>
            </a:r>
            <a:r>
              <a:rPr b="0" lang="ru-RU" sz="1400" spc="-12" strike="noStrike" u="sng">
                <a:solidFill>
                  <a:srgbClr val="883231"/>
                </a:solidFill>
                <a:uFill>
                  <a:solidFill>
                    <a:srgbClr val="883231"/>
                  </a:solidFill>
                </a:uFill>
                <a:latin typeface="Arial"/>
              </a:rPr>
              <a:t>@yavoin41_bot</a:t>
            </a: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34"/>
              </a:spcBef>
              <a:buNone/>
            </a:pPr>
            <a:endParaRPr b="0" lang="ru-RU" sz="1450" spc="-1" strike="noStrike">
              <a:latin typeface="XO Oriel"/>
            </a:endParaRPr>
          </a:p>
          <a:p>
            <a:pPr marL="12600">
              <a:lnSpc>
                <a:spcPct val="100000"/>
              </a:lnSpc>
              <a:buNone/>
            </a:pPr>
            <a:r>
              <a:rPr b="0" lang="ru-RU" sz="1400" spc="-1" strike="noStrike">
                <a:latin typeface="Arial"/>
              </a:rPr>
              <a:t>Работает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центр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поддержки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военнослужащих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членов</a:t>
            </a:r>
            <a:r>
              <a:rPr b="0" lang="ru-RU" sz="1400" spc="63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их</a:t>
            </a:r>
            <a:r>
              <a:rPr b="0" lang="ru-RU" sz="1400" spc="6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семей:</a:t>
            </a:r>
            <a:r>
              <a:rPr b="0" lang="ru-RU" sz="1400" spc="69" strike="noStrike"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расположен</a:t>
            </a:r>
            <a:r>
              <a:rPr b="1" lang="ru-RU" sz="1400" spc="63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в</a:t>
            </a:r>
            <a:r>
              <a:rPr b="1" lang="ru-RU" sz="1400" spc="7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Петропавловске-Камчатском</a:t>
            </a:r>
            <a:r>
              <a:rPr b="1" lang="ru-RU" sz="1400" spc="7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на</a:t>
            </a:r>
            <a:r>
              <a:rPr b="1" lang="ru-RU" sz="1400" spc="69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ул.</a:t>
            </a:r>
            <a:r>
              <a:rPr b="1" lang="ru-RU" sz="1400" spc="69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Войцешека,</a:t>
            </a:r>
            <a:r>
              <a:rPr b="1" lang="ru-RU" sz="1400" spc="69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26" strike="noStrike">
                <a:solidFill>
                  <a:srgbClr val="883231"/>
                </a:solidFill>
                <a:latin typeface="Arial"/>
              </a:rPr>
              <a:t>21.</a:t>
            </a: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20"/>
              </a:spcBef>
              <a:buNone/>
            </a:pPr>
            <a:endParaRPr b="0" lang="ru-RU" sz="1400" spc="-1" strike="noStrike">
              <a:latin typeface="XO Oriel"/>
            </a:endParaRPr>
          </a:p>
          <a:p>
            <a:pPr marL="12600">
              <a:lnSpc>
                <a:spcPct val="100000"/>
              </a:lnSpc>
              <a:spcBef>
                <a:spcPts val="6"/>
              </a:spcBef>
              <a:buNone/>
            </a:pPr>
            <a:r>
              <a:rPr b="0" lang="ru-RU" sz="1400" spc="-1" strike="noStrike">
                <a:latin typeface="Arial"/>
              </a:rPr>
              <a:t>Работает мобильный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офис</a:t>
            </a:r>
            <a:r>
              <a:rPr b="0" lang="ru-RU" sz="1400" spc="4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по вопросам</a:t>
            </a:r>
            <a:r>
              <a:rPr b="0" lang="ru-RU" sz="1400" spc="9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частичной</a:t>
            </a:r>
            <a:r>
              <a:rPr b="0" lang="ru-RU" sz="1400" spc="-7" strike="noStrike">
                <a:latin typeface="Arial"/>
              </a:rPr>
              <a:t> </a:t>
            </a:r>
            <a:r>
              <a:rPr b="0" lang="ru-RU" sz="1400" spc="-1" strike="noStrike">
                <a:latin typeface="Arial"/>
              </a:rPr>
              <a:t>мобилизации:</a:t>
            </a:r>
            <a:r>
              <a:rPr b="0" lang="ru-RU" sz="1400" spc="-7" strike="noStrike"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в</a:t>
            </a:r>
            <a:r>
              <a:rPr b="1" lang="ru-RU" sz="1400" spc="9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2" strike="noStrike">
                <a:solidFill>
                  <a:srgbClr val="883231"/>
                </a:solidFill>
                <a:latin typeface="Arial"/>
              </a:rPr>
              <a:t>рабочие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 дни с 9:00</a:t>
            </a:r>
            <a:r>
              <a:rPr b="1" lang="ru-RU" sz="1400" spc="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до</a:t>
            </a:r>
            <a:r>
              <a:rPr b="1" lang="ru-RU" sz="1400" spc="9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17:00 по</a:t>
            </a:r>
            <a:r>
              <a:rPr b="1" lang="ru-RU" sz="1400" spc="12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адресу: ул.</a:t>
            </a:r>
            <a:r>
              <a:rPr b="1" lang="ru-RU" sz="1400" spc="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Семена Удалого,</a:t>
            </a:r>
            <a:r>
              <a:rPr b="1" lang="ru-RU" sz="1400" spc="4" strike="noStrike">
                <a:solidFill>
                  <a:srgbClr val="883231"/>
                </a:solidFill>
                <a:latin typeface="Arial"/>
              </a:rPr>
              <a:t> </a:t>
            </a:r>
            <a:r>
              <a:rPr b="1" lang="ru-RU" sz="1400" spc="-1" strike="noStrike">
                <a:solidFill>
                  <a:srgbClr val="883231"/>
                </a:solidFill>
                <a:latin typeface="Arial"/>
              </a:rPr>
              <a:t>д. </a:t>
            </a:r>
            <a:r>
              <a:rPr b="1" lang="ru-RU" sz="1400" spc="-26" strike="noStrike">
                <a:solidFill>
                  <a:srgbClr val="883231"/>
                </a:solidFill>
                <a:latin typeface="Arial"/>
              </a:rPr>
              <a:t>42.</a:t>
            </a:r>
            <a:endParaRPr b="0" lang="ru-RU" sz="1400" spc="-1" strike="noStrike">
              <a:latin typeface="XO Oriel"/>
            </a:endParaRPr>
          </a:p>
        </p:txBody>
      </p:sp>
      <p:sp>
        <p:nvSpPr>
          <p:cNvPr id="178" name="object 9"/>
          <p:cNvSpPr/>
          <p:nvPr/>
        </p:nvSpPr>
        <p:spPr>
          <a:xfrm>
            <a:off x="12916080" y="7216920"/>
            <a:ext cx="308160" cy="257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14040" bIns="0" anchor="t">
            <a:spAutoFit/>
          </a:bodyPr>
          <a:p>
            <a:pPr marL="38160">
              <a:lnSpc>
                <a:spcPct val="100000"/>
              </a:lnSpc>
              <a:spcBef>
                <a:spcPts val="111"/>
              </a:spcBef>
              <a:buNone/>
            </a:pPr>
            <a:r>
              <a:rPr b="0" lang="ru-RU" sz="1600" spc="-26" strike="noStrike">
                <a:solidFill>
                  <a:srgbClr val="878787"/>
                </a:solidFill>
                <a:latin typeface="Century Gothic"/>
              </a:rPr>
              <a:t>14</a:t>
            </a:r>
            <a:endParaRPr b="0" lang="ru-RU" sz="1600" spc="-1" strike="noStrike">
              <a:latin typeface="XO Orie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Application>Редактор_презентаций/2.2.0.0$Linux_X86_64 LibreOffice_project/</Application>
  <AppVersion>15.0000</AppVersion>
  <Words>7640</Words>
  <Paragraphs>566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2022-07-29T03:50:38Z</dcterms:created>
  <dc:creator>Мандрик Инга Эйнаровна</dc:creator>
  <dc:description/>
  <dc:language>ru-RU</dc:language>
  <cp:lastModifiedBy/>
  <dcterms:modified xsi:type="dcterms:W3CDTF">2023-03-15T13:27:40Z</dcterms:modified>
  <cp:revision>18</cp:revision>
  <dc:subject/>
  <dc:title>Алгоритмы действий в период частичной мобилизации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2022-10-06T00:00:00Z</vt:filetime>
  </property>
  <property fmtid="{D5CDD505-2E9C-101B-9397-08002B2CF9AE}" pid="3" name="LastSaved">
    <vt:filetime>2022-07-29T00:00:00Z</vt:filetime>
  </property>
  <property fmtid="{D5CDD505-2E9C-101B-9397-08002B2CF9AE}" pid="4" name="PresentationFormat">
    <vt:lpwstr>Произвольный</vt:lpwstr>
  </property>
  <property fmtid="{D5CDD505-2E9C-101B-9397-08002B2CF9AE}" pid="5" name="Slides">
    <vt:i4>23</vt:i4>
  </property>
</Properties>
</file>